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26.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notesSlides/notesSlide29.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notesSlides/notesSlide30.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31.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32.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88.xml" ContentType="application/vnd.openxmlformats-officedocument.presentationml.tags+xml"/>
  <Override PartName="/ppt/notesSlides/notesSlide36.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notesSlides/notesSlide37.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38.xml" ContentType="application/vnd.openxmlformats-officedocument.presentationml.notesSlide+xml"/>
  <Override PartName="/ppt/tags/tag507.xml" ContentType="application/vnd.openxmlformats-officedocument.presentationml.tags+xml"/>
  <Override PartName="/ppt/notesSlides/notesSlide39.xml" ContentType="application/vnd.openxmlformats-officedocument.presentationml.notesSlide+xml"/>
  <Override PartName="/ppt/tags/tag508.xml" ContentType="application/vnd.openxmlformats-officedocument.presentationml.tags+xml"/>
  <Override PartName="/ppt/notesSlides/notesSlide40.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34.xml" ContentType="application/vnd.openxmlformats-officedocument.presentationml.tags+xml"/>
  <Override PartName="/ppt/notesSlides/notesSlide43.xml" ContentType="application/vnd.openxmlformats-officedocument.presentationml.notesSlide+xml"/>
  <Override PartName="/ppt/tags/tag53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6.xml" ContentType="application/vnd.openxmlformats-officedocument.presentationml.tags+xml"/>
  <Override PartName="/ppt/notesSlides/notesSlide46.xml" ContentType="application/vnd.openxmlformats-officedocument.presentationml.notesSlid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47.xml" ContentType="application/vnd.openxmlformats-officedocument.presentationml.notesSlide+xml"/>
  <Override PartName="/ppt/tags/tag54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41.xml" ContentType="application/vnd.openxmlformats-officedocument.presentationml.tags+xml"/>
  <Override PartName="/ppt/tags/tag54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43.xml" ContentType="application/vnd.openxmlformats-officedocument.presentationml.tags+xml"/>
  <Override PartName="/ppt/notesSlides/notesSlide52.xml" ContentType="application/vnd.openxmlformats-officedocument.presentationml.notesSlide+xml"/>
  <Override PartName="/ppt/tags/tag544.xml" ContentType="application/vnd.openxmlformats-officedocument.presentationml.tags+xml"/>
  <Override PartName="/ppt/notesSlides/notesSlide53.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4.xml" ContentType="application/vnd.openxmlformats-officedocument.presentationml.notesSlide+xml"/>
  <Override PartName="/ppt/tags/tag555.xml" ContentType="application/vnd.openxmlformats-officedocument.presentationml.tags+xml"/>
  <Override PartName="/ppt/notesSlides/notesSlide55.xml" ContentType="application/vnd.openxmlformats-officedocument.presentationml.notesSlide+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notesSlides/notesSlide56.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notesSlides/notesSlide57.xml" ContentType="application/vnd.openxmlformats-officedocument.presentationml.notesSlide+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58.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59.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notesSlides/notesSlide60.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notesSlides/notesSlide61.xml" ContentType="application/vnd.openxmlformats-officedocument.presentationml.notesSlide+xml"/>
  <Override PartName="/ppt/tags/tag627.xml" ContentType="application/vnd.openxmlformats-officedocument.presentationml.tags+xml"/>
  <Override PartName="/ppt/tags/tag628.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9"/>
  </p:notesMasterIdLst>
  <p:sldIdLst>
    <p:sldId id="292" r:id="rId2"/>
    <p:sldId id="575" r:id="rId3"/>
    <p:sldId id="570" r:id="rId4"/>
    <p:sldId id="328" r:id="rId5"/>
    <p:sldId id="357" r:id="rId6"/>
    <p:sldId id="338" r:id="rId7"/>
    <p:sldId id="576" r:id="rId8"/>
    <p:sldId id="577" r:id="rId9"/>
    <p:sldId id="581" r:id="rId10"/>
    <p:sldId id="545" r:id="rId11"/>
    <p:sldId id="569" r:id="rId12"/>
    <p:sldId id="548" r:id="rId13"/>
    <p:sldId id="592" r:id="rId14"/>
    <p:sldId id="579" r:id="rId15"/>
    <p:sldId id="551" r:id="rId16"/>
    <p:sldId id="580" r:id="rId17"/>
    <p:sldId id="370" r:id="rId18"/>
    <p:sldId id="583" r:id="rId19"/>
    <p:sldId id="555" r:id="rId20"/>
    <p:sldId id="271" r:id="rId21"/>
    <p:sldId id="359" r:id="rId22"/>
    <p:sldId id="561" r:id="rId23"/>
    <p:sldId id="563" r:id="rId24"/>
    <p:sldId id="588" r:id="rId25"/>
    <p:sldId id="585" r:id="rId26"/>
    <p:sldId id="269" r:id="rId27"/>
    <p:sldId id="587"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565" r:id="rId44"/>
    <p:sldId id="272" r:id="rId45"/>
    <p:sldId id="593" r:id="rId46"/>
    <p:sldId id="614" r:id="rId47"/>
    <p:sldId id="615" r:id="rId48"/>
    <p:sldId id="616" r:id="rId49"/>
    <p:sldId id="617" r:id="rId50"/>
    <p:sldId id="618" r:id="rId51"/>
    <p:sldId id="619" r:id="rId52"/>
    <p:sldId id="620" r:id="rId53"/>
    <p:sldId id="621" r:id="rId54"/>
    <p:sldId id="622" r:id="rId55"/>
    <p:sldId id="623" r:id="rId56"/>
    <p:sldId id="624" r:id="rId57"/>
    <p:sldId id="625" r:id="rId58"/>
    <p:sldId id="626" r:id="rId59"/>
    <p:sldId id="627" r:id="rId60"/>
    <p:sldId id="628" r:id="rId61"/>
    <p:sldId id="629" r:id="rId62"/>
    <p:sldId id="630" r:id="rId63"/>
    <p:sldId id="631" r:id="rId64"/>
    <p:sldId id="632" r:id="rId65"/>
    <p:sldId id="633" r:id="rId66"/>
    <p:sldId id="634" r:id="rId67"/>
    <p:sldId id="635" r:id="rId68"/>
    <p:sldId id="636" r:id="rId69"/>
    <p:sldId id="637" r:id="rId70"/>
    <p:sldId id="594" r:id="rId71"/>
    <p:sldId id="638" r:id="rId72"/>
    <p:sldId id="639" r:id="rId73"/>
    <p:sldId id="640" r:id="rId74"/>
    <p:sldId id="641" r:id="rId75"/>
    <p:sldId id="375" r:id="rId76"/>
    <p:sldId id="309" r:id="rId77"/>
    <p:sldId id="262" r:id="rId78"/>
    <p:sldId id="573" r:id="rId79"/>
    <p:sldId id="312" r:id="rId80"/>
    <p:sldId id="263" r:id="rId81"/>
    <p:sldId id="323" r:id="rId82"/>
    <p:sldId id="316" r:id="rId83"/>
    <p:sldId id="341" r:id="rId84"/>
    <p:sldId id="355" r:id="rId85"/>
    <p:sldId id="380" r:id="rId86"/>
    <p:sldId id="344" r:id="rId87"/>
    <p:sldId id="589" r:id="rId88"/>
    <p:sldId id="378" r:id="rId89"/>
    <p:sldId id="379" r:id="rId90"/>
    <p:sldId id="513" r:id="rId91"/>
    <p:sldId id="591" r:id="rId92"/>
    <p:sldId id="516" r:id="rId93"/>
    <p:sldId id="306" r:id="rId94"/>
    <p:sldId id="590" r:id="rId95"/>
    <p:sldId id="596" r:id="rId96"/>
    <p:sldId id="595" r:id="rId97"/>
    <p:sldId id="535" r:id="rId98"/>
    <p:sldId id="536" r:id="rId99"/>
    <p:sldId id="319" r:id="rId100"/>
    <p:sldId id="324" r:id="rId101"/>
    <p:sldId id="382" r:id="rId102"/>
    <p:sldId id="376" r:id="rId103"/>
    <p:sldId id="377" r:id="rId104"/>
    <p:sldId id="305" r:id="rId105"/>
    <p:sldId id="307" r:id="rId106"/>
    <p:sldId id="515" r:id="rId107"/>
    <p:sldId id="586"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6D50743-DC50-4AB9-955D-2BB5B093CDA5}">
          <p14:sldIdLst>
            <p14:sldId id="292"/>
            <p14:sldId id="575"/>
            <p14:sldId id="570"/>
            <p14:sldId id="328"/>
            <p14:sldId id="357"/>
            <p14:sldId id="338"/>
            <p14:sldId id="576"/>
            <p14:sldId id="577"/>
            <p14:sldId id="581"/>
            <p14:sldId id="545"/>
            <p14:sldId id="569"/>
            <p14:sldId id="548"/>
          </p14:sldIdLst>
        </p14:section>
        <p14:section name="Part II - Label integration" id="{512AC5A2-E15E-4178-8073-C15FB3B2ECB9}">
          <p14:sldIdLst>
            <p14:sldId id="592"/>
            <p14:sldId id="579"/>
            <p14:sldId id="551"/>
            <p14:sldId id="580"/>
            <p14:sldId id="370"/>
            <p14:sldId id="583"/>
            <p14:sldId id="555"/>
            <p14:sldId id="271"/>
            <p14:sldId id="359"/>
            <p14:sldId id="561"/>
          </p14:sldIdLst>
        </p14:section>
        <p14:section name="Part III - Moment matching" id="{52FA5F73-F345-4AB9-AFEE-973342CF62C9}">
          <p14:sldIdLst>
            <p14:sldId id="563"/>
            <p14:sldId id="588"/>
            <p14:sldId id="585"/>
            <p14:sldId id="269"/>
            <p14:sldId id="587"/>
            <p14:sldId id="599"/>
            <p14:sldId id="600"/>
            <p14:sldId id="601"/>
            <p14:sldId id="602"/>
            <p14:sldId id="603"/>
            <p14:sldId id="604"/>
            <p14:sldId id="605"/>
            <p14:sldId id="606"/>
            <p14:sldId id="607"/>
            <p14:sldId id="608"/>
            <p14:sldId id="609"/>
            <p14:sldId id="610"/>
            <p14:sldId id="611"/>
            <p14:sldId id="612"/>
            <p14:sldId id="613"/>
          </p14:sldIdLst>
        </p14:section>
        <p14:section name="Part III - final" id="{5EAB8054-4241-4F34-806C-55927CAC0220}">
          <p14:sldIdLst>
            <p14:sldId id="565"/>
            <p14:sldId id="272"/>
          </p14:sldIdLst>
        </p14:section>
        <p14:section name="Part IV" id="{811D6190-6CAA-4267-AD44-6E89B649740A}">
          <p14:sldIdLst>
            <p14:sldId id="59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Lst>
        </p14:section>
        <p14:section name="Part V Adversarial" id="{81D454DA-4282-44B8-9F00-8BA7E0A2E549}">
          <p14:sldIdLst>
            <p14:sldId id="594"/>
            <p14:sldId id="638"/>
            <p14:sldId id="639"/>
            <p14:sldId id="640"/>
            <p14:sldId id="641"/>
            <p14:sldId id="375"/>
            <p14:sldId id="309"/>
            <p14:sldId id="262"/>
            <p14:sldId id="573"/>
            <p14:sldId id="312"/>
            <p14:sldId id="263"/>
            <p14:sldId id="323"/>
            <p14:sldId id="316"/>
            <p14:sldId id="341"/>
            <p14:sldId id="355"/>
            <p14:sldId id="380"/>
            <p14:sldId id="344"/>
            <p14:sldId id="589"/>
            <p14:sldId id="378"/>
            <p14:sldId id="379"/>
          </p14:sldIdLst>
        </p14:section>
        <p14:section name="Part V - Active" id="{4DA15029-CE3B-4FD6-BED3-60EAA32DB63C}">
          <p14:sldIdLst>
            <p14:sldId id="513"/>
            <p14:sldId id="591"/>
            <p14:sldId id="516"/>
            <p14:sldId id="306"/>
          </p14:sldIdLst>
        </p14:section>
        <p14:section name="Part V - bias fairness" id="{B9B73B4C-FF30-4629-AE59-166A67833923}">
          <p14:sldIdLst>
            <p14:sldId id="590"/>
            <p14:sldId id="596"/>
          </p14:sldIdLst>
        </p14:section>
        <p14:section name="Part VI - Open issues" id="{8277CE95-EDBD-47B4-9A87-F737B0F90990}">
          <p14:sldIdLst>
            <p14:sldId id="595"/>
            <p14:sldId id="535"/>
            <p14:sldId id="536"/>
          </p14:sldIdLst>
        </p14:section>
        <p14:section name="Extra slides" id="{EBD6F699-0CAC-4A38-A274-DF871FE597FE}">
          <p14:sldIdLst>
            <p14:sldId id="319"/>
            <p14:sldId id="324"/>
            <p14:sldId id="382"/>
            <p14:sldId id="376"/>
            <p14:sldId id="377"/>
            <p14:sldId id="305"/>
            <p14:sldId id="307"/>
            <p14:sldId id="515"/>
            <p14:sldId id="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69696"/>
    <a:srgbClr val="65A9D9"/>
    <a:srgbClr val="3F93D0"/>
    <a:srgbClr val="BDBDBD"/>
    <a:srgbClr val="288ACD"/>
    <a:srgbClr val="0070C0"/>
    <a:srgbClr val="C6EEFE"/>
    <a:srgbClr val="C00000"/>
    <a:srgbClr val="FFE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3" autoAdjust="0"/>
    <p:restoredTop sz="83399" autoAdjust="0"/>
  </p:normalViewPr>
  <p:slideViewPr>
    <p:cSldViewPr snapToGrid="0">
      <p:cViewPr>
        <p:scale>
          <a:sx n="83" d="100"/>
          <a:sy n="83" d="100"/>
        </p:scale>
        <p:origin x="802" y="2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2542-4E5C-8E21-0C014738DC4C}"/>
              </c:ext>
            </c:extLst>
          </c:dPt>
          <c:dPt>
            <c:idx val="1"/>
            <c:invertIfNegative val="0"/>
            <c:bubble3D val="0"/>
            <c:spPr>
              <a:solidFill>
                <a:schemeClr val="accent5"/>
              </a:solidFill>
            </c:spPr>
            <c:extLst>
              <c:ext xmlns:c16="http://schemas.microsoft.com/office/drawing/2014/chart" uri="{C3380CC4-5D6E-409C-BE32-E72D297353CC}">
                <c16:uniqueId val="{00000003-2542-4E5C-8E21-0C014738DC4C}"/>
              </c:ext>
            </c:extLst>
          </c:dPt>
          <c:dPt>
            <c:idx val="2"/>
            <c:invertIfNegative val="0"/>
            <c:bubble3D val="0"/>
            <c:spPr>
              <a:solidFill>
                <a:schemeClr val="accent2"/>
              </a:solidFill>
            </c:spPr>
            <c:extLst>
              <c:ext xmlns:c16="http://schemas.microsoft.com/office/drawing/2014/chart" uri="{C3380CC4-5D6E-409C-BE32-E72D297353CC}">
                <c16:uniqueId val="{00000005-2542-4E5C-8E21-0C014738DC4C}"/>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2542-4E5C-8E21-0C014738DC4C}"/>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2542-4E5C-8E21-0C014738DC4C}"/>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2542-4E5C-8E21-0C014738DC4C}"/>
              </c:ext>
            </c:extLst>
          </c:dPt>
          <c:dPt>
            <c:idx val="6"/>
            <c:invertIfNegative val="0"/>
            <c:bubble3D val="0"/>
            <c:spPr>
              <a:solidFill>
                <a:srgbClr val="87F7F7"/>
              </a:solidFill>
            </c:spPr>
            <c:extLst>
              <c:ext xmlns:c16="http://schemas.microsoft.com/office/drawing/2014/chart" uri="{C3380CC4-5D6E-409C-BE32-E72D297353CC}">
                <c16:uniqueId val="{0000000D-2542-4E5C-8E21-0C014738DC4C}"/>
              </c:ext>
            </c:extLst>
          </c:dPt>
          <c:cat>
            <c:strRef>
              <c:f>Sheet1!$A$2:$A$8</c:f>
              <c:strCache>
                <c:ptCount val="7"/>
                <c:pt idx="0">
                  <c:v>Proposed </c:v>
                </c:pt>
                <c:pt idx="1">
                  <c:v>Spectral-DS</c:v>
                </c:pt>
                <c:pt idx="2">
                  <c:v>TensorADMM</c:v>
                </c:pt>
                <c:pt idx="3">
                  <c:v>KOS</c:v>
                </c:pt>
                <c:pt idx="4">
                  <c:v>PG-TAC</c:v>
                </c:pt>
                <c:pt idx="5">
                  <c:v>CRIA</c:v>
                </c:pt>
                <c:pt idx="6">
                  <c:v>Majority Voting</c:v>
                </c:pt>
              </c:strCache>
            </c:strRef>
          </c:cat>
          <c:val>
            <c:numRef>
              <c:f>Sheet1!$B$2:$B$8</c:f>
              <c:numCache>
                <c:formatCode>General</c:formatCode>
                <c:ptCount val="7"/>
                <c:pt idx="0">
                  <c:v>29.36</c:v>
                </c:pt>
                <c:pt idx="1">
                  <c:v>29.63</c:v>
                </c:pt>
                <c:pt idx="2">
                  <c:v>43.23</c:v>
                </c:pt>
                <c:pt idx="3">
                  <c:v>48.15</c:v>
                </c:pt>
                <c:pt idx="4">
                  <c:v>33.89</c:v>
                </c:pt>
                <c:pt idx="5">
                  <c:v>34.590000000000003</c:v>
                </c:pt>
                <c:pt idx="6">
                  <c:v>34.85</c:v>
                </c:pt>
              </c:numCache>
            </c:numRef>
          </c:val>
          <c:extLst>
            <c:ext xmlns:c16="http://schemas.microsoft.com/office/drawing/2014/chart" uri="{C3380CC4-5D6E-409C-BE32-E72D297353CC}">
              <c16:uniqueId val="{0000000E-2542-4E5C-8E21-0C014738DC4C}"/>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2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0070C0"/>
              </a:solidFill>
            </c:spPr>
            <c:extLst>
              <c:ext xmlns:c16="http://schemas.microsoft.com/office/drawing/2014/chart" uri="{C3380CC4-5D6E-409C-BE32-E72D297353CC}">
                <c16:uniqueId val="{00000001-9490-41A4-B9E1-68F278A800E7}"/>
              </c:ext>
            </c:extLst>
          </c:dPt>
          <c:dPt>
            <c:idx val="1"/>
            <c:invertIfNegative val="0"/>
            <c:bubble3D val="0"/>
            <c:spPr>
              <a:solidFill>
                <a:srgbClr val="70AD47">
                  <a:lumMod val="75000"/>
                </a:srgbClr>
              </a:solidFill>
            </c:spPr>
            <c:extLst>
              <c:ext xmlns:c16="http://schemas.microsoft.com/office/drawing/2014/chart" uri="{C3380CC4-5D6E-409C-BE32-E72D297353CC}">
                <c16:uniqueId val="{00000003-9490-41A4-B9E1-68F278A800E7}"/>
              </c:ext>
            </c:extLst>
          </c:dPt>
          <c:dPt>
            <c:idx val="2"/>
            <c:invertIfNegative val="0"/>
            <c:bubble3D val="0"/>
            <c:spPr>
              <a:solidFill>
                <a:schemeClr val="accent5"/>
              </a:solidFill>
            </c:spPr>
            <c:extLst>
              <c:ext xmlns:c16="http://schemas.microsoft.com/office/drawing/2014/chart" uri="{C3380CC4-5D6E-409C-BE32-E72D297353CC}">
                <c16:uniqueId val="{00000005-9490-41A4-B9E1-68F278A800E7}"/>
              </c:ext>
            </c:extLst>
          </c:dPt>
          <c:dPt>
            <c:idx val="3"/>
            <c:invertIfNegative val="0"/>
            <c:bubble3D val="0"/>
            <c:spPr>
              <a:solidFill>
                <a:schemeClr val="accent2"/>
              </a:solidFill>
            </c:spPr>
            <c:extLst>
              <c:ext xmlns:c16="http://schemas.microsoft.com/office/drawing/2014/chart" uri="{C3380CC4-5D6E-409C-BE32-E72D297353CC}">
                <c16:uniqueId val="{00000007-9490-41A4-B9E1-68F278A800E7}"/>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9490-41A4-B9E1-68F278A800E7}"/>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9490-41A4-B9E1-68F278A800E7}"/>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9490-41A4-B9E1-68F278A800E7}"/>
              </c:ext>
            </c:extLst>
          </c:dPt>
          <c:dPt>
            <c:idx val="7"/>
            <c:invertIfNegative val="0"/>
            <c:bubble3D val="0"/>
            <c:spPr>
              <a:solidFill>
                <a:srgbClr val="87F7F7"/>
              </a:solidFill>
            </c:spPr>
            <c:extLst>
              <c:ext xmlns:c16="http://schemas.microsoft.com/office/drawing/2014/chart" uri="{C3380CC4-5D6E-409C-BE32-E72D297353CC}">
                <c16:uniqueId val="{0000000F-9490-41A4-B9E1-68F278A800E7}"/>
              </c:ext>
            </c:extLst>
          </c:dPt>
          <c:cat>
            <c:strRef>
              <c:f>Sheet1!$A$2:$A$9</c:f>
              <c:strCache>
                <c:ptCount val="8"/>
                <c:pt idx="0">
                  <c:v>Proposed(Non-experts)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19.400000000000006</c:v>
                </c:pt>
                <c:pt idx="1">
                  <c:v>25.659999999999997</c:v>
                </c:pt>
                <c:pt idx="2">
                  <c:v>30.180000000000007</c:v>
                </c:pt>
                <c:pt idx="3">
                  <c:v>35.269999999999996</c:v>
                </c:pt>
                <c:pt idx="4">
                  <c:v>47.85</c:v>
                </c:pt>
                <c:pt idx="5">
                  <c:v>40.770000000000003</c:v>
                </c:pt>
                <c:pt idx="6">
                  <c:v>38.049999999999997</c:v>
                </c:pt>
                <c:pt idx="7">
                  <c:v>68.599999999999994</c:v>
                </c:pt>
              </c:numCache>
            </c:numRef>
          </c:val>
          <c:extLst>
            <c:ext xmlns:c16="http://schemas.microsoft.com/office/drawing/2014/chart" uri="{C3380CC4-5D6E-409C-BE32-E72D297353CC}">
              <c16:uniqueId val="{00000010-9490-41A4-B9E1-68F278A800E7}"/>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44C7-4F90-9490-EBE691252E4D}"/>
              </c:ext>
            </c:extLst>
          </c:dPt>
          <c:dPt>
            <c:idx val="1"/>
            <c:invertIfNegative val="0"/>
            <c:bubble3D val="0"/>
            <c:spPr>
              <a:solidFill>
                <a:srgbClr val="70AD47">
                  <a:lumMod val="75000"/>
                </a:srgbClr>
              </a:solidFill>
            </c:spPr>
            <c:extLst>
              <c:ext xmlns:c16="http://schemas.microsoft.com/office/drawing/2014/chart" uri="{C3380CC4-5D6E-409C-BE32-E72D297353CC}">
                <c16:uniqueId val="{00000003-44C7-4F90-9490-EBE691252E4D}"/>
              </c:ext>
            </c:extLst>
          </c:dPt>
          <c:dPt>
            <c:idx val="2"/>
            <c:invertIfNegative val="0"/>
            <c:bubble3D val="0"/>
            <c:spPr>
              <a:solidFill>
                <a:schemeClr val="accent5"/>
              </a:solidFill>
            </c:spPr>
            <c:extLst>
              <c:ext xmlns:c16="http://schemas.microsoft.com/office/drawing/2014/chart" uri="{C3380CC4-5D6E-409C-BE32-E72D297353CC}">
                <c16:uniqueId val="{00000005-44C7-4F90-9490-EBE691252E4D}"/>
              </c:ext>
            </c:extLst>
          </c:dPt>
          <c:dPt>
            <c:idx val="3"/>
            <c:invertIfNegative val="0"/>
            <c:bubble3D val="0"/>
            <c:spPr>
              <a:solidFill>
                <a:schemeClr val="accent2"/>
              </a:solidFill>
            </c:spPr>
            <c:extLst>
              <c:ext xmlns:c16="http://schemas.microsoft.com/office/drawing/2014/chart" uri="{C3380CC4-5D6E-409C-BE32-E72D297353CC}">
                <c16:uniqueId val="{00000007-44C7-4F90-9490-EBE691252E4D}"/>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44C7-4F90-9490-EBE691252E4D}"/>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44C7-4F90-9490-EBE691252E4D}"/>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44C7-4F90-9490-EBE691252E4D}"/>
              </c:ext>
            </c:extLst>
          </c:dPt>
          <c:dPt>
            <c:idx val="7"/>
            <c:invertIfNegative val="0"/>
            <c:bubble3D val="0"/>
            <c:spPr>
              <a:solidFill>
                <a:srgbClr val="87F7F7"/>
              </a:solidFill>
            </c:spPr>
            <c:extLst>
              <c:ext xmlns:c16="http://schemas.microsoft.com/office/drawing/2014/chart" uri="{C3380CC4-5D6E-409C-BE32-E72D297353CC}">
                <c16:uniqueId val="{0000000F-44C7-4F90-9490-EBE691252E4D}"/>
              </c:ext>
            </c:extLst>
          </c:dPt>
          <c:cat>
            <c:strRef>
              <c:f>Sheet1!$A$2:$A$9</c:f>
              <c:strCache>
                <c:ptCount val="8"/>
                <c:pt idx="0">
                  <c:v>Proposed (CCEM+regF)</c:v>
                </c:pt>
                <c:pt idx="1">
                  <c:v>Proosed (CCEM+regW)</c:v>
                </c:pt>
                <c:pt idx="2">
                  <c:v>TraceReg</c:v>
                </c:pt>
                <c:pt idx="3">
                  <c:v>Crowdlayer</c:v>
                </c:pt>
                <c:pt idx="4">
                  <c:v>CoNAL</c:v>
                </c:pt>
                <c:pt idx="5">
                  <c:v>NN-SymNMF</c:v>
                </c:pt>
                <c:pt idx="6">
                  <c:v>NN-MV</c:v>
                </c:pt>
                <c:pt idx="7">
                  <c:v>NN-DSEM</c:v>
                </c:pt>
              </c:strCache>
            </c:strRef>
          </c:cat>
          <c:val>
            <c:numRef>
              <c:f>Sheet1!$B$2:$B$9</c:f>
              <c:numCache>
                <c:formatCode>General</c:formatCode>
                <c:ptCount val="8"/>
                <c:pt idx="0">
                  <c:v>16.180000000000007</c:v>
                </c:pt>
                <c:pt idx="1">
                  <c:v>15.280000000000001</c:v>
                </c:pt>
                <c:pt idx="2">
                  <c:v>17.459999999999994</c:v>
                </c:pt>
                <c:pt idx="3">
                  <c:v>16.989999999999995</c:v>
                </c:pt>
                <c:pt idx="4">
                  <c:v>18.590000000000003</c:v>
                </c:pt>
                <c:pt idx="5">
                  <c:v>33.040000000000006</c:v>
                </c:pt>
                <c:pt idx="6">
                  <c:v>49.04</c:v>
                </c:pt>
                <c:pt idx="7">
                  <c:v>47.98</c:v>
                </c:pt>
              </c:numCache>
            </c:numRef>
          </c:val>
          <c:extLst>
            <c:ext xmlns:c16="http://schemas.microsoft.com/office/drawing/2014/chart" uri="{C3380CC4-5D6E-409C-BE32-E72D297353CC}">
              <c16:uniqueId val="{00000010-44C7-4F90-9490-EBE691252E4D}"/>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14755434856701"/>
          <c:y val="5.1324149306616162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0070C0"/>
              </a:solidFill>
            </c:spPr>
            <c:extLst>
              <c:ext xmlns:c16="http://schemas.microsoft.com/office/drawing/2014/chart" uri="{C3380CC4-5D6E-409C-BE32-E72D297353CC}">
                <c16:uniqueId val="{00000001-9FB5-44B8-9025-B5C279B164B5}"/>
              </c:ext>
            </c:extLst>
          </c:dPt>
          <c:dPt>
            <c:idx val="1"/>
            <c:invertIfNegative val="0"/>
            <c:bubble3D val="0"/>
            <c:spPr>
              <a:solidFill>
                <a:srgbClr val="70AD47">
                  <a:lumMod val="75000"/>
                </a:srgbClr>
              </a:solidFill>
            </c:spPr>
            <c:extLst>
              <c:ext xmlns:c16="http://schemas.microsoft.com/office/drawing/2014/chart" uri="{C3380CC4-5D6E-409C-BE32-E72D297353CC}">
                <c16:uniqueId val="{00000003-9FB5-44B8-9025-B5C279B164B5}"/>
              </c:ext>
            </c:extLst>
          </c:dPt>
          <c:dPt>
            <c:idx val="2"/>
            <c:invertIfNegative val="0"/>
            <c:bubble3D val="0"/>
            <c:spPr>
              <a:solidFill>
                <a:schemeClr val="accent5"/>
              </a:solidFill>
            </c:spPr>
            <c:extLst>
              <c:ext xmlns:c16="http://schemas.microsoft.com/office/drawing/2014/chart" uri="{C3380CC4-5D6E-409C-BE32-E72D297353CC}">
                <c16:uniqueId val="{00000005-9FB5-44B8-9025-B5C279B164B5}"/>
              </c:ext>
            </c:extLst>
          </c:dPt>
          <c:dPt>
            <c:idx val="3"/>
            <c:invertIfNegative val="0"/>
            <c:bubble3D val="0"/>
            <c:spPr>
              <a:solidFill>
                <a:schemeClr val="accent2"/>
              </a:solidFill>
            </c:spPr>
            <c:extLst>
              <c:ext xmlns:c16="http://schemas.microsoft.com/office/drawing/2014/chart" uri="{C3380CC4-5D6E-409C-BE32-E72D297353CC}">
                <c16:uniqueId val="{00000007-9FB5-44B8-9025-B5C279B164B5}"/>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9FB5-44B8-9025-B5C279B164B5}"/>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9FB5-44B8-9025-B5C279B164B5}"/>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9FB5-44B8-9025-B5C279B164B5}"/>
              </c:ext>
            </c:extLst>
          </c:dPt>
          <c:dPt>
            <c:idx val="7"/>
            <c:invertIfNegative val="0"/>
            <c:bubble3D val="0"/>
            <c:spPr>
              <a:solidFill>
                <a:srgbClr val="87F7F7"/>
              </a:solidFill>
            </c:spPr>
            <c:extLst>
              <c:ext xmlns:c16="http://schemas.microsoft.com/office/drawing/2014/chart" uri="{C3380CC4-5D6E-409C-BE32-E72D297353CC}">
                <c16:uniqueId val="{0000000F-9FB5-44B8-9025-B5C279B164B5}"/>
              </c:ext>
            </c:extLst>
          </c:dPt>
          <c:cat>
            <c:strRef>
              <c:f>Sheet1!$A$2:$A$9</c:f>
              <c:strCache>
                <c:ptCount val="8"/>
                <c:pt idx="0">
                  <c:v>Proposed(No 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22.349999999999994</c:v>
                </c:pt>
                <c:pt idx="1">
                  <c:v>20.200000000000003</c:v>
                </c:pt>
                <c:pt idx="2">
                  <c:v>24.939999999999998</c:v>
                </c:pt>
                <c:pt idx="3">
                  <c:v>36.090000000000003</c:v>
                </c:pt>
                <c:pt idx="4">
                  <c:v>37.1</c:v>
                </c:pt>
                <c:pt idx="5">
                  <c:v>36.9</c:v>
                </c:pt>
                <c:pt idx="6">
                  <c:v>37.39</c:v>
                </c:pt>
                <c:pt idx="7">
                  <c:v>44.11</c:v>
                </c:pt>
              </c:numCache>
            </c:numRef>
          </c:val>
          <c:extLst>
            <c:ext xmlns:c16="http://schemas.microsoft.com/office/drawing/2014/chart" uri="{C3380CC4-5D6E-409C-BE32-E72D297353CC}">
              <c16:uniqueId val="{00000010-9FB5-44B8-9025-B5C279B164B5}"/>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F44D-4960-9E73-C97A6A106DFB}"/>
              </c:ext>
            </c:extLst>
          </c:dPt>
          <c:dPt>
            <c:idx val="1"/>
            <c:invertIfNegative val="0"/>
            <c:bubble3D val="0"/>
            <c:spPr>
              <a:solidFill>
                <a:srgbClr val="70AD47">
                  <a:lumMod val="75000"/>
                </a:srgbClr>
              </a:solidFill>
            </c:spPr>
            <c:extLst>
              <c:ext xmlns:c16="http://schemas.microsoft.com/office/drawing/2014/chart" uri="{C3380CC4-5D6E-409C-BE32-E72D297353CC}">
                <c16:uniqueId val="{00000003-F44D-4960-9E73-C97A6A106DFB}"/>
              </c:ext>
            </c:extLst>
          </c:dPt>
          <c:dPt>
            <c:idx val="2"/>
            <c:invertIfNegative val="0"/>
            <c:bubble3D val="0"/>
            <c:spPr>
              <a:solidFill>
                <a:schemeClr val="accent5"/>
              </a:solidFill>
            </c:spPr>
            <c:extLst>
              <c:ext xmlns:c16="http://schemas.microsoft.com/office/drawing/2014/chart" uri="{C3380CC4-5D6E-409C-BE32-E72D297353CC}">
                <c16:uniqueId val="{00000005-F44D-4960-9E73-C97A6A106DFB}"/>
              </c:ext>
            </c:extLst>
          </c:dPt>
          <c:dPt>
            <c:idx val="3"/>
            <c:invertIfNegative val="0"/>
            <c:bubble3D val="0"/>
            <c:spPr>
              <a:solidFill>
                <a:schemeClr val="accent2"/>
              </a:solidFill>
            </c:spPr>
            <c:extLst>
              <c:ext xmlns:c16="http://schemas.microsoft.com/office/drawing/2014/chart" uri="{C3380CC4-5D6E-409C-BE32-E72D297353CC}">
                <c16:uniqueId val="{00000007-F44D-4960-9E73-C97A6A106DFB}"/>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F44D-4960-9E73-C97A6A106DFB}"/>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F44D-4960-9E73-C97A6A106DFB}"/>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F44D-4960-9E73-C97A6A106DFB}"/>
              </c:ext>
            </c:extLst>
          </c:dPt>
          <c:dPt>
            <c:idx val="7"/>
            <c:invertIfNegative val="0"/>
            <c:bubble3D val="0"/>
            <c:spPr>
              <a:solidFill>
                <a:srgbClr val="87F7F7"/>
              </a:solidFill>
            </c:spPr>
            <c:extLst>
              <c:ext xmlns:c16="http://schemas.microsoft.com/office/drawing/2014/chart" uri="{C3380CC4-5D6E-409C-BE32-E72D297353CC}">
                <c16:uniqueId val="{0000000F-F44D-4960-9E73-C97A6A106DFB}"/>
              </c:ext>
            </c:extLst>
          </c:dPt>
          <c:dLbls>
            <c:dLbl>
              <c:idx val="0"/>
              <c:layout>
                <c:manualLayout>
                  <c:x val="-1.4619567275936246E-17"/>
                  <c:y val="-0.1808511191140628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4D-4960-9E73-C97A6A106DFB}"/>
                </c:ext>
              </c:extLst>
            </c:dLbl>
            <c:dLbl>
              <c:idx val="1"/>
              <c:layout>
                <c:manualLayout>
                  <c:x val="-3.1897606172563539E-3"/>
                  <c:y val="-0.3298295200093663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4D-4960-9E73-C97A6A106DFB}"/>
                </c:ext>
              </c:extLst>
            </c:dLbl>
            <c:dLbl>
              <c:idx val="2"/>
              <c:layout>
                <c:manualLayout>
                  <c:x val="-6.3795212345127078E-3"/>
                  <c:y val="-0.349789211788733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4D-4960-9E73-C97A6A106DFB}"/>
                </c:ext>
              </c:extLst>
            </c:dLbl>
            <c:dLbl>
              <c:idx val="3"/>
              <c:layout>
                <c:manualLayout>
                  <c:x val="-5.8478269103744983E-17"/>
                  <c:y val="-0.335960123412974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4D-4960-9E73-C97A6A106DFB}"/>
                </c:ext>
              </c:extLst>
            </c:dLbl>
            <c:dLbl>
              <c:idx val="4"/>
              <c:layout>
                <c:manualLayout>
                  <c:x val="-3.1897606172563539E-3"/>
                  <c:y val="-0.322881808508134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4D-4960-9E73-C97A6A106DFB}"/>
                </c:ext>
              </c:extLst>
            </c:dLbl>
            <c:dLbl>
              <c:idx val="5"/>
              <c:layout>
                <c:manualLayout>
                  <c:x val="0"/>
                  <c:y val="-0.4044211264475545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44D-4960-9E73-C97A6A106DFB}"/>
                </c:ext>
              </c:extLst>
            </c:dLbl>
            <c:dLbl>
              <c:idx val="6"/>
              <c:layout>
                <c:manualLayout>
                  <c:x val="0"/>
                  <c:y val="-0.3947484985294805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4D-4960-9E73-C97A6A106DFB}"/>
                </c:ext>
              </c:extLst>
            </c:dLbl>
            <c:dLbl>
              <c:idx val="7"/>
              <c:layout>
                <c:manualLayout>
                  <c:x val="-1.1695653820748997E-16"/>
                  <c:y val="-0.435484990185837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44D-4960-9E73-C97A6A106DFB}"/>
                </c:ext>
              </c:extLst>
            </c:dLbl>
            <c:spPr>
              <a:noFill/>
              <a:ln>
                <a:noFill/>
              </a:ln>
              <a:effectLst/>
            </c:spPr>
            <c:txPr>
              <a:bodyPr wrap="square" lIns="38100" tIns="19050" rIns="38100" bIns="19050" anchor="ctr">
                <a:spAutoFit/>
              </a:bodyPr>
              <a:lstStyle/>
              <a:p>
                <a:pPr>
                  <a:defRPr sz="12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Proposed(Non-experts)</c:v>
                </c:pt>
                <c:pt idx="1">
                  <c:v>Proposed(Experts)</c:v>
                </c:pt>
                <c:pt idx="2">
                  <c:v>TraceReg</c:v>
                </c:pt>
                <c:pt idx="3">
                  <c:v>Crowdlayer</c:v>
                </c:pt>
                <c:pt idx="4">
                  <c:v>CoNAL</c:v>
                </c:pt>
                <c:pt idx="5">
                  <c:v>NN-SymNMF</c:v>
                </c:pt>
                <c:pt idx="6">
                  <c:v>NN-MV</c:v>
                </c:pt>
                <c:pt idx="7">
                  <c:v>NN-DSEM</c:v>
                </c:pt>
              </c:strCache>
            </c:strRef>
          </c:cat>
          <c:val>
            <c:numRef>
              <c:f>Sheet1!$B$2:$B$9</c:f>
              <c:numCache>
                <c:formatCode>General</c:formatCode>
                <c:ptCount val="8"/>
                <c:pt idx="0">
                  <c:v>14.150000000000006</c:v>
                </c:pt>
                <c:pt idx="1">
                  <c:v>18.409999999999997</c:v>
                </c:pt>
                <c:pt idx="2">
                  <c:v>19.11</c:v>
                </c:pt>
                <c:pt idx="3">
                  <c:v>18.590000000000003</c:v>
                </c:pt>
                <c:pt idx="4">
                  <c:v>18.319999999999993</c:v>
                </c:pt>
                <c:pt idx="5">
                  <c:v>20.599999999999994</c:v>
                </c:pt>
                <c:pt idx="6">
                  <c:v>20.430000000000007</c:v>
                </c:pt>
                <c:pt idx="7">
                  <c:v>21.739999999999995</c:v>
                </c:pt>
              </c:numCache>
            </c:numRef>
          </c:val>
          <c:extLst>
            <c:ext xmlns:c16="http://schemas.microsoft.com/office/drawing/2014/chart" uri="{C3380CC4-5D6E-409C-BE32-E72D297353CC}">
              <c16:uniqueId val="{00000010-F44D-4960-9E73-C97A6A106DF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3"/>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504912632087344"/>
          <c:y val="3.9479839000141285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BE89-4FA1-B40B-AAC24176098A}"/>
              </c:ext>
            </c:extLst>
          </c:dPt>
          <c:dPt>
            <c:idx val="1"/>
            <c:invertIfNegative val="0"/>
            <c:bubble3D val="0"/>
            <c:spPr>
              <a:solidFill>
                <a:srgbClr val="70AD47">
                  <a:lumMod val="75000"/>
                </a:srgbClr>
              </a:solidFill>
            </c:spPr>
            <c:extLst>
              <c:ext xmlns:c16="http://schemas.microsoft.com/office/drawing/2014/chart" uri="{C3380CC4-5D6E-409C-BE32-E72D297353CC}">
                <c16:uniqueId val="{00000003-BE89-4FA1-B40B-AAC24176098A}"/>
              </c:ext>
            </c:extLst>
          </c:dPt>
          <c:dPt>
            <c:idx val="2"/>
            <c:invertIfNegative val="0"/>
            <c:bubble3D val="0"/>
            <c:spPr>
              <a:solidFill>
                <a:schemeClr val="accent5"/>
              </a:solidFill>
            </c:spPr>
            <c:extLst>
              <c:ext xmlns:c16="http://schemas.microsoft.com/office/drawing/2014/chart" uri="{C3380CC4-5D6E-409C-BE32-E72D297353CC}">
                <c16:uniqueId val="{00000005-BE89-4FA1-B40B-AAC24176098A}"/>
              </c:ext>
            </c:extLst>
          </c:dPt>
          <c:dPt>
            <c:idx val="3"/>
            <c:invertIfNegative val="0"/>
            <c:bubble3D val="0"/>
            <c:spPr>
              <a:solidFill>
                <a:schemeClr val="accent2"/>
              </a:solidFill>
            </c:spPr>
            <c:extLst>
              <c:ext xmlns:c16="http://schemas.microsoft.com/office/drawing/2014/chart" uri="{C3380CC4-5D6E-409C-BE32-E72D297353CC}">
                <c16:uniqueId val="{00000007-BE89-4FA1-B40B-AAC24176098A}"/>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BE89-4FA1-B40B-AAC24176098A}"/>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BE89-4FA1-B40B-AAC24176098A}"/>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BE89-4FA1-B40B-AAC24176098A}"/>
              </c:ext>
            </c:extLst>
          </c:dPt>
          <c:dPt>
            <c:idx val="7"/>
            <c:invertIfNegative val="0"/>
            <c:bubble3D val="0"/>
            <c:spPr>
              <a:solidFill>
                <a:srgbClr val="87F7F7"/>
              </a:solidFill>
            </c:spPr>
            <c:extLst>
              <c:ext xmlns:c16="http://schemas.microsoft.com/office/drawing/2014/chart" uri="{C3380CC4-5D6E-409C-BE32-E72D297353CC}">
                <c16:uniqueId val="{0000000F-BE89-4FA1-B40B-AAC24176098A}"/>
              </c:ext>
            </c:extLst>
          </c:dPt>
          <c:dLbls>
            <c:dLbl>
              <c:idx val="0"/>
              <c:layout>
                <c:manualLayout>
                  <c:x val="-2.9939851545485842E-3"/>
                  <c:y val="-0.2064122354339304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E89-4FA1-B40B-AAC24176098A}"/>
                </c:ext>
              </c:extLst>
            </c:dLbl>
            <c:dLbl>
              <c:idx val="1"/>
              <c:layout>
                <c:manualLayout>
                  <c:x val="-5.9879703090971684E-3"/>
                  <c:y val="-0.2393937828184643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89-4FA1-B40B-AAC24176098A}"/>
                </c:ext>
              </c:extLst>
            </c:dLbl>
            <c:dLbl>
              <c:idx val="2"/>
              <c:layout>
                <c:manualLayout>
                  <c:x val="0"/>
                  <c:y val="-0.2345122683734959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89-4FA1-B40B-AAC24176098A}"/>
                </c:ext>
              </c:extLst>
            </c:dLbl>
            <c:dLbl>
              <c:idx val="3"/>
              <c:layout>
                <c:manualLayout>
                  <c:x val="-5.4889093749895593E-17"/>
                  <c:y val="-0.286766045120746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89-4FA1-B40B-AAC24176098A}"/>
                </c:ext>
              </c:extLst>
            </c:dLbl>
            <c:dLbl>
              <c:idx val="4"/>
              <c:layout>
                <c:manualLayout>
                  <c:x val="0"/>
                  <c:y val="-0.3703408276227321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89-4FA1-B40B-AAC24176098A}"/>
                </c:ext>
              </c:extLst>
            </c:dLbl>
            <c:dLbl>
              <c:idx val="5"/>
              <c:layout>
                <c:manualLayout>
                  <c:x val="0"/>
                  <c:y val="-0.346768370266552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89-4FA1-B40B-AAC24176098A}"/>
                </c:ext>
              </c:extLst>
            </c:dLbl>
            <c:dLbl>
              <c:idx val="6"/>
              <c:layout>
                <c:manualLayout>
                  <c:x val="-2.9939851545485708E-3"/>
                  <c:y val="-0.4087577262657512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E89-4FA1-B40B-AAC24176098A}"/>
                </c:ext>
              </c:extLst>
            </c:dLbl>
            <c:dLbl>
              <c:idx val="7"/>
              <c:layout>
                <c:manualLayout>
                  <c:x val="-1.0977818749979119E-16"/>
                  <c:y val="-0.3472220966356431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E89-4FA1-B40B-AAC24176098A}"/>
                </c:ext>
              </c:extLst>
            </c:dLbl>
            <c:spPr>
              <a:noFill/>
              <a:ln>
                <a:noFill/>
              </a:ln>
              <a:effectLst/>
            </c:spPr>
            <c:txPr>
              <a:bodyPr wrap="square" lIns="38100" tIns="19050" rIns="38100" bIns="19050" anchor="ctr">
                <a:spAutoFit/>
              </a:bodyPr>
              <a:lstStyle/>
              <a:p>
                <a:pPr>
                  <a:defRPr sz="12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Proposed (Non-experts)</c:v>
                </c:pt>
                <c:pt idx="1">
                  <c:v>Proposed (Experts)</c:v>
                </c:pt>
                <c:pt idx="2">
                  <c:v>TraceReg</c:v>
                </c:pt>
                <c:pt idx="3">
                  <c:v>Crowdlayer</c:v>
                </c:pt>
                <c:pt idx="4">
                  <c:v>CoNAL</c:v>
                </c:pt>
                <c:pt idx="5">
                  <c:v>NN-SymNMF</c:v>
                </c:pt>
                <c:pt idx="6">
                  <c:v>NN-MV</c:v>
                </c:pt>
                <c:pt idx="7">
                  <c:v>NN-DSEM</c:v>
                </c:pt>
              </c:strCache>
            </c:strRef>
          </c:cat>
          <c:val>
            <c:numRef>
              <c:f>Sheet1!$B$2:$B$9</c:f>
              <c:numCache>
                <c:formatCode>General</c:formatCode>
                <c:ptCount val="8"/>
                <c:pt idx="0">
                  <c:v>32.870000000000005</c:v>
                </c:pt>
                <c:pt idx="1">
                  <c:v>33.540000000000006</c:v>
                </c:pt>
                <c:pt idx="2">
                  <c:v>33.599999999999994</c:v>
                </c:pt>
                <c:pt idx="3">
                  <c:v>34.47</c:v>
                </c:pt>
                <c:pt idx="4">
                  <c:v>35.980000000000004</c:v>
                </c:pt>
                <c:pt idx="5">
                  <c:v>35.480000000000004</c:v>
                </c:pt>
                <c:pt idx="6">
                  <c:v>36.6</c:v>
                </c:pt>
                <c:pt idx="7">
                  <c:v>35.340000000000003</c:v>
                </c:pt>
              </c:numCache>
            </c:numRef>
          </c:val>
          <c:extLst>
            <c:ext xmlns:c16="http://schemas.microsoft.com/office/drawing/2014/chart" uri="{C3380CC4-5D6E-409C-BE32-E72D297353CC}">
              <c16:uniqueId val="{00000010-BE89-4FA1-B40B-AAC24176098A}"/>
            </c:ext>
          </c:extLst>
        </c:ser>
        <c:dLbls>
          <c:dLblPos val="inEnd"/>
          <c:showLegendKey val="0"/>
          <c:showVal val="1"/>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3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F6B4-4281-BEB1-604DFF7C4BBC}"/>
              </c:ext>
            </c:extLst>
          </c:dPt>
          <c:dPt>
            <c:idx val="1"/>
            <c:invertIfNegative val="0"/>
            <c:bubble3D val="0"/>
            <c:spPr>
              <a:solidFill>
                <a:srgbClr val="70AD47">
                  <a:lumMod val="75000"/>
                </a:srgbClr>
              </a:solidFill>
            </c:spPr>
            <c:extLst>
              <c:ext xmlns:c16="http://schemas.microsoft.com/office/drawing/2014/chart" uri="{C3380CC4-5D6E-409C-BE32-E72D297353CC}">
                <c16:uniqueId val="{00000003-F6B4-4281-BEB1-604DFF7C4BBC}"/>
              </c:ext>
            </c:extLst>
          </c:dPt>
          <c:dPt>
            <c:idx val="2"/>
            <c:invertIfNegative val="0"/>
            <c:bubble3D val="0"/>
            <c:spPr>
              <a:solidFill>
                <a:schemeClr val="accent5"/>
              </a:solidFill>
            </c:spPr>
            <c:extLst>
              <c:ext xmlns:c16="http://schemas.microsoft.com/office/drawing/2014/chart" uri="{C3380CC4-5D6E-409C-BE32-E72D297353CC}">
                <c16:uniqueId val="{00000005-F6B4-4281-BEB1-604DFF7C4BBC}"/>
              </c:ext>
            </c:extLst>
          </c:dPt>
          <c:dPt>
            <c:idx val="3"/>
            <c:invertIfNegative val="0"/>
            <c:bubble3D val="0"/>
            <c:spPr>
              <a:solidFill>
                <a:schemeClr val="accent2"/>
              </a:solidFill>
            </c:spPr>
            <c:extLst>
              <c:ext xmlns:c16="http://schemas.microsoft.com/office/drawing/2014/chart" uri="{C3380CC4-5D6E-409C-BE32-E72D297353CC}">
                <c16:uniqueId val="{00000007-F6B4-4281-BEB1-604DFF7C4BBC}"/>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F6B4-4281-BEB1-604DFF7C4BBC}"/>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F6B4-4281-BEB1-604DFF7C4BBC}"/>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F6B4-4281-BEB1-604DFF7C4BBC}"/>
              </c:ext>
            </c:extLst>
          </c:dPt>
          <c:dPt>
            <c:idx val="7"/>
            <c:invertIfNegative val="0"/>
            <c:bubble3D val="0"/>
            <c:spPr>
              <a:solidFill>
                <a:srgbClr val="87F7F7"/>
              </a:solidFill>
            </c:spPr>
            <c:extLst>
              <c:ext xmlns:c16="http://schemas.microsoft.com/office/drawing/2014/chart" uri="{C3380CC4-5D6E-409C-BE32-E72D297353CC}">
                <c16:uniqueId val="{0000000F-F6B4-4281-BEB1-604DFF7C4BBC}"/>
              </c:ext>
            </c:extLst>
          </c:dPt>
          <c:dPt>
            <c:idx val="8"/>
            <c:invertIfNegative val="0"/>
            <c:bubble3D val="0"/>
            <c:spPr>
              <a:solidFill>
                <a:srgbClr val="ED7D31"/>
              </a:solidFill>
            </c:spPr>
            <c:extLst>
              <c:ext xmlns:c16="http://schemas.microsoft.com/office/drawing/2014/chart" uri="{C3380CC4-5D6E-409C-BE32-E72D297353CC}">
                <c16:uniqueId val="{00000011-F6B4-4281-BEB1-604DFF7C4BBC}"/>
              </c:ext>
            </c:extLst>
          </c:dPt>
          <c:dPt>
            <c:idx val="9"/>
            <c:invertIfNegative val="0"/>
            <c:bubble3D val="0"/>
            <c:spPr>
              <a:solidFill>
                <a:srgbClr val="FFC000"/>
              </a:solidFill>
            </c:spPr>
            <c:extLst>
              <c:ext xmlns:c16="http://schemas.microsoft.com/office/drawing/2014/chart" uri="{C3380CC4-5D6E-409C-BE32-E72D297353CC}">
                <c16:uniqueId val="{00000013-F6B4-4281-BEB1-604DFF7C4BBC}"/>
              </c:ext>
            </c:extLst>
          </c:dPt>
          <c:dLbls>
            <c:dLbl>
              <c:idx val="0"/>
              <c:layout>
                <c:manualLayout>
                  <c:x val="2.8940216121887989E-3"/>
                  <c:y val="-0.115761238915936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B4-4281-BEB1-604DFF7C4BBC}"/>
                </c:ext>
              </c:extLst>
            </c:dLbl>
            <c:dLbl>
              <c:idx val="1"/>
              <c:layout>
                <c:manualLayout>
                  <c:x val="-2.6528224988745176E-17"/>
                  <c:y val="-0.2678155608446036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B4-4281-BEB1-604DFF7C4BBC}"/>
                </c:ext>
              </c:extLst>
            </c:dLbl>
            <c:dLbl>
              <c:idx val="2"/>
              <c:layout>
                <c:manualLayout>
                  <c:x val="-2.8940216121887989E-3"/>
                  <c:y val="-0.396886187073715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6B4-4281-BEB1-604DFF7C4BBC}"/>
                </c:ext>
              </c:extLst>
            </c:dLbl>
            <c:dLbl>
              <c:idx val="3"/>
              <c:layout>
                <c:manualLayout>
                  <c:x val="-2.8940216121888518E-3"/>
                  <c:y val="-0.4685876622365698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6B4-4281-BEB1-604DFF7C4BBC}"/>
                </c:ext>
              </c:extLst>
            </c:dLbl>
            <c:dLbl>
              <c:idx val="4"/>
              <c:layout>
                <c:manualLayout>
                  <c:x val="0"/>
                  <c:y val="-0.4114161239580180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6B4-4281-BEB1-604DFF7C4BBC}"/>
                </c:ext>
              </c:extLst>
            </c:dLbl>
            <c:dLbl>
              <c:idx val="5"/>
              <c:layout>
                <c:manualLayout>
                  <c:x val="5.7880432243775978E-3"/>
                  <c:y val="-0.2602880081834942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6B4-4281-BEB1-604DFF7C4BBC}"/>
                </c:ext>
              </c:extLst>
            </c:dLbl>
            <c:dLbl>
              <c:idx val="6"/>
              <c:layout>
                <c:manualLayout>
                  <c:x val="8.68206483656629E-3"/>
                  <c:y val="-0.354046972891760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6B4-4281-BEB1-604DFF7C4BBC}"/>
                </c:ext>
              </c:extLst>
            </c:dLbl>
            <c:dLbl>
              <c:idx val="7"/>
              <c:layout>
                <c:manualLayout>
                  <c:x val="-1.061128999549807E-16"/>
                  <c:y val="-0.405643007517173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6B4-4281-BEB1-604DFF7C4BBC}"/>
                </c:ext>
              </c:extLst>
            </c:dLbl>
            <c:dLbl>
              <c:idx val="8"/>
              <c:layout>
                <c:manualLayout>
                  <c:x val="2.8940216121886926E-3"/>
                  <c:y val="-0.4315049583788444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F6B4-4281-BEB1-604DFF7C4BBC}"/>
                </c:ext>
              </c:extLst>
            </c:dLbl>
            <c:dLbl>
              <c:idx val="9"/>
              <c:layout>
                <c:manualLayout>
                  <c:x val="2.8940216121887989E-3"/>
                  <c:y val="-0.459761096103333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6B4-4281-BEB1-604DFF7C4BBC}"/>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6.2900000000000063</c:v>
                </c:pt>
                <c:pt idx="1">
                  <c:v>19.549999999999997</c:v>
                </c:pt>
                <c:pt idx="2">
                  <c:v>31.209999999999994</c:v>
                </c:pt>
                <c:pt idx="3">
                  <c:v>38.64</c:v>
                </c:pt>
                <c:pt idx="4">
                  <c:v>31.569999999999993</c:v>
                </c:pt>
                <c:pt idx="5">
                  <c:v>18.870000000000005</c:v>
                </c:pt>
                <c:pt idx="6">
                  <c:v>27.340000000000003</c:v>
                </c:pt>
                <c:pt idx="7">
                  <c:v>33.430000000000007</c:v>
                </c:pt>
                <c:pt idx="8">
                  <c:v>35.290000000000006</c:v>
                </c:pt>
                <c:pt idx="9">
                  <c:v>36.89</c:v>
                </c:pt>
              </c:numCache>
            </c:numRef>
          </c:val>
          <c:extLst>
            <c:ext xmlns:c16="http://schemas.microsoft.com/office/drawing/2014/chart" uri="{C3380CC4-5D6E-409C-BE32-E72D297353CC}">
              <c16:uniqueId val="{00000014-F6B4-4281-BEB1-604DFF7C4BBC}"/>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0"/>
          <c:min val="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DB85-47FC-86E6-C42418FA397B}"/>
              </c:ext>
            </c:extLst>
          </c:dPt>
          <c:dPt>
            <c:idx val="1"/>
            <c:invertIfNegative val="0"/>
            <c:bubble3D val="0"/>
            <c:spPr>
              <a:solidFill>
                <a:srgbClr val="70AD47">
                  <a:lumMod val="75000"/>
                </a:srgbClr>
              </a:solidFill>
            </c:spPr>
            <c:extLst>
              <c:ext xmlns:c16="http://schemas.microsoft.com/office/drawing/2014/chart" uri="{C3380CC4-5D6E-409C-BE32-E72D297353CC}">
                <c16:uniqueId val="{00000003-DB85-47FC-86E6-C42418FA397B}"/>
              </c:ext>
            </c:extLst>
          </c:dPt>
          <c:dPt>
            <c:idx val="2"/>
            <c:invertIfNegative val="0"/>
            <c:bubble3D val="0"/>
            <c:spPr>
              <a:solidFill>
                <a:schemeClr val="accent5"/>
              </a:solidFill>
            </c:spPr>
            <c:extLst>
              <c:ext xmlns:c16="http://schemas.microsoft.com/office/drawing/2014/chart" uri="{C3380CC4-5D6E-409C-BE32-E72D297353CC}">
                <c16:uniqueId val="{00000005-DB85-47FC-86E6-C42418FA397B}"/>
              </c:ext>
            </c:extLst>
          </c:dPt>
          <c:dPt>
            <c:idx val="3"/>
            <c:invertIfNegative val="0"/>
            <c:bubble3D val="0"/>
            <c:spPr>
              <a:solidFill>
                <a:schemeClr val="accent2"/>
              </a:solidFill>
            </c:spPr>
            <c:extLst>
              <c:ext xmlns:c16="http://schemas.microsoft.com/office/drawing/2014/chart" uri="{C3380CC4-5D6E-409C-BE32-E72D297353CC}">
                <c16:uniqueId val="{00000007-DB85-47FC-86E6-C42418FA397B}"/>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DB85-47FC-86E6-C42418FA397B}"/>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DB85-47FC-86E6-C42418FA397B}"/>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DB85-47FC-86E6-C42418FA397B}"/>
              </c:ext>
            </c:extLst>
          </c:dPt>
          <c:dPt>
            <c:idx val="7"/>
            <c:invertIfNegative val="0"/>
            <c:bubble3D val="0"/>
            <c:spPr>
              <a:solidFill>
                <a:srgbClr val="87F7F7"/>
              </a:solidFill>
            </c:spPr>
            <c:extLst>
              <c:ext xmlns:c16="http://schemas.microsoft.com/office/drawing/2014/chart" uri="{C3380CC4-5D6E-409C-BE32-E72D297353CC}">
                <c16:uniqueId val="{0000000F-DB85-47FC-86E6-C42418FA397B}"/>
              </c:ext>
            </c:extLst>
          </c:dPt>
          <c:dPt>
            <c:idx val="8"/>
            <c:invertIfNegative val="0"/>
            <c:bubble3D val="0"/>
            <c:spPr>
              <a:solidFill>
                <a:srgbClr val="ED7D31"/>
              </a:solidFill>
            </c:spPr>
            <c:extLst>
              <c:ext xmlns:c16="http://schemas.microsoft.com/office/drawing/2014/chart" uri="{C3380CC4-5D6E-409C-BE32-E72D297353CC}">
                <c16:uniqueId val="{00000011-DB85-47FC-86E6-C42418FA397B}"/>
              </c:ext>
            </c:extLst>
          </c:dPt>
          <c:dPt>
            <c:idx val="9"/>
            <c:invertIfNegative val="0"/>
            <c:bubble3D val="0"/>
            <c:spPr>
              <a:solidFill>
                <a:srgbClr val="FFC000"/>
              </a:solidFill>
            </c:spPr>
            <c:extLst>
              <c:ext xmlns:c16="http://schemas.microsoft.com/office/drawing/2014/chart" uri="{C3380CC4-5D6E-409C-BE32-E72D297353CC}">
                <c16:uniqueId val="{00000013-DB85-47FC-86E6-C42418FA397B}"/>
              </c:ext>
            </c:extLst>
          </c:dPt>
          <c:dLbls>
            <c:dLbl>
              <c:idx val="0"/>
              <c:layout>
                <c:manualLayout>
                  <c:x val="-9.1735233336150395E-3"/>
                  <c:y val="-0.149044817895299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85-47FC-86E6-C42418FA397B}"/>
                </c:ext>
              </c:extLst>
            </c:dLbl>
            <c:dLbl>
              <c:idx val="1"/>
              <c:layout>
                <c:manualLayout>
                  <c:x val="-5.2724128546532403E-3"/>
                  <c:y val="-0.1909362985215159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85-47FC-86E6-C42418FA397B}"/>
                </c:ext>
              </c:extLst>
            </c:dLbl>
            <c:dLbl>
              <c:idx val="2"/>
              <c:layout>
                <c:manualLayout>
                  <c:x val="3.0578411112050135E-3"/>
                  <c:y val="-0.1970667546564417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85-47FC-86E6-C42418FA397B}"/>
                </c:ext>
              </c:extLst>
            </c:dLbl>
            <c:dLbl>
              <c:idx val="3"/>
              <c:layout>
                <c:manualLayout>
                  <c:x val="3.0578411112050135E-3"/>
                  <c:y val="-0.1976151736849890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B85-47FC-86E6-C42418FA397B}"/>
                </c:ext>
              </c:extLst>
            </c:dLbl>
            <c:dLbl>
              <c:idx val="4"/>
              <c:layout>
                <c:manualLayout>
                  <c:x val="-5.605977276481317E-17"/>
                  <c:y val="-0.19459181467532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B85-47FC-86E6-C42418FA397B}"/>
                </c:ext>
              </c:extLst>
            </c:dLbl>
            <c:dLbl>
              <c:idx val="5"/>
              <c:layout>
                <c:manualLayout>
                  <c:x val="0"/>
                  <c:y val="-0.162444353941108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B85-47FC-86E6-C42418FA397B}"/>
                </c:ext>
              </c:extLst>
            </c:dLbl>
            <c:dLbl>
              <c:idx val="6"/>
              <c:layout>
                <c:manualLayout>
                  <c:x val="0"/>
                  <c:y val="-0.401356256186781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B85-47FC-86E6-C42418FA397B}"/>
                </c:ext>
              </c:extLst>
            </c:dLbl>
            <c:dLbl>
              <c:idx val="7"/>
              <c:layout>
                <c:manualLayout>
                  <c:x val="3.0578411112049011E-3"/>
                  <c:y val="-0.32927533593509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B85-47FC-86E6-C42418FA397B}"/>
                </c:ext>
              </c:extLst>
            </c:dLbl>
            <c:dLbl>
              <c:idx val="8"/>
              <c:layout>
                <c:manualLayout>
                  <c:x val="3.0578411112050135E-3"/>
                  <c:y val="-0.2996520611225523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B85-47FC-86E6-C42418FA397B}"/>
                </c:ext>
              </c:extLst>
            </c:dLbl>
            <c:dLbl>
              <c:idx val="9"/>
              <c:layout>
                <c:manualLayout>
                  <c:x val="0"/>
                  <c:y val="-0.2059752642537746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B85-47FC-86E6-C42418FA397B}"/>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7.9099999999999966</c:v>
                </c:pt>
                <c:pt idx="1">
                  <c:v>12.810000000000002</c:v>
                </c:pt>
                <c:pt idx="2">
                  <c:v>13.569999999999993</c:v>
                </c:pt>
                <c:pt idx="3">
                  <c:v>12.620000000000005</c:v>
                </c:pt>
                <c:pt idx="4">
                  <c:v>13.430000000000007</c:v>
                </c:pt>
                <c:pt idx="5">
                  <c:v>9.89</c:v>
                </c:pt>
                <c:pt idx="6">
                  <c:v>31.310000000000002</c:v>
                </c:pt>
                <c:pt idx="7">
                  <c:v>24.319999999999993</c:v>
                </c:pt>
                <c:pt idx="8">
                  <c:v>21.989999999999995</c:v>
                </c:pt>
                <c:pt idx="9">
                  <c:v>13.420000000000002</c:v>
                </c:pt>
              </c:numCache>
            </c:numRef>
          </c:val>
          <c:extLst>
            <c:ext xmlns:c16="http://schemas.microsoft.com/office/drawing/2014/chart" uri="{C3380CC4-5D6E-409C-BE32-E72D297353CC}">
              <c16:uniqueId val="{00000014-DB85-47FC-86E6-C42418FA397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0"/>
          <c:min val="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CIFAR-10N</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1A81-4DBC-AB2D-EB074541F4B0}"/>
              </c:ext>
            </c:extLst>
          </c:dPt>
          <c:dPt>
            <c:idx val="1"/>
            <c:invertIfNegative val="0"/>
            <c:bubble3D val="0"/>
            <c:spPr>
              <a:solidFill>
                <a:srgbClr val="70AD47">
                  <a:lumMod val="75000"/>
                </a:srgbClr>
              </a:solidFill>
            </c:spPr>
            <c:extLst>
              <c:ext xmlns:c16="http://schemas.microsoft.com/office/drawing/2014/chart" uri="{C3380CC4-5D6E-409C-BE32-E72D297353CC}">
                <c16:uniqueId val="{00000003-1A81-4DBC-AB2D-EB074541F4B0}"/>
              </c:ext>
            </c:extLst>
          </c:dPt>
          <c:dPt>
            <c:idx val="2"/>
            <c:invertIfNegative val="0"/>
            <c:bubble3D val="0"/>
            <c:spPr>
              <a:solidFill>
                <a:schemeClr val="accent5"/>
              </a:solidFill>
            </c:spPr>
            <c:extLst>
              <c:ext xmlns:c16="http://schemas.microsoft.com/office/drawing/2014/chart" uri="{C3380CC4-5D6E-409C-BE32-E72D297353CC}">
                <c16:uniqueId val="{00000005-1A81-4DBC-AB2D-EB074541F4B0}"/>
              </c:ext>
            </c:extLst>
          </c:dPt>
          <c:dPt>
            <c:idx val="3"/>
            <c:invertIfNegative val="0"/>
            <c:bubble3D val="0"/>
            <c:spPr>
              <a:solidFill>
                <a:schemeClr val="accent2"/>
              </a:solidFill>
            </c:spPr>
            <c:extLst>
              <c:ext xmlns:c16="http://schemas.microsoft.com/office/drawing/2014/chart" uri="{C3380CC4-5D6E-409C-BE32-E72D297353CC}">
                <c16:uniqueId val="{00000007-1A81-4DBC-AB2D-EB074541F4B0}"/>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1A81-4DBC-AB2D-EB074541F4B0}"/>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1A81-4DBC-AB2D-EB074541F4B0}"/>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1A81-4DBC-AB2D-EB074541F4B0}"/>
              </c:ext>
            </c:extLst>
          </c:dPt>
          <c:dPt>
            <c:idx val="7"/>
            <c:invertIfNegative val="0"/>
            <c:bubble3D val="0"/>
            <c:spPr>
              <a:solidFill>
                <a:srgbClr val="87F7F7"/>
              </a:solidFill>
            </c:spPr>
            <c:extLst>
              <c:ext xmlns:c16="http://schemas.microsoft.com/office/drawing/2014/chart" uri="{C3380CC4-5D6E-409C-BE32-E72D297353CC}">
                <c16:uniqueId val="{0000000F-1A81-4DBC-AB2D-EB074541F4B0}"/>
              </c:ext>
            </c:extLst>
          </c:dPt>
          <c:dPt>
            <c:idx val="8"/>
            <c:invertIfNegative val="0"/>
            <c:bubble3D val="0"/>
            <c:spPr>
              <a:solidFill>
                <a:srgbClr val="ED7D31"/>
              </a:solidFill>
            </c:spPr>
            <c:extLst>
              <c:ext xmlns:c16="http://schemas.microsoft.com/office/drawing/2014/chart" uri="{C3380CC4-5D6E-409C-BE32-E72D297353CC}">
                <c16:uniqueId val="{00000011-1A81-4DBC-AB2D-EB074541F4B0}"/>
              </c:ext>
            </c:extLst>
          </c:dPt>
          <c:dPt>
            <c:idx val="9"/>
            <c:invertIfNegative val="0"/>
            <c:bubble3D val="0"/>
            <c:spPr>
              <a:solidFill>
                <a:srgbClr val="FFC000"/>
              </a:solidFill>
            </c:spPr>
            <c:extLst>
              <c:ext xmlns:c16="http://schemas.microsoft.com/office/drawing/2014/chart" uri="{C3380CC4-5D6E-409C-BE32-E72D297353CC}">
                <c16:uniqueId val="{00000013-1A81-4DBC-AB2D-EB074541F4B0}"/>
              </c:ext>
            </c:extLst>
          </c:dPt>
          <c:dLbls>
            <c:dLbl>
              <c:idx val="0"/>
              <c:layout>
                <c:manualLayout>
                  <c:x val="2.9927737474829477E-3"/>
                  <c:y val="-0.122251375194603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A81-4DBC-AB2D-EB074541F4B0}"/>
                </c:ext>
              </c:extLst>
            </c:dLbl>
            <c:dLbl>
              <c:idx val="1"/>
              <c:layout>
                <c:manualLayout>
                  <c:x val="2.9927737474829477E-3"/>
                  <c:y val="-0.1390360145303580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A81-4DBC-AB2D-EB074541F4B0}"/>
                </c:ext>
              </c:extLst>
            </c:dLbl>
            <c:dLbl>
              <c:idx val="2"/>
              <c:layout>
                <c:manualLayout>
                  <c:x val="-2.9927737474829477E-3"/>
                  <c:y val="-0.2683279709392838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A81-4DBC-AB2D-EB074541F4B0}"/>
                </c:ext>
              </c:extLst>
            </c:dLbl>
            <c:dLbl>
              <c:idx val="3"/>
              <c:layout>
                <c:manualLayout>
                  <c:x val="0"/>
                  <c:y val="-0.229281577581733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A81-4DBC-AB2D-EB074541F4B0}"/>
                </c:ext>
              </c:extLst>
            </c:dLbl>
            <c:dLbl>
              <c:idx val="4"/>
              <c:layout>
                <c:manualLayout>
                  <c:x val="2.9927737474828926E-3"/>
                  <c:y val="-0.2630555267254799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A81-4DBC-AB2D-EB074541F4B0}"/>
                </c:ext>
              </c:extLst>
            </c:dLbl>
            <c:dLbl>
              <c:idx val="5"/>
              <c:layout>
                <c:manualLayout>
                  <c:x val="-2.9927737474829477E-3"/>
                  <c:y val="-0.247033523611831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A81-4DBC-AB2D-EB074541F4B0}"/>
                </c:ext>
              </c:extLst>
            </c:dLbl>
            <c:dLbl>
              <c:idx val="6"/>
              <c:layout>
                <c:manualLayout>
                  <c:x val="-1.0973376975383594E-16"/>
                  <c:y val="-0.2476649714582252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A81-4DBC-AB2D-EB074541F4B0}"/>
                </c:ext>
              </c:extLst>
            </c:dLbl>
            <c:dLbl>
              <c:idx val="7"/>
              <c:layout>
                <c:manualLayout>
                  <c:x val="-5.9855474949660047E-3"/>
                  <c:y val="-0.284604047742605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A81-4DBC-AB2D-EB074541F4B0}"/>
                </c:ext>
              </c:extLst>
            </c:dLbl>
            <c:dLbl>
              <c:idx val="8"/>
              <c:layout>
                <c:manualLayout>
                  <c:x val="-5.9855474949658954E-3"/>
                  <c:y val="-0.240662169174883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A81-4DBC-AB2D-EB074541F4B0}"/>
                </c:ext>
              </c:extLst>
            </c:dLbl>
            <c:dLbl>
              <c:idx val="9"/>
              <c:layout>
                <c:manualLayout>
                  <c:x val="0"/>
                  <c:y val="-0.352751427088738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A81-4DBC-AB2D-EB074541F4B0}"/>
                </c:ext>
              </c:extLst>
            </c:dLbl>
            <c:spPr>
              <a:noFill/>
              <a:ln>
                <a:noFill/>
              </a:ln>
              <a:effectLst/>
            </c:spPr>
            <c:txPr>
              <a:bodyPr wrap="square" lIns="38100" tIns="19050" rIns="38100" bIns="19050" anchor="ctr">
                <a:spAutoFit/>
              </a:bodyPr>
              <a:lstStyle/>
              <a:p>
                <a:pPr>
                  <a:defRPr sz="1000" b="1"/>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COINNet</c:v>
                </c:pt>
                <c:pt idx="1">
                  <c:v>GeoCrowdNet (F)</c:v>
                </c:pt>
                <c:pt idx="2">
                  <c:v>GeoCrowdNet (W)</c:v>
                </c:pt>
                <c:pt idx="3">
                  <c:v>CrowdLayer</c:v>
                </c:pt>
                <c:pt idx="4">
                  <c:v>TraceReg</c:v>
                </c:pt>
                <c:pt idx="5">
                  <c:v>MaxMIG</c:v>
                </c:pt>
                <c:pt idx="6">
                  <c:v>MEIDTM</c:v>
                </c:pt>
                <c:pt idx="7">
                  <c:v>BLTM</c:v>
                </c:pt>
                <c:pt idx="8">
                  <c:v>GCE</c:v>
                </c:pt>
                <c:pt idx="9">
                  <c:v>VolMinNet</c:v>
                </c:pt>
              </c:strCache>
            </c:strRef>
          </c:cat>
          <c:val>
            <c:numRef>
              <c:f>Sheet1!$B$2:$B$11</c:f>
              <c:numCache>
                <c:formatCode>General</c:formatCode>
                <c:ptCount val="10"/>
                <c:pt idx="0">
                  <c:v>12.400000000000006</c:v>
                </c:pt>
                <c:pt idx="1">
                  <c:v>12.790000000000006</c:v>
                </c:pt>
                <c:pt idx="2">
                  <c:v>17.170000000000002</c:v>
                </c:pt>
                <c:pt idx="3">
                  <c:v>15.489999999999995</c:v>
                </c:pt>
                <c:pt idx="4">
                  <c:v>17.170000000000002</c:v>
                </c:pt>
                <c:pt idx="5">
                  <c:v>16.269999999999996</c:v>
                </c:pt>
                <c:pt idx="6">
                  <c:v>16.47</c:v>
                </c:pt>
                <c:pt idx="7">
                  <c:v>17.900000000000006</c:v>
                </c:pt>
                <c:pt idx="8">
                  <c:v>16.590000000000003</c:v>
                </c:pt>
                <c:pt idx="9">
                  <c:v>20.03</c:v>
                </c:pt>
              </c:numCache>
            </c:numRef>
          </c:val>
          <c:extLst>
            <c:ext xmlns:c16="http://schemas.microsoft.com/office/drawing/2014/chart" uri="{C3380CC4-5D6E-409C-BE32-E72D297353CC}">
              <c16:uniqueId val="{00000014-1A81-4DBC-AB2D-EB074541F4B0}"/>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5"/>
          <c:min val="10"/>
        </c:scaling>
        <c:delete val="0"/>
        <c:axPos val="l"/>
        <c:majorGridlines>
          <c:spPr>
            <a:ln>
              <a:noFill/>
            </a:ln>
          </c:spPr>
        </c:majorGridlines>
        <c:numFmt formatCode="General" sourceLinked="1"/>
        <c:majorTickMark val="out"/>
        <c:minorTickMark val="none"/>
        <c:tickLblPos val="nextTo"/>
        <c:spPr>
          <a:ln/>
        </c:spPr>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Column2</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ACCD-4CB5-A588-3702D6E814D4}"/>
              </c:ext>
            </c:extLst>
          </c:dPt>
          <c:dPt>
            <c:idx val="1"/>
            <c:invertIfNegative val="0"/>
            <c:bubble3D val="0"/>
            <c:spPr>
              <a:solidFill>
                <a:schemeClr val="accent5"/>
              </a:solidFill>
            </c:spPr>
            <c:extLst>
              <c:ext xmlns:c16="http://schemas.microsoft.com/office/drawing/2014/chart" uri="{C3380CC4-5D6E-409C-BE32-E72D297353CC}">
                <c16:uniqueId val="{00000003-ACCD-4CB5-A588-3702D6E814D4}"/>
              </c:ext>
            </c:extLst>
          </c:dPt>
          <c:dPt>
            <c:idx val="2"/>
            <c:invertIfNegative val="0"/>
            <c:bubble3D val="0"/>
            <c:spPr>
              <a:solidFill>
                <a:schemeClr val="accent2"/>
              </a:solidFill>
            </c:spPr>
            <c:extLst>
              <c:ext xmlns:c16="http://schemas.microsoft.com/office/drawing/2014/chart" uri="{C3380CC4-5D6E-409C-BE32-E72D297353CC}">
                <c16:uniqueId val="{00000005-ACCD-4CB5-A588-3702D6E814D4}"/>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ACCD-4CB5-A588-3702D6E814D4}"/>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ACCD-4CB5-A588-3702D6E814D4}"/>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ACCD-4CB5-A588-3702D6E814D4}"/>
              </c:ext>
            </c:extLst>
          </c:dPt>
          <c:dPt>
            <c:idx val="6"/>
            <c:invertIfNegative val="0"/>
            <c:bubble3D val="0"/>
            <c:spPr>
              <a:solidFill>
                <a:srgbClr val="87F7F7"/>
              </a:solidFill>
            </c:spPr>
            <c:extLst>
              <c:ext xmlns:c16="http://schemas.microsoft.com/office/drawing/2014/chart" uri="{C3380CC4-5D6E-409C-BE32-E72D297353CC}">
                <c16:uniqueId val="{0000000D-ACCD-4CB5-A588-3702D6E814D4}"/>
              </c:ext>
            </c:extLst>
          </c:dPt>
          <c:cat>
            <c:strRef>
              <c:f>Sheet1!$A$2:$A$8</c:f>
              <c:strCache>
                <c:ptCount val="7"/>
                <c:pt idx="0">
                  <c:v>Proposed (Best)</c:v>
                </c:pt>
                <c:pt idx="1">
                  <c:v>Spectral-DS</c:v>
                </c:pt>
                <c:pt idx="2">
                  <c:v>TensorADMM</c:v>
                </c:pt>
                <c:pt idx="3">
                  <c:v>KOS</c:v>
                </c:pt>
                <c:pt idx="4">
                  <c:v>PG-TAC</c:v>
                </c:pt>
                <c:pt idx="5">
                  <c:v>CRIA</c:v>
                </c:pt>
                <c:pt idx="6">
                  <c:v>Majority Voting</c:v>
                </c:pt>
              </c:strCache>
            </c:strRef>
          </c:cat>
          <c:val>
            <c:numRef>
              <c:f>Sheet1!$B$2:$B$8</c:f>
              <c:numCache>
                <c:formatCode>General</c:formatCode>
                <c:ptCount val="7"/>
                <c:pt idx="0">
                  <c:v>10.18</c:v>
                </c:pt>
                <c:pt idx="1">
                  <c:v>12.03</c:v>
                </c:pt>
                <c:pt idx="2">
                  <c:v>12.03</c:v>
                </c:pt>
                <c:pt idx="3">
                  <c:v>11.11</c:v>
                </c:pt>
                <c:pt idx="4">
                  <c:v>24.07</c:v>
                </c:pt>
                <c:pt idx="5">
                  <c:v>24.07</c:v>
                </c:pt>
                <c:pt idx="6">
                  <c:v>21.29</c:v>
                </c:pt>
              </c:numCache>
            </c:numRef>
          </c:val>
          <c:extLst>
            <c:ext xmlns:c16="http://schemas.microsoft.com/office/drawing/2014/chart" uri="{C3380CC4-5D6E-409C-BE32-E72D297353CC}">
              <c16:uniqueId val="{0000000E-ACCD-4CB5-A588-3702D6E814D4}"/>
            </c:ext>
          </c:extLst>
        </c:ser>
        <c:ser>
          <c:idx val="1"/>
          <c:order val="1"/>
          <c:tx>
            <c:strRef>
              <c:f>Sheet1!$C$1</c:f>
              <c:strCache>
                <c:ptCount val="1"/>
                <c:pt idx="0">
                  <c:v>Column1</c:v>
                </c:pt>
              </c:strCache>
            </c:strRef>
          </c:tx>
          <c:invertIfNegative val="0"/>
          <c:cat>
            <c:strRef>
              <c:f>Sheet1!$A$2:$A$8</c:f>
              <c:strCache>
                <c:ptCount val="7"/>
                <c:pt idx="0">
                  <c:v>Proposed (Best)</c:v>
                </c:pt>
                <c:pt idx="1">
                  <c:v>Spectral-DS</c:v>
                </c:pt>
                <c:pt idx="2">
                  <c:v>TensorADMM</c:v>
                </c:pt>
                <c:pt idx="3">
                  <c:v>KOS</c:v>
                </c:pt>
                <c:pt idx="4">
                  <c:v>PG-TAC</c:v>
                </c:pt>
                <c:pt idx="5">
                  <c:v>CRIA</c:v>
                </c:pt>
                <c:pt idx="6">
                  <c:v>Majority Voting</c:v>
                </c:pt>
              </c:strCache>
            </c:strRef>
          </c:cat>
          <c:val>
            <c:numRef>
              <c:f>Sheet1!$C$2:$C$8</c:f>
              <c:numCache>
                <c:formatCode>General</c:formatCode>
                <c:ptCount val="7"/>
              </c:numCache>
            </c:numRef>
          </c:val>
          <c:extLst>
            <c:ext xmlns:c16="http://schemas.microsoft.com/office/drawing/2014/chart" uri="{C3380CC4-5D6E-409C-BE32-E72D297353CC}">
              <c16:uniqueId val="{0000000F-ACCD-4CB5-A588-3702D6E814D4}"/>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5"/>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7C36-4BBF-B093-5B2AB8BCE214}"/>
              </c:ext>
            </c:extLst>
          </c:dPt>
          <c:dPt>
            <c:idx val="1"/>
            <c:invertIfNegative val="0"/>
            <c:bubble3D val="0"/>
            <c:spPr>
              <a:solidFill>
                <a:schemeClr val="accent5"/>
              </a:solidFill>
            </c:spPr>
            <c:extLst>
              <c:ext xmlns:c16="http://schemas.microsoft.com/office/drawing/2014/chart" uri="{C3380CC4-5D6E-409C-BE32-E72D297353CC}">
                <c16:uniqueId val="{00000003-7C36-4BBF-B093-5B2AB8BCE214}"/>
              </c:ext>
            </c:extLst>
          </c:dPt>
          <c:dPt>
            <c:idx val="2"/>
            <c:invertIfNegative val="0"/>
            <c:bubble3D val="0"/>
            <c:spPr>
              <a:solidFill>
                <a:schemeClr val="accent2"/>
              </a:solidFill>
            </c:spPr>
            <c:extLst>
              <c:ext xmlns:c16="http://schemas.microsoft.com/office/drawing/2014/chart" uri="{C3380CC4-5D6E-409C-BE32-E72D297353CC}">
                <c16:uniqueId val="{00000005-7C36-4BBF-B093-5B2AB8BCE214}"/>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7C36-4BBF-B093-5B2AB8BCE214}"/>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7C36-4BBF-B093-5B2AB8BCE214}"/>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7C36-4BBF-B093-5B2AB8BCE214}"/>
              </c:ext>
            </c:extLst>
          </c:dPt>
          <c:dPt>
            <c:idx val="6"/>
            <c:invertIfNegative val="0"/>
            <c:bubble3D val="0"/>
            <c:spPr>
              <a:solidFill>
                <a:srgbClr val="87F7F7"/>
              </a:solidFill>
            </c:spPr>
            <c:extLst>
              <c:ext xmlns:c16="http://schemas.microsoft.com/office/drawing/2014/chart" uri="{C3380CC4-5D6E-409C-BE32-E72D297353CC}">
                <c16:uniqueId val="{0000000D-7C36-4BBF-B093-5B2AB8BCE214}"/>
              </c:ext>
            </c:extLst>
          </c:dPt>
          <c:cat>
            <c:strRef>
              <c:f>Sheet1!$A$2:$A$8</c:f>
              <c:strCache>
                <c:ptCount val="7"/>
                <c:pt idx="0">
                  <c:v>Proposed (best) </c:v>
                </c:pt>
                <c:pt idx="1">
                  <c:v>Spectral-DS</c:v>
                </c:pt>
                <c:pt idx="2">
                  <c:v>TensorADMM</c:v>
                </c:pt>
                <c:pt idx="3">
                  <c:v>KOS</c:v>
                </c:pt>
                <c:pt idx="4">
                  <c:v>PG-TAC</c:v>
                </c:pt>
                <c:pt idx="5">
                  <c:v>CRIA</c:v>
                </c:pt>
                <c:pt idx="6">
                  <c:v>Majority Voting</c:v>
                </c:pt>
              </c:strCache>
            </c:strRef>
          </c:cat>
          <c:val>
            <c:numRef>
              <c:f>Sheet1!$B$2:$B$8</c:f>
              <c:numCache>
                <c:formatCode>General</c:formatCode>
                <c:ptCount val="7"/>
                <c:pt idx="0">
                  <c:v>14.28</c:v>
                </c:pt>
                <c:pt idx="1">
                  <c:v>16.88</c:v>
                </c:pt>
                <c:pt idx="2">
                  <c:v>25.34</c:v>
                </c:pt>
                <c:pt idx="3">
                  <c:v>42.93</c:v>
                </c:pt>
                <c:pt idx="4">
                  <c:v>34.32</c:v>
                </c:pt>
                <c:pt idx="5">
                  <c:v>35.229999999999997</c:v>
                </c:pt>
                <c:pt idx="6">
                  <c:v>26.93</c:v>
                </c:pt>
              </c:numCache>
            </c:numRef>
          </c:val>
          <c:extLst>
            <c:ext xmlns:c16="http://schemas.microsoft.com/office/drawing/2014/chart" uri="{C3380CC4-5D6E-409C-BE32-E72D297353CC}">
              <c16:uniqueId val="{0000000E-7C36-4BBF-B093-5B2AB8BCE214}"/>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5"/>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1"/>
              </a:solidFill>
              <a:ln w="15875">
                <a:noFill/>
              </a:ln>
            </c:spPr>
            <c:extLst>
              <c:ext xmlns:c16="http://schemas.microsoft.com/office/drawing/2014/chart" uri="{C3380CC4-5D6E-409C-BE32-E72D297353CC}">
                <c16:uniqueId val="{00000001-EA25-4811-89A9-4BBAFC14BD6B}"/>
              </c:ext>
            </c:extLst>
          </c:dPt>
          <c:dPt>
            <c:idx val="1"/>
            <c:invertIfNegative val="0"/>
            <c:bubble3D val="0"/>
            <c:spPr>
              <a:solidFill>
                <a:schemeClr val="accent5"/>
              </a:solidFill>
            </c:spPr>
            <c:extLst>
              <c:ext xmlns:c16="http://schemas.microsoft.com/office/drawing/2014/chart" uri="{C3380CC4-5D6E-409C-BE32-E72D297353CC}">
                <c16:uniqueId val="{00000003-EA25-4811-89A9-4BBAFC14BD6B}"/>
              </c:ext>
            </c:extLst>
          </c:dPt>
          <c:dPt>
            <c:idx val="2"/>
            <c:invertIfNegative val="0"/>
            <c:bubble3D val="0"/>
            <c:spPr>
              <a:solidFill>
                <a:schemeClr val="accent2"/>
              </a:solidFill>
            </c:spPr>
            <c:extLst>
              <c:ext xmlns:c16="http://schemas.microsoft.com/office/drawing/2014/chart" uri="{C3380CC4-5D6E-409C-BE32-E72D297353CC}">
                <c16:uniqueId val="{00000005-EA25-4811-89A9-4BBAFC14BD6B}"/>
              </c:ext>
            </c:extLst>
          </c:dPt>
          <c:dPt>
            <c:idx val="3"/>
            <c:invertIfNegative val="0"/>
            <c:bubble3D val="0"/>
            <c:spPr>
              <a:solidFill>
                <a:srgbClr val="EB701D"/>
              </a:solidFill>
              <a:ln>
                <a:solidFill>
                  <a:srgbClr val="EB701D"/>
                </a:solidFill>
              </a:ln>
            </c:spPr>
            <c:extLst>
              <c:ext xmlns:c16="http://schemas.microsoft.com/office/drawing/2014/chart" uri="{C3380CC4-5D6E-409C-BE32-E72D297353CC}">
                <c16:uniqueId val="{00000007-EA25-4811-89A9-4BBAFC14BD6B}"/>
              </c:ext>
            </c:extLst>
          </c:dPt>
          <c:dPt>
            <c:idx val="4"/>
            <c:invertIfNegative val="0"/>
            <c:bubble3D val="0"/>
            <c:spPr>
              <a:solidFill>
                <a:srgbClr val="8C1E6F"/>
              </a:solidFill>
              <a:ln>
                <a:solidFill>
                  <a:srgbClr val="8C1E6F"/>
                </a:solidFill>
              </a:ln>
            </c:spPr>
            <c:extLst>
              <c:ext xmlns:c16="http://schemas.microsoft.com/office/drawing/2014/chart" uri="{C3380CC4-5D6E-409C-BE32-E72D297353CC}">
                <c16:uniqueId val="{00000009-EA25-4811-89A9-4BBAFC14BD6B}"/>
              </c:ext>
            </c:extLst>
          </c:dPt>
          <c:dPt>
            <c:idx val="5"/>
            <c:invertIfNegative val="0"/>
            <c:bubble3D val="0"/>
            <c:spPr>
              <a:solidFill>
                <a:srgbClr val="F44A62"/>
              </a:solidFill>
              <a:ln>
                <a:solidFill>
                  <a:srgbClr val="F44A62"/>
                </a:solidFill>
              </a:ln>
            </c:spPr>
            <c:extLst>
              <c:ext xmlns:c16="http://schemas.microsoft.com/office/drawing/2014/chart" uri="{C3380CC4-5D6E-409C-BE32-E72D297353CC}">
                <c16:uniqueId val="{0000000B-EA25-4811-89A9-4BBAFC14BD6B}"/>
              </c:ext>
            </c:extLst>
          </c:dPt>
          <c:dPt>
            <c:idx val="6"/>
            <c:invertIfNegative val="0"/>
            <c:bubble3D val="0"/>
            <c:spPr>
              <a:solidFill>
                <a:srgbClr val="87F7F7"/>
              </a:solidFill>
            </c:spPr>
            <c:extLst>
              <c:ext xmlns:c16="http://schemas.microsoft.com/office/drawing/2014/chart" uri="{C3380CC4-5D6E-409C-BE32-E72D297353CC}">
                <c16:uniqueId val="{0000000D-EA25-4811-89A9-4BBAFC14BD6B}"/>
              </c:ext>
            </c:extLst>
          </c:dPt>
          <c:cat>
            <c:strRef>
              <c:f>Sheet1!$A$2:$A$8</c:f>
              <c:strCache>
                <c:ptCount val="7"/>
                <c:pt idx="0">
                  <c:v>Proposed </c:v>
                </c:pt>
                <c:pt idx="1">
                  <c:v>Spectral-DS</c:v>
                </c:pt>
                <c:pt idx="2">
                  <c:v>TensorADMM</c:v>
                </c:pt>
                <c:pt idx="3">
                  <c:v>KOS</c:v>
                </c:pt>
                <c:pt idx="4">
                  <c:v>PG-TAC</c:v>
                </c:pt>
                <c:pt idx="5">
                  <c:v>CRIA</c:v>
                </c:pt>
                <c:pt idx="6">
                  <c:v>Majority Voting</c:v>
                </c:pt>
              </c:strCache>
            </c:strRef>
          </c:cat>
          <c:val>
            <c:numRef>
              <c:f>Sheet1!$B$2:$B$8</c:f>
              <c:numCache>
                <c:formatCode>General</c:formatCode>
                <c:ptCount val="7"/>
                <c:pt idx="0">
                  <c:v>15.86</c:v>
                </c:pt>
                <c:pt idx="1">
                  <c:v>17.84</c:v>
                </c:pt>
                <c:pt idx="2">
                  <c:v>18.010000000000002</c:v>
                </c:pt>
                <c:pt idx="3">
                  <c:v>31.84</c:v>
                </c:pt>
                <c:pt idx="4">
                  <c:v>18.21</c:v>
                </c:pt>
                <c:pt idx="5">
                  <c:v>18.100000000000001</c:v>
                </c:pt>
                <c:pt idx="6">
                  <c:v>17.91</c:v>
                </c:pt>
              </c:numCache>
            </c:numRef>
          </c:val>
          <c:extLst>
            <c:ext xmlns:c16="http://schemas.microsoft.com/office/drawing/2014/chart" uri="{C3380CC4-5D6E-409C-BE32-E72D297353CC}">
              <c16:uniqueId val="{0000000E-EA25-4811-89A9-4BBAFC14BD6B}"/>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8548-4DE1-8C07-E2B283530820}"/>
              </c:ext>
            </c:extLst>
          </c:dPt>
          <c:dPt>
            <c:idx val="1"/>
            <c:invertIfNegative val="0"/>
            <c:bubble3D val="0"/>
            <c:spPr>
              <a:solidFill>
                <a:schemeClr val="accent2"/>
              </a:solidFill>
            </c:spPr>
            <c:extLst>
              <c:ext xmlns:c16="http://schemas.microsoft.com/office/drawing/2014/chart" uri="{C3380CC4-5D6E-409C-BE32-E72D297353CC}">
                <c16:uniqueId val="{00000003-8548-4DE1-8C07-E2B283530820}"/>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8548-4DE1-8C07-E2B283530820}"/>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8548-4DE1-8C07-E2B283530820}"/>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8548-4DE1-8C07-E2B283530820}"/>
              </c:ext>
            </c:extLst>
          </c:dPt>
          <c:dPt>
            <c:idx val="5"/>
            <c:invertIfNegative val="0"/>
            <c:bubble3D val="0"/>
            <c:spPr>
              <a:solidFill>
                <a:srgbClr val="87F7F7"/>
              </a:solidFill>
            </c:spPr>
            <c:extLst>
              <c:ext xmlns:c16="http://schemas.microsoft.com/office/drawing/2014/chart" uri="{C3380CC4-5D6E-409C-BE32-E72D297353CC}">
                <c16:uniqueId val="{0000000B-8548-4DE1-8C07-E2B283530820}"/>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33.599999999999994</c:v>
                </c:pt>
                <c:pt idx="1">
                  <c:v>34.47</c:v>
                </c:pt>
                <c:pt idx="2">
                  <c:v>35.980000000000004</c:v>
                </c:pt>
                <c:pt idx="3">
                  <c:v>35.480000000000004</c:v>
                </c:pt>
                <c:pt idx="4">
                  <c:v>36.6</c:v>
                </c:pt>
                <c:pt idx="5">
                  <c:v>35.340000000000003</c:v>
                </c:pt>
              </c:numCache>
            </c:numRef>
          </c:val>
          <c:extLst>
            <c:ext xmlns:c16="http://schemas.microsoft.com/office/drawing/2014/chart" uri="{C3380CC4-5D6E-409C-BE32-E72D297353CC}">
              <c16:uniqueId val="{0000000C-8548-4DE1-8C07-E2B283530820}"/>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in val="3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9968-42C9-BA7F-1726827215C7}"/>
              </c:ext>
            </c:extLst>
          </c:dPt>
          <c:dPt>
            <c:idx val="1"/>
            <c:invertIfNegative val="0"/>
            <c:bubble3D val="0"/>
            <c:spPr>
              <a:solidFill>
                <a:schemeClr val="accent2"/>
              </a:solidFill>
            </c:spPr>
            <c:extLst>
              <c:ext xmlns:c16="http://schemas.microsoft.com/office/drawing/2014/chart" uri="{C3380CC4-5D6E-409C-BE32-E72D297353CC}">
                <c16:uniqueId val="{00000003-9968-42C9-BA7F-1726827215C7}"/>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9968-42C9-BA7F-1726827215C7}"/>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9968-42C9-BA7F-1726827215C7}"/>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9968-42C9-BA7F-1726827215C7}"/>
              </c:ext>
            </c:extLst>
          </c:dPt>
          <c:dPt>
            <c:idx val="5"/>
            <c:invertIfNegative val="0"/>
            <c:bubble3D val="0"/>
            <c:spPr>
              <a:solidFill>
                <a:srgbClr val="87F7F7"/>
              </a:solidFill>
            </c:spPr>
            <c:extLst>
              <c:ext xmlns:c16="http://schemas.microsoft.com/office/drawing/2014/chart" uri="{C3380CC4-5D6E-409C-BE32-E72D297353CC}">
                <c16:uniqueId val="{0000000B-9968-42C9-BA7F-1726827215C7}"/>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19.11</c:v>
                </c:pt>
                <c:pt idx="1">
                  <c:v>18.590000000000003</c:v>
                </c:pt>
                <c:pt idx="2">
                  <c:v>18.319999999999993</c:v>
                </c:pt>
                <c:pt idx="3">
                  <c:v>20.599999999999994</c:v>
                </c:pt>
                <c:pt idx="4">
                  <c:v>20.430000000000007</c:v>
                </c:pt>
                <c:pt idx="5">
                  <c:v>21.739999999999995</c:v>
                </c:pt>
              </c:numCache>
            </c:numRef>
          </c:val>
          <c:extLst>
            <c:ext xmlns:c16="http://schemas.microsoft.com/office/drawing/2014/chart" uri="{C3380CC4-5D6E-409C-BE32-E72D297353CC}">
              <c16:uniqueId val="{0000000C-9968-42C9-BA7F-1726827215C7}"/>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23"/>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2"/>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745A-4452-AA89-49BE394B2135}"/>
              </c:ext>
            </c:extLst>
          </c:dPt>
          <c:dPt>
            <c:idx val="1"/>
            <c:invertIfNegative val="0"/>
            <c:bubble3D val="0"/>
            <c:spPr>
              <a:solidFill>
                <a:schemeClr val="accent2"/>
              </a:solidFill>
            </c:spPr>
            <c:extLst>
              <c:ext xmlns:c16="http://schemas.microsoft.com/office/drawing/2014/chart" uri="{C3380CC4-5D6E-409C-BE32-E72D297353CC}">
                <c16:uniqueId val="{00000003-745A-4452-AA89-49BE394B2135}"/>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745A-4452-AA89-49BE394B2135}"/>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745A-4452-AA89-49BE394B2135}"/>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745A-4452-AA89-49BE394B2135}"/>
              </c:ext>
            </c:extLst>
          </c:dPt>
          <c:dPt>
            <c:idx val="5"/>
            <c:invertIfNegative val="0"/>
            <c:bubble3D val="0"/>
            <c:spPr>
              <a:solidFill>
                <a:srgbClr val="87F7F7"/>
              </a:solidFill>
            </c:spPr>
            <c:extLst>
              <c:ext xmlns:c16="http://schemas.microsoft.com/office/drawing/2014/chart" uri="{C3380CC4-5D6E-409C-BE32-E72D297353CC}">
                <c16:uniqueId val="{0000000B-745A-4452-AA89-49BE394B2135}"/>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17.459999999999994</c:v>
                </c:pt>
                <c:pt idx="1">
                  <c:v>16.989999999999995</c:v>
                </c:pt>
                <c:pt idx="2">
                  <c:v>18.590000000000003</c:v>
                </c:pt>
                <c:pt idx="3">
                  <c:v>33.040000000000006</c:v>
                </c:pt>
                <c:pt idx="4">
                  <c:v>49.04</c:v>
                </c:pt>
                <c:pt idx="5">
                  <c:v>47.98</c:v>
                </c:pt>
              </c:numCache>
            </c:numRef>
          </c:val>
          <c:extLst>
            <c:ext xmlns:c16="http://schemas.microsoft.com/office/drawing/2014/chart" uri="{C3380CC4-5D6E-409C-BE32-E72D297353CC}">
              <c16:uniqueId val="{0000000C-745A-4452-AA89-49BE394B2135}"/>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10"/>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chemeClr val="accent5"/>
              </a:solidFill>
            </c:spPr>
            <c:extLst>
              <c:ext xmlns:c16="http://schemas.microsoft.com/office/drawing/2014/chart" uri="{C3380CC4-5D6E-409C-BE32-E72D297353CC}">
                <c16:uniqueId val="{00000001-4367-4AE4-9E03-0E9768D05BF2}"/>
              </c:ext>
            </c:extLst>
          </c:dPt>
          <c:dPt>
            <c:idx val="1"/>
            <c:invertIfNegative val="0"/>
            <c:bubble3D val="0"/>
            <c:spPr>
              <a:solidFill>
                <a:schemeClr val="accent2"/>
              </a:solidFill>
            </c:spPr>
            <c:extLst>
              <c:ext xmlns:c16="http://schemas.microsoft.com/office/drawing/2014/chart" uri="{C3380CC4-5D6E-409C-BE32-E72D297353CC}">
                <c16:uniqueId val="{00000003-4367-4AE4-9E03-0E9768D05BF2}"/>
              </c:ext>
            </c:extLst>
          </c:dPt>
          <c:dPt>
            <c:idx val="2"/>
            <c:invertIfNegative val="0"/>
            <c:bubble3D val="0"/>
            <c:spPr>
              <a:solidFill>
                <a:srgbClr val="EB701D"/>
              </a:solidFill>
              <a:ln>
                <a:solidFill>
                  <a:srgbClr val="EB701D"/>
                </a:solidFill>
              </a:ln>
            </c:spPr>
            <c:extLst>
              <c:ext xmlns:c16="http://schemas.microsoft.com/office/drawing/2014/chart" uri="{C3380CC4-5D6E-409C-BE32-E72D297353CC}">
                <c16:uniqueId val="{00000005-4367-4AE4-9E03-0E9768D05BF2}"/>
              </c:ext>
            </c:extLst>
          </c:dPt>
          <c:dPt>
            <c:idx val="3"/>
            <c:invertIfNegative val="0"/>
            <c:bubble3D val="0"/>
            <c:spPr>
              <a:solidFill>
                <a:srgbClr val="8C1E6F"/>
              </a:solidFill>
              <a:ln>
                <a:solidFill>
                  <a:srgbClr val="8C1E6F"/>
                </a:solidFill>
              </a:ln>
            </c:spPr>
            <c:extLst>
              <c:ext xmlns:c16="http://schemas.microsoft.com/office/drawing/2014/chart" uri="{C3380CC4-5D6E-409C-BE32-E72D297353CC}">
                <c16:uniqueId val="{00000007-4367-4AE4-9E03-0E9768D05BF2}"/>
              </c:ext>
            </c:extLst>
          </c:dPt>
          <c:dPt>
            <c:idx val="4"/>
            <c:invertIfNegative val="0"/>
            <c:bubble3D val="0"/>
            <c:spPr>
              <a:solidFill>
                <a:srgbClr val="F44A62"/>
              </a:solidFill>
              <a:ln>
                <a:solidFill>
                  <a:srgbClr val="F44A62"/>
                </a:solidFill>
              </a:ln>
            </c:spPr>
            <c:extLst>
              <c:ext xmlns:c16="http://schemas.microsoft.com/office/drawing/2014/chart" uri="{C3380CC4-5D6E-409C-BE32-E72D297353CC}">
                <c16:uniqueId val="{00000009-4367-4AE4-9E03-0E9768D05BF2}"/>
              </c:ext>
            </c:extLst>
          </c:dPt>
          <c:dPt>
            <c:idx val="5"/>
            <c:invertIfNegative val="0"/>
            <c:bubble3D val="0"/>
            <c:spPr>
              <a:solidFill>
                <a:srgbClr val="87F7F7"/>
              </a:solidFill>
            </c:spPr>
            <c:extLst>
              <c:ext xmlns:c16="http://schemas.microsoft.com/office/drawing/2014/chart" uri="{C3380CC4-5D6E-409C-BE32-E72D297353CC}">
                <c16:uniqueId val="{0000000B-4367-4AE4-9E03-0E9768D05BF2}"/>
              </c:ext>
            </c:extLst>
          </c:dPt>
          <c:cat>
            <c:strRef>
              <c:f>Sheet1!$A$2:$A$7</c:f>
              <c:strCache>
                <c:ptCount val="6"/>
                <c:pt idx="0">
                  <c:v>TraceReg</c:v>
                </c:pt>
                <c:pt idx="1">
                  <c:v>Crowdlayer</c:v>
                </c:pt>
                <c:pt idx="2">
                  <c:v>CoNAL</c:v>
                </c:pt>
                <c:pt idx="3">
                  <c:v>NN-SymNMF</c:v>
                </c:pt>
                <c:pt idx="4">
                  <c:v>NN-MV</c:v>
                </c:pt>
                <c:pt idx="5">
                  <c:v>NN-DSEM</c:v>
                </c:pt>
              </c:strCache>
            </c:strRef>
          </c:cat>
          <c:val>
            <c:numRef>
              <c:f>Sheet1!$B$2:$B$7</c:f>
              <c:numCache>
                <c:formatCode>General</c:formatCode>
                <c:ptCount val="6"/>
                <c:pt idx="0">
                  <c:v>24.939999999999998</c:v>
                </c:pt>
                <c:pt idx="1">
                  <c:v>36.049999999999997</c:v>
                </c:pt>
                <c:pt idx="2">
                  <c:v>34.659999999999997</c:v>
                </c:pt>
                <c:pt idx="3">
                  <c:v>35.659999999999997</c:v>
                </c:pt>
                <c:pt idx="4">
                  <c:v>37.39</c:v>
                </c:pt>
                <c:pt idx="5">
                  <c:v>44.11</c:v>
                </c:pt>
              </c:numCache>
            </c:numRef>
          </c:val>
          <c:extLst>
            <c:ext xmlns:c16="http://schemas.microsoft.com/office/drawing/2014/chart" uri="{C3380CC4-5D6E-409C-BE32-E72D297353CC}">
              <c16:uniqueId val="{0000000C-4367-4AE4-9E03-0E9768D05BF2}"/>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45"/>
          <c:min val="1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10"/>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395201847572013E-2"/>
          <c:y val="3.4471375400752048E-2"/>
          <c:w val="0.88385226967597008"/>
          <c:h val="0.88556194076886297"/>
        </c:manualLayout>
      </c:layout>
      <c:barChart>
        <c:barDir val="col"/>
        <c:grouping val="stacked"/>
        <c:varyColors val="0"/>
        <c:ser>
          <c:idx val="0"/>
          <c:order val="0"/>
          <c:tx>
            <c:strRef>
              <c:f>Sheet1!$B$1</c:f>
              <c:strCache>
                <c:ptCount val="1"/>
                <c:pt idx="0">
                  <c:v>LabelMe</c:v>
                </c:pt>
              </c:strCache>
            </c:strRef>
          </c:tx>
          <c:spPr>
            <a:solidFill>
              <a:schemeClr val="bg1">
                <a:lumMod val="75000"/>
              </a:schemeClr>
            </a:solidFill>
          </c:spPr>
          <c:invertIfNegative val="0"/>
          <c:dPt>
            <c:idx val="0"/>
            <c:invertIfNegative val="0"/>
            <c:bubble3D val="0"/>
            <c:spPr>
              <a:solidFill>
                <a:srgbClr val="4472C4"/>
              </a:solidFill>
            </c:spPr>
            <c:extLst>
              <c:ext xmlns:c16="http://schemas.microsoft.com/office/drawing/2014/chart" uri="{C3380CC4-5D6E-409C-BE32-E72D297353CC}">
                <c16:uniqueId val="{00000001-1AD3-4900-897F-DD6409E3FE11}"/>
              </c:ext>
            </c:extLst>
          </c:dPt>
          <c:dPt>
            <c:idx val="1"/>
            <c:invertIfNegative val="0"/>
            <c:bubble3D val="0"/>
            <c:spPr>
              <a:solidFill>
                <a:srgbClr val="70AD47">
                  <a:lumMod val="75000"/>
                </a:srgbClr>
              </a:solidFill>
            </c:spPr>
            <c:extLst>
              <c:ext xmlns:c16="http://schemas.microsoft.com/office/drawing/2014/chart" uri="{C3380CC4-5D6E-409C-BE32-E72D297353CC}">
                <c16:uniqueId val="{00000003-1AD3-4900-897F-DD6409E3FE11}"/>
              </c:ext>
            </c:extLst>
          </c:dPt>
          <c:dPt>
            <c:idx val="2"/>
            <c:invertIfNegative val="0"/>
            <c:bubble3D val="0"/>
            <c:spPr>
              <a:solidFill>
                <a:schemeClr val="accent5"/>
              </a:solidFill>
            </c:spPr>
            <c:extLst>
              <c:ext xmlns:c16="http://schemas.microsoft.com/office/drawing/2014/chart" uri="{C3380CC4-5D6E-409C-BE32-E72D297353CC}">
                <c16:uniqueId val="{00000005-1AD3-4900-897F-DD6409E3FE11}"/>
              </c:ext>
            </c:extLst>
          </c:dPt>
          <c:dPt>
            <c:idx val="3"/>
            <c:invertIfNegative val="0"/>
            <c:bubble3D val="0"/>
            <c:spPr>
              <a:solidFill>
                <a:schemeClr val="accent2"/>
              </a:solidFill>
            </c:spPr>
            <c:extLst>
              <c:ext xmlns:c16="http://schemas.microsoft.com/office/drawing/2014/chart" uri="{C3380CC4-5D6E-409C-BE32-E72D297353CC}">
                <c16:uniqueId val="{00000007-1AD3-4900-897F-DD6409E3FE11}"/>
              </c:ext>
            </c:extLst>
          </c:dPt>
          <c:dPt>
            <c:idx val="4"/>
            <c:invertIfNegative val="0"/>
            <c:bubble3D val="0"/>
            <c:spPr>
              <a:solidFill>
                <a:srgbClr val="EB701D"/>
              </a:solidFill>
              <a:ln>
                <a:solidFill>
                  <a:srgbClr val="EB701D"/>
                </a:solidFill>
              </a:ln>
            </c:spPr>
            <c:extLst>
              <c:ext xmlns:c16="http://schemas.microsoft.com/office/drawing/2014/chart" uri="{C3380CC4-5D6E-409C-BE32-E72D297353CC}">
                <c16:uniqueId val="{00000009-1AD3-4900-897F-DD6409E3FE11}"/>
              </c:ext>
            </c:extLst>
          </c:dPt>
          <c:dPt>
            <c:idx val="5"/>
            <c:invertIfNegative val="0"/>
            <c:bubble3D val="0"/>
            <c:spPr>
              <a:solidFill>
                <a:srgbClr val="8C1E6F"/>
              </a:solidFill>
              <a:ln>
                <a:solidFill>
                  <a:srgbClr val="8C1E6F"/>
                </a:solidFill>
              </a:ln>
            </c:spPr>
            <c:extLst>
              <c:ext xmlns:c16="http://schemas.microsoft.com/office/drawing/2014/chart" uri="{C3380CC4-5D6E-409C-BE32-E72D297353CC}">
                <c16:uniqueId val="{0000000B-1AD3-4900-897F-DD6409E3FE11}"/>
              </c:ext>
            </c:extLst>
          </c:dPt>
          <c:dPt>
            <c:idx val="6"/>
            <c:invertIfNegative val="0"/>
            <c:bubble3D val="0"/>
            <c:spPr>
              <a:solidFill>
                <a:srgbClr val="F44A62"/>
              </a:solidFill>
              <a:ln>
                <a:solidFill>
                  <a:srgbClr val="F44A62"/>
                </a:solidFill>
              </a:ln>
            </c:spPr>
            <c:extLst>
              <c:ext xmlns:c16="http://schemas.microsoft.com/office/drawing/2014/chart" uri="{C3380CC4-5D6E-409C-BE32-E72D297353CC}">
                <c16:uniqueId val="{0000000D-1AD3-4900-897F-DD6409E3FE11}"/>
              </c:ext>
            </c:extLst>
          </c:dPt>
          <c:dPt>
            <c:idx val="7"/>
            <c:invertIfNegative val="0"/>
            <c:bubble3D val="0"/>
            <c:spPr>
              <a:solidFill>
                <a:srgbClr val="87F7F7"/>
              </a:solidFill>
            </c:spPr>
            <c:extLst>
              <c:ext xmlns:c16="http://schemas.microsoft.com/office/drawing/2014/chart" uri="{C3380CC4-5D6E-409C-BE32-E72D297353CC}">
                <c16:uniqueId val="{0000000F-1AD3-4900-897F-DD6409E3FE11}"/>
              </c:ext>
            </c:extLst>
          </c:dPt>
          <c:cat>
            <c:strRef>
              <c:f>Sheet1!$A$2:$A$9</c:f>
              <c:strCache>
                <c:ptCount val="8"/>
                <c:pt idx="0">
                  <c:v>Proposed (Non-experts)</c:v>
                </c:pt>
                <c:pt idx="1">
                  <c:v>Proosed (Experts)</c:v>
                </c:pt>
                <c:pt idx="2">
                  <c:v>TraceReg</c:v>
                </c:pt>
                <c:pt idx="3">
                  <c:v>Crowdlayer</c:v>
                </c:pt>
                <c:pt idx="4">
                  <c:v>CoNAL</c:v>
                </c:pt>
                <c:pt idx="5">
                  <c:v>NN-SymNMF</c:v>
                </c:pt>
                <c:pt idx="6">
                  <c:v>NN-MV</c:v>
                </c:pt>
                <c:pt idx="7">
                  <c:v>NN-DSEM</c:v>
                </c:pt>
              </c:strCache>
            </c:strRef>
          </c:cat>
          <c:val>
            <c:numRef>
              <c:f>Sheet1!$B$2:$B$9</c:f>
              <c:numCache>
                <c:formatCode>General</c:formatCode>
                <c:ptCount val="8"/>
                <c:pt idx="0">
                  <c:v>32.03</c:v>
                </c:pt>
                <c:pt idx="1">
                  <c:v>35.14</c:v>
                </c:pt>
                <c:pt idx="2">
                  <c:v>34.989999999999995</c:v>
                </c:pt>
                <c:pt idx="3">
                  <c:v>34.299999999999997</c:v>
                </c:pt>
                <c:pt idx="4">
                  <c:v>36.79</c:v>
                </c:pt>
                <c:pt idx="5">
                  <c:v>54.35</c:v>
                </c:pt>
                <c:pt idx="6">
                  <c:v>66.759999999999991</c:v>
                </c:pt>
                <c:pt idx="7">
                  <c:v>66.36</c:v>
                </c:pt>
              </c:numCache>
            </c:numRef>
          </c:val>
          <c:extLst>
            <c:ext xmlns:c16="http://schemas.microsoft.com/office/drawing/2014/chart" uri="{C3380CC4-5D6E-409C-BE32-E72D297353CC}">
              <c16:uniqueId val="{00000010-1AD3-4900-897F-DD6409E3FE11}"/>
            </c:ext>
          </c:extLst>
        </c:ser>
        <c:dLbls>
          <c:showLegendKey val="0"/>
          <c:showVal val="0"/>
          <c:showCatName val="0"/>
          <c:showSerName val="0"/>
          <c:showPercent val="0"/>
          <c:showBubbleSize val="0"/>
        </c:dLbls>
        <c:gapWidth val="150"/>
        <c:overlap val="100"/>
        <c:axId val="136969216"/>
        <c:axId val="137036544"/>
      </c:barChart>
      <c:catAx>
        <c:axId val="136969216"/>
        <c:scaling>
          <c:orientation val="minMax"/>
        </c:scaling>
        <c:delete val="1"/>
        <c:axPos val="b"/>
        <c:numFmt formatCode="General" sourceLinked="1"/>
        <c:majorTickMark val="out"/>
        <c:minorTickMark val="none"/>
        <c:tickLblPos val="nextTo"/>
        <c:crossAx val="137036544"/>
        <c:crosses val="autoZero"/>
        <c:auto val="1"/>
        <c:lblAlgn val="ctr"/>
        <c:lblOffset val="100"/>
        <c:noMultiLvlLbl val="0"/>
      </c:catAx>
      <c:valAx>
        <c:axId val="137036544"/>
        <c:scaling>
          <c:orientation val="minMax"/>
          <c:max val="50"/>
          <c:min val="25"/>
        </c:scaling>
        <c:delete val="0"/>
        <c:axPos val="l"/>
        <c:majorGridlines>
          <c:spPr>
            <a:ln>
              <a:noFill/>
            </a:ln>
          </c:spPr>
        </c:majorGridlines>
        <c:numFmt formatCode="General" sourceLinked="1"/>
        <c:majorTickMark val="out"/>
        <c:minorTickMark val="none"/>
        <c:tickLblPos val="nextTo"/>
        <c:crossAx val="136969216"/>
        <c:crosses val="autoZero"/>
        <c:crossBetween val="between"/>
        <c:majorUnit val="5"/>
      </c:valAx>
      <c:spPr>
        <a:noFill/>
        <a:ln>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D3FEF-1D17-4142-9F6B-A742CAF11D3D}" type="datetimeFigureOut">
              <a:rPr lang="en-US" smtClean="0"/>
              <a:t>4/2/2025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B337E-47D0-4AE7-A1F8-945594D959B0}" type="slidenum">
              <a:rPr lang="en-US" smtClean="0"/>
              <a:t>‹#›</a:t>
            </a:fld>
            <a:endParaRPr lang="en-US"/>
          </a:p>
        </p:txBody>
      </p:sp>
    </p:spTree>
    <p:extLst>
      <p:ext uri="{BB962C8B-B14F-4D97-AF65-F5344CB8AC3E}">
        <p14:creationId xmlns:p14="http://schemas.microsoft.com/office/powerpoint/2010/main" val="3912763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3970734" y="8830659"/>
            <a:ext cx="3038145" cy="464205"/>
          </a:xfrm>
          <a:prstGeom prst="rect">
            <a:avLst/>
          </a:prstGeom>
          <a:noFill/>
          <a:ln w="9525">
            <a:noFill/>
            <a:miter lim="800000"/>
            <a:headEnd/>
            <a:tailEnd/>
          </a:ln>
        </p:spPr>
        <p:txBody>
          <a:bodyPr lIns="92634" tIns="46317" rIns="92634" bIns="46317" anchor="b"/>
          <a:lstStyle/>
          <a:p>
            <a:pPr algn="r"/>
            <a:fld id="{1FC51B39-FA82-4045-811D-3ECA61F944BA}" type="slidenum">
              <a:rPr lang="en-US" sz="1300">
                <a:latin typeface="Arial" charset="0"/>
              </a:rPr>
              <a:pPr algn="r"/>
              <a:t>1</a:t>
            </a:fld>
            <a:endParaRPr lang="en-US" sz="1300" dirty="0">
              <a:latin typeface="Arial"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ADD ACKNOWLEDGEMENTS**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subject is on crowdsourcing and the potential SP tools have on this subject     </a:t>
            </a:r>
          </a:p>
        </p:txBody>
      </p:sp>
    </p:spTree>
    <p:extLst>
      <p:ext uri="{BB962C8B-B14F-4D97-AF65-F5344CB8AC3E}">
        <p14:creationId xmlns:p14="http://schemas.microsoft.com/office/powerpoint/2010/main" val="415268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Imagenet</a:t>
            </a:r>
            <a:r>
              <a:rPr lang="en-US" dirty="0"/>
              <a:t> is an example of crowdsourcing and creating a labeled dataset!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4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dirty="0"/>
              <a:t>Annotators have </a:t>
            </a:r>
            <a:r>
              <a:rPr lang="en-US" sz="1600" b="1" dirty="0"/>
              <a:t>access to input </a:t>
            </a:r>
            <a:r>
              <a:rPr lang="en-US" sz="1600" dirty="0"/>
              <a:t>data (features) </a:t>
            </a:r>
            <a:r>
              <a:rPr lang="en-US" sz="1600" baseline="0" dirty="0"/>
              <a:t>{</a:t>
            </a:r>
            <a:r>
              <a:rPr lang="en-US" sz="1600" b="1" i="1" baseline="0" dirty="0" err="1"/>
              <a:t>x</a:t>
            </a:r>
            <a:r>
              <a:rPr lang="en-US" sz="1600" i="1" baseline="-25000" dirty="0" err="1"/>
              <a:t>n</a:t>
            </a:r>
            <a:r>
              <a:rPr lang="en-US" sz="1600" baseline="0" dirty="0"/>
              <a:t>}, but </a:t>
            </a:r>
            <a:r>
              <a:rPr lang="en-US" sz="1600" b="1" baseline="0" dirty="0"/>
              <a:t>not</a:t>
            </a:r>
            <a:r>
              <a:rPr lang="en-US" sz="1600" baseline="0" dirty="0"/>
              <a:t> the fusion center (</a:t>
            </a:r>
            <a:r>
              <a:rPr lang="en-US" sz="1600" b="1" baseline="0" dirty="0"/>
              <a:t>blind </a:t>
            </a:r>
            <a:r>
              <a:rPr lang="en-US" sz="1600" baseline="0" dirty="0"/>
              <a:t>decision setup). It r</a:t>
            </a:r>
            <a:r>
              <a:rPr lang="en-US" sz="1600" dirty="0"/>
              <a:t>esembles </a:t>
            </a:r>
            <a:r>
              <a:rPr lang="en-US" sz="1600" b="1" dirty="0"/>
              <a:t>stacking ensembles </a:t>
            </a:r>
            <a:r>
              <a:rPr lang="en-US" sz="1600" dirty="0"/>
              <a:t>in ML</a:t>
            </a:r>
            <a:r>
              <a:rPr lang="en-US" sz="1600" baseline="0" dirty="0"/>
              <a:t> (assessing proper weight?)</a:t>
            </a:r>
            <a:endParaRPr lang="en-US" sz="1600" dirty="0"/>
          </a:p>
          <a:p>
            <a:endParaRPr lang="en-US" sz="1600" dirty="0"/>
          </a:p>
          <a:p>
            <a:r>
              <a:rPr lang="en-US" sz="1600" dirty="0"/>
              <a:t>The terms annotators, sensors,</a:t>
            </a:r>
            <a:r>
              <a:rPr lang="en-US" sz="1600" baseline="0" dirty="0"/>
              <a:t> agents, users devices, workers will be henceforth used interchangeably. </a:t>
            </a:r>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83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F6D7-7D3C-9BAF-A993-74B449D3B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18B78-FAA7-D623-93B0-D3F4E0016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94794-49B2-8FD4-0AE1-FA0532E81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A2F62D-BA47-2AFF-473C-9ABD26F8B1CC}"/>
              </a:ext>
            </a:extLst>
          </p:cNvPr>
          <p:cNvSpPr>
            <a:spLocks noGrp="1"/>
          </p:cNvSpPr>
          <p:nvPr>
            <p:ph type="sldNum" sz="quarter" idx="5"/>
          </p:nvPr>
        </p:nvSpPr>
        <p:spPr/>
        <p:txBody>
          <a:bodyPr/>
          <a:lstStyle/>
          <a:p>
            <a:fld id="{00DB337E-47D0-4AE7-A1F8-945594D959B0}" type="slidenum">
              <a:rPr lang="en-US" smtClean="0"/>
              <a:t>13</a:t>
            </a:fld>
            <a:endParaRPr lang="en-US"/>
          </a:p>
        </p:txBody>
      </p:sp>
    </p:spTree>
    <p:extLst>
      <p:ext uri="{BB962C8B-B14F-4D97-AF65-F5344CB8AC3E}">
        <p14:creationId xmlns:p14="http://schemas.microsoft.com/office/powerpoint/2010/main" val="250171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8660-71D3-84E0-3CCB-C68DF782C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AB5E0-004C-4D45-F339-CB2BA90F241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434280B-D6CD-6C9C-03AA-9454EA9E1B65}"/>
              </a:ext>
            </a:extLst>
          </p:cNvPr>
          <p:cNvSpPr>
            <a:spLocks noGrp="1"/>
          </p:cNvSpPr>
          <p:nvPr>
            <p:ph type="body" idx="1"/>
          </p:nvPr>
        </p:nvSpPr>
        <p:spPr/>
        <p:txBody>
          <a:bodyPr/>
          <a:lstStyle/>
          <a:p>
            <a:r>
              <a:rPr lang="en-US" dirty="0"/>
              <a:t>Indicator function</a:t>
            </a:r>
            <a:r>
              <a:rPr lang="en-US" baseline="0" dirty="0"/>
              <a:t> summands add up votes per class $k$. The winner MV class is selected as the class of the majority</a:t>
            </a:r>
          </a:p>
          <a:p>
            <a:r>
              <a:rPr lang="en-US" baseline="0" dirty="0"/>
              <a:t> </a:t>
            </a:r>
            <a:endParaRPr lang="en-US" dirty="0"/>
          </a:p>
          <a:p>
            <a:r>
              <a:rPr lang="en-US" b="1" dirty="0"/>
              <a:t>Annotators</a:t>
            </a:r>
            <a:r>
              <a:rPr lang="en-US" dirty="0"/>
              <a:t> maintain a </a:t>
            </a:r>
            <a:r>
              <a:rPr lang="en-US" b="1" dirty="0"/>
              <a:t>steady behavior</a:t>
            </a:r>
            <a:r>
              <a:rPr lang="en-US" dirty="0"/>
              <a:t> throughout the dataset. Here shown for</a:t>
            </a:r>
            <a:r>
              <a:rPr lang="en-US" baseline="0" dirty="0"/>
              <a:t> classification, but for prediction it corresponds to unweighted averaging (1/</a:t>
            </a:r>
            <a:r>
              <a:rPr lang="en-US" i="1" baseline="0" dirty="0"/>
              <a:t>M</a:t>
            </a:r>
            <a:r>
              <a:rPr lang="en-US" baseline="0" dirty="0"/>
              <a:t>) of annotators’ predictions. </a:t>
            </a:r>
            <a:br>
              <a:rPr lang="en-US" dirty="0"/>
            </a:br>
            <a:br>
              <a:rPr lang="en-US" dirty="0"/>
            </a:br>
            <a:r>
              <a:rPr lang="en-US" dirty="0"/>
              <a:t>Reliability judged by confusion matrices  that we will specify later. It is also possible to have weighted MV with weights reflecting reliability parameters per annotator. </a:t>
            </a:r>
          </a:p>
          <a:p>
            <a:endParaRPr lang="en-US" dirty="0"/>
          </a:p>
          <a:p>
            <a:r>
              <a:rPr lang="en-US" dirty="0"/>
              <a:t>Our first annotator model that is presented next,</a:t>
            </a:r>
            <a:r>
              <a:rPr lang="en-US" baseline="0" dirty="0"/>
              <a:t> presumes that their </a:t>
            </a:r>
            <a:r>
              <a:rPr lang="en-US" b="1" baseline="0" dirty="0"/>
              <a:t>responses</a:t>
            </a:r>
            <a:r>
              <a:rPr lang="en-US" baseline="0" dirty="0"/>
              <a:t> are </a:t>
            </a:r>
            <a:r>
              <a:rPr lang="en-US" b="1" baseline="0" dirty="0"/>
              <a:t>independent conditioned on given label.</a:t>
            </a:r>
            <a:endParaRPr lang="en-US" b="1" dirty="0"/>
          </a:p>
        </p:txBody>
      </p:sp>
      <p:sp>
        <p:nvSpPr>
          <p:cNvPr id="4" name="Slide Number Placeholder 3">
            <a:extLst>
              <a:ext uri="{FF2B5EF4-FFF2-40B4-BE49-F238E27FC236}">
                <a16:creationId xmlns:a16="http://schemas.microsoft.com/office/drawing/2014/main" id="{E86F8D2F-7776-4EC9-9323-8BE1A6BE9C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62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a:t>
            </a:r>
            <a:r>
              <a:rPr lang="en-US" b="1" dirty="0"/>
              <a:t>steady behavior </a:t>
            </a:r>
            <a:r>
              <a:rPr lang="en-US" dirty="0"/>
              <a:t>throughout the dataset. </a:t>
            </a:r>
          </a:p>
          <a:p>
            <a:endParaRPr lang="en-US" dirty="0"/>
          </a:p>
          <a:p>
            <a:r>
              <a:rPr lang="en-US" dirty="0"/>
              <a:t>Note the MAP rule in the yellow box looks like weighted MV. In this case the weights are also class conditional</a:t>
            </a:r>
            <a:br>
              <a:rPr lang="en-US" dirty="0"/>
            </a:br>
            <a:br>
              <a:rPr lang="en-US" dirty="0"/>
            </a:br>
            <a:r>
              <a:rPr lang="en-US" b="1" dirty="0"/>
              <a:t>Reliability</a:t>
            </a:r>
            <a:r>
              <a:rPr lang="en-US" dirty="0"/>
              <a:t> judged by confusion matrices with entries in the sum that are conditional densities.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527D-2DE6-7889-0661-30247DB84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1B7CC-9C86-A54D-DF3E-32073E8F3CB4}"/>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DC113FE-AC1C-AB67-7864-12E4124B3B96}"/>
              </a:ext>
            </a:extLst>
          </p:cNvPr>
          <p:cNvSpPr>
            <a:spLocks noGrp="1"/>
          </p:cNvSpPr>
          <p:nvPr>
            <p:ph type="body" idx="1"/>
          </p:nvPr>
        </p:nvSpPr>
        <p:spPr/>
        <p:txBody>
          <a:bodyPr/>
          <a:lstStyle/>
          <a:p>
            <a:r>
              <a:rPr lang="en-US" dirty="0"/>
              <a:t>Actually</a:t>
            </a:r>
            <a:r>
              <a:rPr lang="en-US" baseline="0" dirty="0"/>
              <a:t> this is a </a:t>
            </a:r>
            <a:r>
              <a:rPr lang="en-US" b="1" baseline="0" dirty="0"/>
              <a:t>parametric model </a:t>
            </a:r>
            <a:r>
              <a:rPr lang="en-US" baseline="0" dirty="0"/>
              <a:t>since the number of unknown parameters grow with the number of annotators $M$, but the number of observations $N$ helps to have “more equations than unknowns.” Recall that our data are $NM$ </a:t>
            </a:r>
          </a:p>
          <a:p>
            <a:endParaRPr lang="en-US" baseline="0" dirty="0"/>
          </a:p>
          <a:p>
            <a:r>
              <a:rPr lang="en-US" baseline="0" dirty="0"/>
              <a:t>Interestingly, the model can be </a:t>
            </a:r>
            <a:r>
              <a:rPr lang="en-US" b="1" baseline="0" dirty="0"/>
              <a:t>nonparametric</a:t>
            </a:r>
            <a:r>
              <a:rPr lang="en-US" baseline="0" dirty="0"/>
              <a:t> for fixed and small $N$, but with $M$ growing to improve performance. In this case, it helps to have simpler models (fewer unknowns) </a:t>
            </a:r>
            <a:endParaRPr lang="en-US" dirty="0"/>
          </a:p>
        </p:txBody>
      </p:sp>
      <p:sp>
        <p:nvSpPr>
          <p:cNvPr id="4" name="Slide Number Placeholder 3">
            <a:extLst>
              <a:ext uri="{FF2B5EF4-FFF2-40B4-BE49-F238E27FC236}">
                <a16:creationId xmlns:a16="http://schemas.microsoft.com/office/drawing/2014/main" id="{C923A2E3-7914-C5D9-4512-1DA9D586C0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61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the rest we will focus on the Full DS model.</a:t>
            </a:r>
          </a:p>
          <a:p>
            <a:endParaRPr lang="en-US" dirty="0"/>
          </a:p>
          <a:p>
            <a:r>
              <a:rPr lang="en-US" dirty="0"/>
              <a:t>$\alpha^{(m)}$ is the probability of</a:t>
            </a:r>
            <a:r>
              <a:rPr lang="en-US" baseline="0" dirty="0"/>
              <a:t> annotator $m$ to be correct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823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6590B-DBBB-AD1E-1069-304E0FF3E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8EE3D-028D-63F5-D3F7-0BC61ABEA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858BF-10DF-247B-4539-DD19501A44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3A64E1-E3C2-4F1E-C017-B69936061C96}"/>
              </a:ext>
            </a:extLst>
          </p:cNvPr>
          <p:cNvSpPr>
            <a:spLocks noGrp="1"/>
          </p:cNvSpPr>
          <p:nvPr>
            <p:ph type="sldNum" sz="quarter" idx="5"/>
          </p:nvPr>
        </p:nvSpPr>
        <p:spPr/>
        <p:txBody>
          <a:bodyPr/>
          <a:lstStyle/>
          <a:p>
            <a:fld id="{00DB337E-47D0-4AE7-A1F8-945594D959B0}" type="slidenum">
              <a:rPr lang="en-US" smtClean="0"/>
              <a:t>18</a:t>
            </a:fld>
            <a:endParaRPr lang="en-US"/>
          </a:p>
        </p:txBody>
      </p:sp>
    </p:spTree>
    <p:extLst>
      <p:ext uri="{BB962C8B-B14F-4D97-AF65-F5344CB8AC3E}">
        <p14:creationId xmlns:p14="http://schemas.microsoft.com/office/powerpoint/2010/main" val="2170522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bound is tight when q is the posterior of y given Y check.</a:t>
            </a:r>
          </a:p>
          <a:p>
            <a:endParaRPr lang="en-US" dirty="0"/>
          </a:p>
          <a:p>
            <a:r>
              <a:rPr lang="en-US" dirty="0"/>
              <a:t>Basically this is an instance of majorization minimization</a:t>
            </a:r>
          </a:p>
        </p:txBody>
      </p:sp>
      <p:sp>
        <p:nvSpPr>
          <p:cNvPr id="4" name="Slide Number Placeholder 3"/>
          <p:cNvSpPr>
            <a:spLocks noGrp="1"/>
          </p:cNvSpPr>
          <p:nvPr>
            <p:ph type="sldNum" sz="quarter" idx="5"/>
          </p:nvPr>
        </p:nvSpPr>
        <p:spPr/>
        <p:txBody>
          <a:bodyPr/>
          <a:lstStyle/>
          <a:p>
            <a:fld id="{00DB337E-47D0-4AE7-A1F8-945594D959B0}" type="slidenum">
              <a:rPr lang="en-US" smtClean="0"/>
              <a:t>19</a:t>
            </a:fld>
            <a:endParaRPr lang="en-US"/>
          </a:p>
        </p:txBody>
      </p:sp>
    </p:spTree>
    <p:extLst>
      <p:ext uri="{BB962C8B-B14F-4D97-AF65-F5344CB8AC3E}">
        <p14:creationId xmlns:p14="http://schemas.microsoft.com/office/powerpoint/2010/main" val="129716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a:t>
            </a:r>
            <a:r>
              <a:rPr lang="en-US" baseline="0" dirty="0"/>
              <a:t> c</a:t>
            </a:r>
            <a:r>
              <a:rPr lang="en-US" dirty="0"/>
              <a:t>onstants</a:t>
            </a:r>
            <a:r>
              <a:rPr lang="en-US" baseline="0" dirty="0"/>
              <a:t> $Z’$ and $</a:t>
            </a:r>
            <a:r>
              <a:rPr lang="en-US" baseline="0" dirty="0" err="1"/>
              <a:t>Z’’$in</a:t>
            </a:r>
            <a:r>
              <a:rPr lang="en-US" baseline="0" dirty="0"/>
              <a:t> the last two ratios cancels out.  </a:t>
            </a:r>
          </a:p>
          <a:p>
            <a:endParaRPr lang="en-US" baseline="0" dirty="0"/>
          </a:p>
          <a:p>
            <a:r>
              <a:rPr lang="en-US" baseline="0" dirty="0"/>
              <a:t>They don’t necessarily cancel out, but they are straightforward to compute. For the posterior of one datum </a:t>
            </a:r>
            <a:r>
              <a:rPr lang="en-US" baseline="0" dirty="0" err="1"/>
              <a:t>q_n</a:t>
            </a:r>
            <a:r>
              <a:rPr lang="en-US" baseline="0" dirty="0"/>
              <a:t>, the normalization constant is just </a:t>
            </a:r>
            <a:r>
              <a:rPr lang="en-US" baseline="0" dirty="0" err="1"/>
              <a:t>sum_k</a:t>
            </a:r>
            <a:r>
              <a:rPr lang="en-US" baseline="0" dirty="0"/>
              <a:t> q_{</a:t>
            </a:r>
            <a:r>
              <a:rPr lang="en-US" baseline="0" dirty="0" err="1"/>
              <a:t>nk</a:t>
            </a:r>
            <a:r>
              <a:rPr lang="en-US" baseline="0" dirty="0"/>
              <a:t>}</a:t>
            </a:r>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20</a:t>
            </a:fld>
            <a:endParaRPr lang="en-US"/>
          </a:p>
        </p:txBody>
      </p:sp>
    </p:spTree>
    <p:extLst>
      <p:ext uri="{BB962C8B-B14F-4D97-AF65-F5344CB8AC3E}">
        <p14:creationId xmlns:p14="http://schemas.microsoft.com/office/powerpoint/2010/main" val="116018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B337E-47D0-4AE7-A1F8-945594D959B0}" type="slidenum">
              <a:rPr lang="en-US" smtClean="0"/>
              <a:t>3</a:t>
            </a:fld>
            <a:endParaRPr lang="en-US"/>
          </a:p>
        </p:txBody>
      </p:sp>
    </p:spTree>
    <p:extLst>
      <p:ext uri="{BB962C8B-B14F-4D97-AF65-F5344CB8AC3E}">
        <p14:creationId xmlns:p14="http://schemas.microsoft.com/office/powerpoint/2010/main" val="290098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WE’LL GET TO INITIALIZATION IN THE NEXT SLIDE.</a:t>
            </a:r>
            <a:br>
              <a:rPr lang="en-US" dirty="0"/>
            </a:br>
            <a:br>
              <a:rPr lang="en-US" dirty="0"/>
            </a:br>
            <a:r>
              <a:rPr lang="en-US" dirty="0"/>
              <a:t>Given good initialization, error at each iteration can be bounded.</a:t>
            </a:r>
          </a:p>
          <a:p>
            <a:endParaRPr lang="en-US" dirty="0"/>
          </a:p>
          <a:p>
            <a:r>
              <a:rPr lang="en-US" dirty="0"/>
              <a:t>H here collects all confusion matrices.</a:t>
            </a:r>
          </a:p>
        </p:txBody>
      </p:sp>
      <p:sp>
        <p:nvSpPr>
          <p:cNvPr id="4" name="Slide Number Placeholder 3"/>
          <p:cNvSpPr>
            <a:spLocks noGrp="1"/>
          </p:cNvSpPr>
          <p:nvPr>
            <p:ph type="sldNum" sz="quarter" idx="5"/>
          </p:nvPr>
        </p:nvSpPr>
        <p:spPr/>
        <p:txBody>
          <a:bodyPr/>
          <a:lstStyle/>
          <a:p>
            <a:fld id="{00DB337E-47D0-4AE7-A1F8-945594D959B0}" type="slidenum">
              <a:rPr lang="en-US" smtClean="0"/>
              <a:t>21</a:t>
            </a:fld>
            <a:endParaRPr lang="en-US"/>
          </a:p>
        </p:txBody>
      </p:sp>
    </p:spTree>
    <p:extLst>
      <p:ext uri="{BB962C8B-B14F-4D97-AF65-F5344CB8AC3E}">
        <p14:creationId xmlns:p14="http://schemas.microsoft.com/office/powerpoint/2010/main" val="372079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[Kim, Ghahramani’12] is an early reference for </a:t>
            </a:r>
            <a:r>
              <a:rPr lang="en-US" b="1" dirty="0"/>
              <a:t>combining Bayesian classifiers</a:t>
            </a:r>
          </a:p>
          <a:p>
            <a:endParaRPr lang="en-US" dirty="0"/>
          </a:p>
          <a:p>
            <a:r>
              <a:rPr lang="en-US" dirty="0"/>
              <a:t>If ground-truth (meaning </a:t>
            </a:r>
            <a:r>
              <a:rPr lang="en-US" b="1" dirty="0"/>
              <a:t>reliable</a:t>
            </a:r>
            <a:r>
              <a:rPr lang="en-US" dirty="0"/>
              <a:t>) </a:t>
            </a:r>
            <a:r>
              <a:rPr lang="en-US" b="1" dirty="0"/>
              <a:t>labels</a:t>
            </a:r>
            <a:r>
              <a:rPr lang="en-US" dirty="0"/>
              <a:t> are available, collect them in set </a:t>
            </a:r>
            <a:r>
              <a:rPr lang="en-US" i="1" dirty="0" err="1"/>
              <a:t>Y</a:t>
            </a:r>
            <a:r>
              <a:rPr lang="en-US" i="1" baseline="-25000" dirty="0" err="1"/>
              <a:t>r</a:t>
            </a:r>
            <a:r>
              <a:rPr lang="en-US" dirty="0"/>
              <a:t>, and e.g., in EM set </a:t>
            </a:r>
            <a:r>
              <a:rPr lang="en-US" i="1" dirty="0" err="1"/>
              <a:t>q</a:t>
            </a:r>
            <a:r>
              <a:rPr lang="en-US" i="1" baseline="-25000" dirty="0" err="1"/>
              <a:t>nk</a:t>
            </a:r>
            <a:r>
              <a:rPr lang="en-US" dirty="0"/>
              <a:t>= </a:t>
            </a:r>
            <a:r>
              <a:rPr lang="en-US" b="1" dirty="0"/>
              <a:t>1</a:t>
            </a:r>
            <a:r>
              <a:rPr lang="en-US" dirty="0"/>
              <a:t>(</a:t>
            </a:r>
            <a:r>
              <a:rPr lang="en-US" i="1" dirty="0" err="1"/>
              <a:t>y</a:t>
            </a:r>
            <a:r>
              <a:rPr lang="en-US" i="1" baseline="-25000" dirty="0" err="1"/>
              <a:t>n</a:t>
            </a:r>
            <a:r>
              <a:rPr lang="en-US" i="1" dirty="0"/>
              <a:t>=k</a:t>
            </a:r>
            <a:r>
              <a:rPr lang="en-US" dirty="0"/>
              <a:t>) for </a:t>
            </a:r>
            <a:r>
              <a:rPr lang="en-US" i="1" dirty="0"/>
              <a:t>n </a:t>
            </a:r>
            <a:r>
              <a:rPr lang="en-US" dirty="0"/>
              <a:t>in </a:t>
            </a:r>
            <a:r>
              <a:rPr lang="en-US" i="1" dirty="0" err="1"/>
              <a:t>Y</a:t>
            </a:r>
            <a:r>
              <a:rPr lang="en-US" i="1" baseline="-25000" dirty="0" err="1"/>
              <a:t>r</a:t>
            </a:r>
            <a:endParaRPr lang="en-US" i="1" baseline="-25000" dirty="0"/>
          </a:p>
          <a:p>
            <a:endParaRPr lang="en-US" i="1" baseline="-25000" dirty="0"/>
          </a:p>
        </p:txBody>
      </p:sp>
      <p:sp>
        <p:nvSpPr>
          <p:cNvPr id="4" name="Slide Number Placeholder 3"/>
          <p:cNvSpPr>
            <a:spLocks noGrp="1"/>
          </p:cNvSpPr>
          <p:nvPr>
            <p:ph type="sldNum" sz="quarter" idx="5"/>
          </p:nvPr>
        </p:nvSpPr>
        <p:spPr/>
        <p:txBody>
          <a:bodyPr/>
          <a:lstStyle/>
          <a:p>
            <a:fld id="{00DB337E-47D0-4AE7-A1F8-945594D959B0}" type="slidenum">
              <a:rPr lang="en-US" smtClean="0"/>
              <a:t>22</a:t>
            </a:fld>
            <a:endParaRPr lang="en-US"/>
          </a:p>
        </p:txBody>
      </p:sp>
    </p:spTree>
    <p:extLst>
      <p:ext uri="{BB962C8B-B14F-4D97-AF65-F5344CB8AC3E}">
        <p14:creationId xmlns:p14="http://schemas.microsoft.com/office/powerpoint/2010/main" val="2864524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see that wanted parameters show up in all the moments of the annotator responses. </a:t>
            </a:r>
          </a:p>
          <a:p>
            <a:r>
              <a:rPr lang="en-US" dirty="0"/>
              <a:t>This works under the DS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45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E2675-E22B-6A77-5AC4-B6539D495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3DD80-F571-A2A4-93D2-C3F2C34674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CDC1295-7E4C-51F1-B4B2-C7F8D3D80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8A185D-4938-BB7F-7480-CE749F32EA1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22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B8CE-80DD-351A-29EB-33123B038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23CFC-EB2B-9E15-EC92-8566390CD2C3}"/>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E798A79E-2BEF-ED03-86A0-1862FCEFF6C2}"/>
              </a:ext>
            </a:extLst>
          </p:cNvPr>
          <p:cNvSpPr>
            <a:spLocks noGrp="1"/>
          </p:cNvSpPr>
          <p:nvPr>
            <p:ph type="body" idx="1"/>
          </p:nvPr>
        </p:nvSpPr>
        <p:spPr/>
        <p:txBody>
          <a:bodyPr/>
          <a:lstStyle/>
          <a:p>
            <a:r>
              <a:rPr lang="en-US" dirty="0"/>
              <a:t>Solved via an ADMM based solver by solving for one variable at a time. Similar to block coordinate descent.</a:t>
            </a:r>
          </a:p>
        </p:txBody>
      </p:sp>
      <p:sp>
        <p:nvSpPr>
          <p:cNvPr id="4" name="Slide Number Placeholder 3">
            <a:extLst>
              <a:ext uri="{FF2B5EF4-FFF2-40B4-BE49-F238E27FC236}">
                <a16:creationId xmlns:a16="http://schemas.microsoft.com/office/drawing/2014/main" id="{6C5940DA-5326-AE03-EE42-B203BB29F5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2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5D6C-6F76-C10B-275E-53447D3B4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8D966-2D9A-1758-FD2A-0614BF81AF8E}"/>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8FC195D2-5D09-A3A7-F742-C1E0B96CBBC6}"/>
              </a:ext>
            </a:extLst>
          </p:cNvPr>
          <p:cNvSpPr>
            <a:spLocks noGrp="1"/>
          </p:cNvSpPr>
          <p:nvPr>
            <p:ph type="body" idx="1"/>
          </p:nvPr>
        </p:nvSpPr>
        <p:spPr/>
        <p:txBody>
          <a:bodyPr/>
          <a:lstStyle/>
          <a:p>
            <a:r>
              <a:rPr lang="en-US" dirty="0"/>
              <a:t>The scaling ambiguity is solved due to the simplex constraints.</a:t>
            </a:r>
          </a:p>
        </p:txBody>
      </p:sp>
      <p:sp>
        <p:nvSpPr>
          <p:cNvPr id="4" name="Slide Number Placeholder 3">
            <a:extLst>
              <a:ext uri="{FF2B5EF4-FFF2-40B4-BE49-F238E27FC236}">
                <a16:creationId xmlns:a16="http://schemas.microsoft.com/office/drawing/2014/main" id="{39CB8BE3-B344-ECC0-2E63-C710D135FC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00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a typeface="宋体" charset="-122"/>
              </a:rPr>
              <a:t>Generalization</a:t>
            </a:r>
            <a:r>
              <a:rPr lang="en-US" sz="1200" dirty="0">
                <a:ea typeface="宋体" charset="-122"/>
              </a:rPr>
              <a:t> offers a flexible model – </a:t>
            </a:r>
            <a:r>
              <a:rPr lang="en-US" sz="1200" b="1" dirty="0">
                <a:ea typeface="宋体" charset="-122"/>
              </a:rPr>
              <a:t>Loss function </a:t>
            </a:r>
            <a:r>
              <a:rPr lang="en-US" sz="1200" dirty="0">
                <a:ea typeface="宋体" charset="-122"/>
              </a:rPr>
              <a:t>can readily handle </a:t>
            </a:r>
            <a:r>
              <a:rPr lang="en-US" sz="1200" u="sng" dirty="0">
                <a:ea typeface="宋体" charset="-122"/>
              </a:rPr>
              <a:t>continuous and categorical </a:t>
            </a:r>
            <a:r>
              <a:rPr lang="en-US" sz="1200" dirty="0">
                <a:ea typeface="宋体" charset="-122"/>
              </a:rPr>
              <a:t>variables; </a:t>
            </a:r>
            <a:r>
              <a:rPr lang="en-US" sz="1200" b="1" dirty="0" err="1">
                <a:ea typeface="宋体" charset="-122"/>
              </a:rPr>
              <a:t>regularizer</a:t>
            </a:r>
            <a:r>
              <a:rPr lang="en-US" sz="1200" b="1" dirty="0">
                <a:ea typeface="宋体" charset="-122"/>
              </a:rPr>
              <a:t> </a:t>
            </a:r>
            <a:r>
              <a:rPr lang="en-US" sz="1200" dirty="0">
                <a:ea typeface="宋体" charset="-122"/>
              </a:rPr>
              <a:t>choices can account for e.g., smoothness and sparsity.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Minimization is carried out alternatingly. Per iteration $</a:t>
            </a:r>
            <a:r>
              <a:rPr lang="en-US" sz="1200" i="1" dirty="0" err="1">
                <a:ea typeface="宋体" charset="-122"/>
              </a:rPr>
              <a:t>i</a:t>
            </a:r>
            <a:r>
              <a:rPr lang="en-US" sz="1200" dirty="0">
                <a:ea typeface="宋体" charset="-122"/>
              </a:rPr>
              <a:t>$ we are given $</a:t>
            </a:r>
            <a:r>
              <a:rPr lang="en-US" sz="1200" b="1" i="1" dirty="0">
                <a:ea typeface="宋体" charset="-122"/>
              </a:rPr>
              <a:t>w</a:t>
            </a:r>
            <a:r>
              <a:rPr lang="en-US" sz="1200" baseline="30000" dirty="0">
                <a:ea typeface="宋体" charset="-122"/>
              </a:rPr>
              <a:t>(</a:t>
            </a:r>
            <a:r>
              <a:rPr lang="en-US" sz="1200" baseline="30000" dirty="0" err="1">
                <a:ea typeface="宋体" charset="-122"/>
              </a:rPr>
              <a:t>i</a:t>
            </a:r>
            <a:r>
              <a:rPr lang="en-US" sz="1200" baseline="30000" dirty="0">
                <a:ea typeface="宋体" charset="-122"/>
              </a:rPr>
              <a:t>)</a:t>
            </a:r>
            <a:r>
              <a:rPr lang="en-US" sz="1200" dirty="0">
                <a:ea typeface="宋体" charset="-122"/>
              </a:rPr>
              <a:t>$ and update the label estimate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宋体" charset="-122"/>
              </a:rPr>
              <a:t>${\hat </a:t>
            </a:r>
            <a:r>
              <a:rPr lang="en-US" sz="1200" dirty="0" err="1">
                <a:ea typeface="宋体" charset="-122"/>
              </a:rPr>
              <a:t>y_n</a:t>
            </a:r>
            <a:r>
              <a:rPr lang="en-US" sz="1200" dirty="0">
                <a:ea typeface="宋体" charset="-122"/>
              </a:rPr>
              <a:t>}^(</a:t>
            </a:r>
            <a:r>
              <a:rPr lang="en-US" sz="1200" dirty="0" err="1">
                <a:ea typeface="宋体" charset="-122"/>
              </a:rPr>
              <a:t>i</a:t>
            </a:r>
            <a:r>
              <a:rPr lang="en-US" sz="1200" dirty="0">
                <a:ea typeface="宋体" charset="-122"/>
              </a:rPr>
              <a:t>) = </a:t>
            </a:r>
            <a:r>
              <a:rPr lang="en-US" sz="1200" dirty="0" err="1">
                <a:ea typeface="宋体" charset="-122"/>
              </a:rPr>
              <a:t>argmin</a:t>
            </a:r>
            <a:r>
              <a:rPr lang="en-US" sz="1200" dirty="0">
                <a:ea typeface="宋体" charset="-122"/>
              </a:rPr>
              <a:t>_{</a:t>
            </a:r>
            <a:r>
              <a:rPr lang="en-US" sz="1200" dirty="0" err="1">
                <a:ea typeface="宋体" charset="-122"/>
              </a:rPr>
              <a:t>y_n</a:t>
            </a:r>
            <a:r>
              <a:rPr lang="en-US" sz="1200" dirty="0">
                <a:ea typeface="宋体" charset="-122"/>
              </a:rPr>
              <a:t>}  \sum_{m=1}^M </a:t>
            </a:r>
            <a:r>
              <a:rPr lang="en-US" sz="1200" dirty="0" err="1">
                <a:ea typeface="宋体" charset="-122"/>
              </a:rPr>
              <a:t>w_m</a:t>
            </a:r>
            <a:r>
              <a:rPr lang="en-US" sz="1200" dirty="0">
                <a:ea typeface="宋体" charset="-122"/>
              </a:rPr>
              <a:t>^(</a:t>
            </a:r>
            <a:r>
              <a:rPr lang="en-US" sz="1200" dirty="0" err="1">
                <a:ea typeface="宋体" charset="-122"/>
              </a:rPr>
              <a:t>i</a:t>
            </a:r>
            <a:r>
              <a:rPr lang="en-US" sz="1200" dirty="0">
                <a:ea typeface="宋体" charset="-122"/>
              </a:rPr>
              <a:t>) d(</a:t>
            </a:r>
            <a:r>
              <a:rPr lang="en-US" sz="1200" dirty="0" err="1">
                <a:ea typeface="宋体" charset="-122"/>
              </a:rPr>
              <a:t>y_n</a:t>
            </a:r>
            <a:r>
              <a:rPr lang="en-US" sz="1200" dirty="0">
                <a:ea typeface="宋体" charset="-122"/>
              </a:rPr>
              <a:t>,\check{</a:t>
            </a:r>
            <a:r>
              <a:rPr lang="en-US" sz="1200" dirty="0" err="1">
                <a:ea typeface="宋体" charset="-122"/>
              </a:rPr>
              <a:t>y_n</a:t>
            </a:r>
            <a:r>
              <a:rPr lang="en-US" sz="1200" dirty="0">
                <a:ea typeface="宋体" charset="-122"/>
              </a:rPr>
              <a:t>})$</a:t>
            </a:r>
          </a:p>
          <a:p>
            <a:endParaRPr lang="en-US" dirty="0"/>
          </a:p>
          <a:p>
            <a:r>
              <a:rPr lang="en-US" dirty="0"/>
              <a:t>Price paid for flexibility is </a:t>
            </a:r>
            <a:r>
              <a:rPr lang="en-US" b="1" dirty="0"/>
              <a:t>no optimality </a:t>
            </a:r>
            <a:r>
              <a:rPr lang="en-US" dirty="0"/>
              <a:t>or quantifiable performance for learning – recall that EM and VI attempt to solve for the </a:t>
            </a:r>
            <a:r>
              <a:rPr lang="en-US" b="1" dirty="0"/>
              <a:t>MAP </a:t>
            </a:r>
            <a:r>
              <a:rPr lang="en-US" dirty="0"/>
              <a:t>classifier with unreliable labels, and enjoy </a:t>
            </a:r>
            <a:r>
              <a:rPr lang="en-US" b="1" dirty="0"/>
              <a:t>asymptotic optimality</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96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These dependencies may be known or may be estimated fairly easily</a:t>
            </a:r>
          </a:p>
          <a:p>
            <a:endParaRPr lang="en-US" dirty="0"/>
          </a:p>
          <a:p>
            <a:r>
              <a:rPr lang="en-US" dirty="0"/>
              <a:t>Time varying phenomena: Some measurements at time t-1 may be related to measurements at time t. etc. </a:t>
            </a:r>
            <a:br>
              <a:rPr lang="en-US" dirty="0"/>
            </a:br>
            <a:br>
              <a:rPr lang="en-US" dirty="0"/>
            </a:br>
            <a:r>
              <a:rPr lang="en-US" dirty="0"/>
              <a:t>Data that lie on a graph may capture spatial phenomena, such as traffic in adjacent roads or cellular connectivity in nearby spots. </a:t>
            </a:r>
          </a:p>
          <a:p>
            <a:endParaRPr lang="en-US" dirty="0"/>
          </a:p>
          <a:p>
            <a:r>
              <a:rPr lang="en-US" dirty="0"/>
              <a:t>Also graph dependencies can encode various networks, such as  data gathered from communication networks or citation, brain and communication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681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FC7E7-E35E-888B-8129-23E1B7AC0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2F270-1DC1-F50B-05FD-F4247B726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7E852-ABEC-F982-CE6F-14C6CDCB95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F9F614-EB41-78F0-9E02-EAE9CC4C5FFC}"/>
              </a:ext>
            </a:extLst>
          </p:cNvPr>
          <p:cNvSpPr>
            <a:spLocks noGrp="1"/>
          </p:cNvSpPr>
          <p:nvPr>
            <p:ph type="sldNum" sz="quarter" idx="5"/>
          </p:nvPr>
        </p:nvSpPr>
        <p:spPr/>
        <p:txBody>
          <a:bodyPr/>
          <a:lstStyle/>
          <a:p>
            <a:fld id="{00DB337E-47D0-4AE7-A1F8-945594D959B0}" type="slidenum">
              <a:rPr lang="en-US" smtClean="0"/>
              <a:t>45</a:t>
            </a:fld>
            <a:endParaRPr lang="en-US"/>
          </a:p>
        </p:txBody>
      </p:sp>
    </p:spTree>
    <p:extLst>
      <p:ext uri="{BB962C8B-B14F-4D97-AF65-F5344CB8AC3E}">
        <p14:creationId xmlns:p14="http://schemas.microsoft.com/office/powerpoint/2010/main" val="3434997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240C2-6BEE-2517-CAC5-50B8CD363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E4993-3DBC-CEAD-E0E6-BAC4C36BB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BA09-0768-E26A-81B7-45E675ACF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147BA-429C-9EC2-623A-5FD322C5AFDB}"/>
              </a:ext>
            </a:extLst>
          </p:cNvPr>
          <p:cNvSpPr>
            <a:spLocks noGrp="1"/>
          </p:cNvSpPr>
          <p:nvPr>
            <p:ph type="sldNum" sz="quarter" idx="5"/>
          </p:nvPr>
        </p:nvSpPr>
        <p:spPr/>
        <p:txBody>
          <a:bodyPr/>
          <a:lstStyle/>
          <a:p>
            <a:fld id="{00DB337E-47D0-4AE7-A1F8-945594D959B0}" type="slidenum">
              <a:rPr lang="en-US" smtClean="0"/>
              <a:t>70</a:t>
            </a:fld>
            <a:endParaRPr lang="en-US"/>
          </a:p>
        </p:txBody>
      </p:sp>
    </p:spTree>
    <p:extLst>
      <p:ext uri="{BB962C8B-B14F-4D97-AF65-F5344CB8AC3E}">
        <p14:creationId xmlns:p14="http://schemas.microsoft.com/office/powerpoint/2010/main" val="148257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48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222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Under the </a:t>
            </a:r>
            <a:r>
              <a:rPr lang="en-US" b="1" dirty="0"/>
              <a:t>DS model</a:t>
            </a:r>
            <a:r>
              <a:rPr lang="en-US" dirty="0"/>
              <a:t> all annotators are considered </a:t>
            </a:r>
            <a:r>
              <a:rPr lang="en-US" b="1" dirty="0"/>
              <a:t>conditionally independent</a:t>
            </a:r>
            <a:br>
              <a:rPr lang="en-US" dirty="0"/>
            </a:br>
            <a:endParaRPr lang="en-US" dirty="0"/>
          </a:p>
          <a:p>
            <a:r>
              <a:rPr lang="en-US" dirty="0"/>
              <a:t>The reason setting the capacity to zero is effective, because there are methods that estimate the channel (EM, moment matching</a:t>
            </a:r>
            <a:r>
              <a:rPr lang="en-US" baseline="0" dirty="0"/>
              <a:t> …</a:t>
            </a:r>
            <a:r>
              <a:rPr lang="en-US" dirty="0"/>
              <a:t>)</a:t>
            </a:r>
          </a:p>
          <a:p>
            <a:br>
              <a:rPr lang="en-US" dirty="0"/>
            </a:br>
            <a:r>
              <a:rPr lang="en-US" dirty="0"/>
              <a:t>$I$ denotes mutual information.</a:t>
            </a:r>
          </a:p>
          <a:p>
            <a:r>
              <a:rPr lang="en-US" dirty="0"/>
              <a:t>$h$ vector is randomly generated, and unrelated to the input.</a:t>
            </a:r>
          </a:p>
          <a:p>
            <a:endParaRPr lang="en-US" dirty="0"/>
          </a:p>
          <a:p>
            <a:r>
              <a:rPr lang="en-US" b="1" dirty="0"/>
              <a:t>Spam attacks </a:t>
            </a:r>
            <a:r>
              <a:rPr lang="en-US" dirty="0"/>
              <a:t>are </a:t>
            </a:r>
            <a:r>
              <a:rPr lang="en-US" b="1" dirty="0"/>
              <a:t>easy to implement!</a:t>
            </a:r>
            <a:r>
              <a:rPr lang="en-US" dirty="0"/>
              <a:t> Only a random number generator is required! But they are not easy to cope with. </a:t>
            </a:r>
            <a:br>
              <a:rPr lang="en-US" dirty="0"/>
            </a:br>
            <a:endParaRPr lang="en-US" dirty="0"/>
          </a:p>
          <a:p>
            <a:r>
              <a:rPr lang="en-US" dirty="0"/>
              <a:t>Spammers should be </a:t>
            </a:r>
            <a:r>
              <a:rPr lang="en-US" b="1" dirty="0"/>
              <a:t>pruned</a:t>
            </a:r>
            <a:r>
              <a:rPr lang="en-US" dirty="0"/>
              <a:t> from the dataset as they do not provide any useful information.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314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r>
              <a:rPr lang="en-US" dirty="0"/>
              <a:t>Indeed spammers have a greater effect on the crowdsourcing task, when using algorithms that can infer the reliability of annotators.</a:t>
            </a:r>
            <a:br>
              <a:rPr lang="en-US" dirty="0"/>
            </a:br>
            <a:r>
              <a:rPr lang="en-US" dirty="0"/>
              <a:t>MV seems more robust.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9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B114-21EA-E66A-43CC-01F04D77D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5471F-017D-A086-92B5-80116B661E3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A4DE7D6A-588B-7FC9-4C25-CAF4BFC87B2F}"/>
              </a:ext>
            </a:extLst>
          </p:cNvPr>
          <p:cNvSpPr>
            <a:spLocks noGrp="1"/>
          </p:cNvSpPr>
          <p:nvPr>
            <p:ph type="body" idx="1"/>
          </p:nvPr>
        </p:nvSpPr>
        <p:spPr/>
        <p:txBody>
          <a:bodyPr/>
          <a:lstStyle/>
          <a:p>
            <a:r>
              <a:rPr lang="en-US" dirty="0"/>
              <a:t>While the </a:t>
            </a:r>
            <a:r>
              <a:rPr lang="en-US" u="sng" dirty="0"/>
              <a:t>ensemble</a:t>
            </a:r>
            <a:r>
              <a:rPr lang="en-US" dirty="0"/>
              <a:t> cross-covariance between any annotator and a spammer is 0, the </a:t>
            </a:r>
            <a:r>
              <a:rPr lang="en-US" u="sng" dirty="0"/>
              <a:t>sample</a:t>
            </a:r>
            <a:r>
              <a:rPr lang="en-US" dirty="0"/>
              <a:t> one is not guaranteed to have this property. </a:t>
            </a:r>
            <a:br>
              <a:rPr lang="en-US" dirty="0"/>
            </a:br>
            <a:br>
              <a:rPr lang="en-US" dirty="0"/>
            </a:br>
            <a:r>
              <a:rPr lang="en-US" dirty="0"/>
              <a:t>We can use the fact that the ensemble cross-covariance has a low rank plus diagonal structure to </a:t>
            </a:r>
            <a:r>
              <a:rPr lang="en-US" b="1" dirty="0"/>
              <a:t>denoise</a:t>
            </a:r>
            <a:r>
              <a:rPr lang="en-US" b="0" dirty="0"/>
              <a:t> the sample cross-covariance.</a:t>
            </a:r>
          </a:p>
          <a:p>
            <a:r>
              <a:rPr lang="en-US" b="0" dirty="0"/>
              <a:t>\</a:t>
            </a:r>
            <a:r>
              <a:rPr lang="en-US" b="0" dirty="0" err="1"/>
              <a:t>mathbf</a:t>
            </a:r>
            <a:r>
              <a:rPr lang="en-US" b="0" dirty="0"/>
              <a:t>{</a:t>
            </a:r>
            <a:r>
              <a:rPr lang="en-US" b="1" dirty="0"/>
              <a:t>V}</a:t>
            </a:r>
            <a:r>
              <a:rPr lang="en-US" b="0" dirty="0"/>
              <a:t> is the low rank matrix and \</a:t>
            </a:r>
            <a:r>
              <a:rPr lang="en-US" b="0" dirty="0" err="1"/>
              <a:t>mathbf</a:t>
            </a:r>
            <a:r>
              <a:rPr lang="en-US" b="0" dirty="0"/>
              <a:t>{</a:t>
            </a:r>
            <a:r>
              <a:rPr lang="en-US" b="1" dirty="0"/>
              <a:t>D}</a:t>
            </a:r>
            <a:r>
              <a:rPr lang="en-US" b="0" dirty="0"/>
              <a:t> is a diagonal one. </a:t>
            </a:r>
          </a:p>
          <a:p>
            <a:endParaRPr lang="en-US" b="0" dirty="0"/>
          </a:p>
          <a:p>
            <a:r>
              <a:rPr lang="en-US" b="0" dirty="0"/>
              <a:t>The recovery of \</a:t>
            </a:r>
            <a:r>
              <a:rPr lang="en-US" b="0" dirty="0" err="1"/>
              <a:t>mathbf</a:t>
            </a:r>
            <a:r>
              <a:rPr lang="en-US" b="0" dirty="0"/>
              <a:t>{</a:t>
            </a:r>
            <a:r>
              <a:rPr lang="en-US" b="1" dirty="0"/>
              <a:t>V}</a:t>
            </a:r>
            <a:r>
              <a:rPr lang="en-US" b="0" dirty="0"/>
              <a:t> from the sample covariance is a simple convex problem (low rank plus diagonal)</a:t>
            </a:r>
          </a:p>
          <a:p>
            <a:r>
              <a:rPr lang="en-US" b="0" dirty="0"/>
              <a:t>K-means is also efficient.</a:t>
            </a:r>
            <a:br>
              <a:rPr lang="en-US" b="0" dirty="0"/>
            </a:br>
            <a:br>
              <a:rPr lang="en-US" b="0" dirty="0"/>
            </a:br>
            <a:r>
              <a:rPr lang="en-US" b="0" dirty="0"/>
              <a:t>This algorithm assumes that spammers are present. </a:t>
            </a:r>
            <a:endParaRPr lang="en-US" dirty="0"/>
          </a:p>
        </p:txBody>
      </p:sp>
      <p:sp>
        <p:nvSpPr>
          <p:cNvPr id="4" name="Slide Number Placeholder 3">
            <a:extLst>
              <a:ext uri="{FF2B5EF4-FFF2-40B4-BE49-F238E27FC236}">
                <a16:creationId xmlns:a16="http://schemas.microsoft.com/office/drawing/2014/main" id="{58B4D965-FB29-B3A1-496C-2A1843BD9A3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62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Sensitivity,</a:t>
            </a:r>
            <a:r>
              <a:rPr lang="en-US" dirty="0"/>
              <a:t> (aka recall) denotes the true positive rate, i.e. </a:t>
            </a:r>
            <a:r>
              <a:rPr lang="en-US" b="1" dirty="0"/>
              <a:t>how many adversaries are correctly identified</a:t>
            </a:r>
            <a:br>
              <a:rPr lang="en-US" dirty="0"/>
            </a:br>
            <a:br>
              <a:rPr lang="en-US" dirty="0"/>
            </a:br>
            <a:r>
              <a:rPr lang="en-US" dirty="0"/>
              <a:t>Sensitivity = TP  / (TP + FN) = TP / P = Prob( calling an honest annotator a spammer | annotator is a spammer); </a:t>
            </a:r>
          </a:p>
          <a:p>
            <a:endParaRPr lang="en-US" dirty="0"/>
          </a:p>
          <a:p>
            <a:r>
              <a:rPr lang="en-US" b="1" dirty="0"/>
              <a:t>Specificity,</a:t>
            </a:r>
            <a:r>
              <a:rPr lang="en-US" dirty="0"/>
              <a:t> denotes the true negative rate, i.e. </a:t>
            </a:r>
            <a:r>
              <a:rPr lang="en-US" b="1" dirty="0"/>
              <a:t>how many honest annotators are correctly identified</a:t>
            </a:r>
            <a:r>
              <a:rPr lang="en-US" dirty="0"/>
              <a:t>. </a:t>
            </a:r>
          </a:p>
          <a:p>
            <a:endParaRPr lang="en-US" dirty="0"/>
          </a:p>
          <a:p>
            <a:r>
              <a:rPr lang="en-US" dirty="0"/>
              <a:t>Specificity = TN / (FP + TN) = TN / N  = prob(calling an annotator honest | annotator is honest) </a:t>
            </a:r>
          </a:p>
          <a:p>
            <a:endParaRPr lang="en-US" dirty="0"/>
          </a:p>
          <a:p>
            <a:r>
              <a:rPr lang="en-US" dirty="0"/>
              <a:t>Here we see that we may misclassify some spammers as honest, but we correctly detect all honest annotators.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430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064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Mention that adversaries are perfectly colluding here!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213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Adversaries alter characteristics, for example in the case of the one coin or DS models the covariance or agreement matrices should be low rank under the conditional independence assumption, but because of the presence of adversaries they are not! So we aim to detect the low rank submatrices of such matrices.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9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WANT TO FIND THE SUBSPACE OF C. SO WE NEED 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312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1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Sensors have </a:t>
            </a:r>
            <a:r>
              <a:rPr lang="en-US" sz="1600" b="1" dirty="0"/>
              <a:t>limited power</a:t>
            </a:r>
            <a:r>
              <a:rPr lang="en-US" sz="1600" dirty="0"/>
              <a:t> and </a:t>
            </a:r>
            <a:r>
              <a:rPr lang="en-US" sz="1600" b="1" dirty="0"/>
              <a:t>bandwidth</a:t>
            </a:r>
            <a:r>
              <a:rPr lang="en-US" sz="1600" dirty="0"/>
              <a:t>, what motivates fusing</a:t>
            </a:r>
            <a:r>
              <a:rPr lang="en-US" sz="1600" baseline="0" dirty="0"/>
              <a:t> decisions</a:t>
            </a:r>
            <a:r>
              <a:rPr lang="en-US" sz="1600" dirty="0"/>
              <a:t> over data,</a:t>
            </a:r>
            <a:r>
              <a:rPr lang="en-US" sz="1600" baseline="0" dirty="0"/>
              <a:t> and perhaps </a:t>
            </a:r>
            <a:r>
              <a:rPr lang="en-US" sz="1600" dirty="0"/>
              <a:t>joint</a:t>
            </a:r>
            <a:r>
              <a:rPr lang="en-US" sz="1600" baseline="0" dirty="0"/>
              <a:t>ly designed with compression.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We may</a:t>
            </a:r>
            <a:r>
              <a:rPr lang="en-US" sz="1600" baseline="0" dirty="0">
                <a:latin typeface="Arial" panose="020B0604020202020204" pitchFamily="34" charset="0"/>
                <a:cs typeface="Arial" panose="020B0604020202020204" pitchFamily="34" charset="0"/>
              </a:rPr>
              <a:t> not</a:t>
            </a:r>
            <a:r>
              <a:rPr lang="en-US" sz="1600" dirty="0">
                <a:latin typeface="Arial" panose="020B0604020202020204" pitchFamily="34" charset="0"/>
                <a:cs typeface="Arial" panose="020B0604020202020204" pitchFamily="34" charset="0"/>
              </a:rPr>
              <a:t> have labels, but we can ask agents of the crowd to provide us with labels, and then combine them judiciously. </a:t>
            </a:r>
            <a:r>
              <a:rPr lang="en-US" sz="1600" b="1" dirty="0" err="1">
                <a:latin typeface="Arial" panose="020B0604020202020204" pitchFamily="34" charset="0"/>
                <a:cs typeface="Arial" panose="020B0604020202020204" pitchFamily="34" charset="0"/>
              </a:rPr>
              <a:t>Tsitsiklis</a:t>
            </a:r>
            <a:r>
              <a:rPr lang="en-US" sz="1600" dirty="0">
                <a:latin typeface="Arial" panose="020B0604020202020204" pitchFamily="34" charset="0"/>
                <a:cs typeface="Arial" panose="020B0604020202020204" pitchFamily="34" charset="0"/>
              </a:rPr>
              <a:t> designed optimally both local and global classifier. In </a:t>
            </a:r>
            <a:r>
              <a:rPr lang="en-US" sz="1600" b="1" dirty="0">
                <a:latin typeface="Arial" panose="020B0604020202020204" pitchFamily="34" charset="0"/>
                <a:cs typeface="Arial" panose="020B0604020202020204" pitchFamily="34" charset="0"/>
              </a:rPr>
              <a:t>crowdsourcing</a:t>
            </a:r>
            <a:r>
              <a:rPr lang="en-US" sz="1600" dirty="0">
                <a:latin typeface="Arial" panose="020B0604020202020204" pitchFamily="34" charset="0"/>
                <a:cs typeface="Arial" panose="020B0604020202020204" pitchFamily="34" charset="0"/>
              </a:rPr>
              <a:t>, the local detector structure maybe unavailable, just label responses are available. </a:t>
            </a:r>
          </a:p>
          <a:p>
            <a:endParaRPr lang="en-US" sz="1600" baseline="0" dirty="0"/>
          </a:p>
          <a:p>
            <a:r>
              <a:rPr lang="en-US" sz="1600" b="1" baseline="0" dirty="0"/>
              <a:t>Hierarchical learning </a:t>
            </a:r>
            <a:r>
              <a:rPr lang="en-US" sz="1600" baseline="0" dirty="0"/>
              <a:t>typically assumes that per-agent decisions are reliable, while </a:t>
            </a:r>
            <a:r>
              <a:rPr lang="en-US" sz="1600" b="1" baseline="0" dirty="0"/>
              <a:t>crowdsourcing</a:t>
            </a:r>
            <a:r>
              <a:rPr lang="en-US" sz="1600" baseline="0" dirty="0"/>
              <a:t> can accommodate unreliable decisions. </a:t>
            </a:r>
          </a:p>
          <a:p>
            <a:endParaRPr lang="en-US" sz="1600" baseline="0" dirty="0"/>
          </a:p>
          <a:p>
            <a:r>
              <a:rPr lang="en-US" sz="1600" baseline="0" dirty="0"/>
              <a:t>Thus, </a:t>
            </a:r>
            <a:r>
              <a:rPr lang="en-US" sz="1600" b="1" baseline="0" dirty="0"/>
              <a:t>annotators </a:t>
            </a:r>
            <a:r>
              <a:rPr lang="en-US" sz="1600" baseline="0" dirty="0"/>
              <a:t>will be more generally viewed as </a:t>
            </a:r>
            <a:r>
              <a:rPr lang="en-US" sz="1600" b="1" baseline="0" dirty="0"/>
              <a:t>unreliable learning models</a:t>
            </a:r>
            <a:r>
              <a:rPr lang="en-US" sz="1600" baseline="0" dirty="0"/>
              <a:t> such as human annotators, weak learners, or mobile agents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529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Previously we were discussing colluding adversaries, which fall under this category. Methods there seek to filter them out instead of detecting the structure.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6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maintain a steady behavior throughout the dataset. </a:t>
            </a:r>
            <a:br>
              <a:rPr lang="en-US" dirty="0"/>
            </a:br>
            <a:br>
              <a:rPr lang="en-US" dirty="0"/>
            </a:br>
            <a:r>
              <a:rPr lang="en-US" dirty="0"/>
              <a:t>Reliability judged by confusion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550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Bayesian methods can also infer J.</a:t>
            </a:r>
          </a:p>
        </p:txBody>
      </p:sp>
      <p:sp>
        <p:nvSpPr>
          <p:cNvPr id="4" name="Slide Number Placeholder 3"/>
          <p:cNvSpPr>
            <a:spLocks noGrp="1"/>
          </p:cNvSpPr>
          <p:nvPr>
            <p:ph type="sldNum" sz="quarter" idx="5"/>
          </p:nvPr>
        </p:nvSpPr>
        <p:spPr/>
        <p:txBody>
          <a:bodyPr/>
          <a:lstStyle/>
          <a:p>
            <a:fld id="{00DB337E-47D0-4AE7-A1F8-945594D959B0}" type="slidenum">
              <a:rPr lang="en-US" smtClean="0"/>
              <a:t>87</a:t>
            </a:fld>
            <a:endParaRPr lang="en-US"/>
          </a:p>
        </p:txBody>
      </p:sp>
    </p:spTree>
    <p:extLst>
      <p:ext uri="{BB962C8B-B14F-4D97-AF65-F5344CB8AC3E}">
        <p14:creationId xmlns:p14="http://schemas.microsoft.com/office/powerpoint/2010/main" val="2220204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966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28D2E18-CCEF-4DC2-BDCB-2B45693BE866}" type="slidenum">
              <a:rPr lang="en-US" smtClean="0"/>
              <a:pPr>
                <a:defRPr/>
              </a:pPr>
              <a:t>90</a:t>
            </a:fld>
            <a:endParaRPr lang="en-US"/>
          </a:p>
        </p:txBody>
      </p:sp>
    </p:spTree>
    <p:extLst>
      <p:ext uri="{BB962C8B-B14F-4D97-AF65-F5344CB8AC3E}">
        <p14:creationId xmlns:p14="http://schemas.microsoft.com/office/powerpoint/2010/main" val="1795737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BE79-EEAD-86AF-BE87-455F093B6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DD924-9FB5-3126-3836-AF87323FF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9661A-9318-005D-910E-B513F281DA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ABE3A9-FF97-6BB4-62E7-649677D6998F}"/>
              </a:ext>
            </a:extLst>
          </p:cNvPr>
          <p:cNvSpPr>
            <a:spLocks noGrp="1"/>
          </p:cNvSpPr>
          <p:nvPr>
            <p:ph type="sldNum" sz="quarter" idx="10"/>
          </p:nvPr>
        </p:nvSpPr>
        <p:spPr/>
        <p:txBody>
          <a:bodyPr/>
          <a:lstStyle/>
          <a:p>
            <a:pPr>
              <a:defRPr/>
            </a:pPr>
            <a:fld id="{128D2E18-CCEF-4DC2-BDCB-2B45693BE866}" type="slidenum">
              <a:rPr lang="en-US" smtClean="0"/>
              <a:pPr>
                <a:defRPr/>
              </a:pPr>
              <a:t>91</a:t>
            </a:fld>
            <a:endParaRPr lang="en-US"/>
          </a:p>
        </p:txBody>
      </p:sp>
    </p:spTree>
    <p:extLst>
      <p:ext uri="{BB962C8B-B14F-4D97-AF65-F5344CB8AC3E}">
        <p14:creationId xmlns:p14="http://schemas.microsoft.com/office/powerpoint/2010/main" val="2230748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MV random refers to MV w/ random data selection and random annotator selection</a:t>
            </a:r>
          </a:p>
          <a:p>
            <a:r>
              <a:rPr lang="en-US" dirty="0"/>
              <a:t>MV entropy refers to MV w/ entropy data selection and random annotator selection</a:t>
            </a:r>
          </a:p>
          <a:p>
            <a:r>
              <a:rPr lang="en-US" dirty="0"/>
              <a:t>Random </a:t>
            </a:r>
            <a:r>
              <a:rPr lang="en-US" dirty="0" err="1"/>
              <a:t>feres</a:t>
            </a:r>
            <a:r>
              <a:rPr lang="en-US" dirty="0"/>
              <a:t> to the online EM w/ random data and annotator selection.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88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930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6418-8D09-6F0C-8B6A-D66C4B653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F4528-AE9A-FD3C-0422-37A620CAF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23B04-64DA-C313-FE2B-4968741120F1}"/>
              </a:ext>
            </a:extLst>
          </p:cNvPr>
          <p:cNvSpPr>
            <a:spLocks noGrp="1"/>
          </p:cNvSpPr>
          <p:nvPr>
            <p:ph type="body" idx="1"/>
          </p:nvPr>
        </p:nvSpPr>
        <p:spPr/>
        <p:txBody>
          <a:bodyPr/>
          <a:lstStyle/>
          <a:p>
            <a:r>
              <a:rPr lang="en-US" dirty="0"/>
              <a:t>Demographic parity close to 0 is desirable for fair workers</a:t>
            </a:r>
          </a:p>
          <a:p>
            <a:r>
              <a:rPr lang="en-US" dirty="0"/>
              <a:t>The figure shows some properties of the annotators for a Crowd judgement dataset. . Figures 1c and 1d shows the histogram of the demographic parity and equalized odds difference metrics of the workers for the Crowd Judgement dataset, respectively. Recall that a value closer to 0 indicates a fairer worker. The histograms of both these metrics show that workers exhibit a wide divergence in fairness. While there are some fair workers, the vast majority are unfair to some degree. </a:t>
            </a:r>
          </a:p>
          <a:p>
            <a:endParaRPr lang="en-US" dirty="0"/>
          </a:p>
        </p:txBody>
      </p:sp>
      <p:sp>
        <p:nvSpPr>
          <p:cNvPr id="4" name="Slide Number Placeholder 3">
            <a:extLst>
              <a:ext uri="{FF2B5EF4-FFF2-40B4-BE49-F238E27FC236}">
                <a16:creationId xmlns:a16="http://schemas.microsoft.com/office/drawing/2014/main" id="{316E816A-B6CA-E868-CA52-B2781F9434A4}"/>
              </a:ext>
            </a:extLst>
          </p:cNvPr>
          <p:cNvSpPr>
            <a:spLocks noGrp="1"/>
          </p:cNvSpPr>
          <p:nvPr>
            <p:ph type="sldNum" sz="quarter" idx="10"/>
          </p:nvPr>
        </p:nvSpPr>
        <p:spPr/>
        <p:txBody>
          <a:bodyPr/>
          <a:lstStyle/>
          <a:p>
            <a:pPr>
              <a:defRPr/>
            </a:pPr>
            <a:fld id="{128D2E18-CCEF-4DC2-BDCB-2B45693BE866}" type="slidenum">
              <a:rPr lang="en-US" smtClean="0"/>
              <a:pPr>
                <a:defRPr/>
              </a:pPr>
              <a:t>94</a:t>
            </a:fld>
            <a:endParaRPr lang="en-US"/>
          </a:p>
        </p:txBody>
      </p:sp>
    </p:spTree>
    <p:extLst>
      <p:ext uri="{BB962C8B-B14F-4D97-AF65-F5344CB8AC3E}">
        <p14:creationId xmlns:p14="http://schemas.microsoft.com/office/powerpoint/2010/main" val="196026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1" baseline="0" dirty="0"/>
              <a:t>Related terms:</a:t>
            </a:r>
            <a:r>
              <a:rPr lang="en-US" sz="1200" baseline="0" dirty="0"/>
              <a:t> Unsupervised, semi-supervised, self-supervised or transfer learning, multi-task learning, or meta-learning </a:t>
            </a:r>
            <a:endParaRPr lang="en-US" sz="120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266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F75C-62CB-0926-E02D-7C1A0F991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51D7A-126B-CB93-EE74-97A715134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B457C-D01D-F343-7D80-5A2143BBDBBF}"/>
              </a:ext>
            </a:extLst>
          </p:cNvPr>
          <p:cNvSpPr>
            <a:spLocks noGrp="1"/>
          </p:cNvSpPr>
          <p:nvPr>
            <p:ph type="body" idx="1"/>
          </p:nvPr>
        </p:nvSpPr>
        <p:spPr/>
        <p:txBody>
          <a:bodyPr/>
          <a:lstStyle/>
          <a:p>
            <a:r>
              <a:rPr lang="en-US" dirty="0"/>
              <a:t>TD algorithm denotes label integration algorithm. Here we compare the accuracy and demographic parity difference between algorithms trained on the ground-truth labels of the dataset and algorithms trained on denoised labels from crowds using various algorithms. </a:t>
            </a:r>
          </a:p>
          <a:p>
            <a:endParaRPr lang="en-US" dirty="0"/>
          </a:p>
          <a:p>
            <a:endParaRPr lang="en-US" dirty="0"/>
          </a:p>
          <a:p>
            <a:r>
              <a:rPr lang="en-US" dirty="0"/>
              <a:t>The fair annotator assignment occurs under fairness constraints with respect to the matrices.</a:t>
            </a:r>
          </a:p>
          <a:p>
            <a:endParaRPr lang="en-US" dirty="0"/>
          </a:p>
          <a:p>
            <a:r>
              <a:rPr lang="en-US" dirty="0"/>
              <a:t>We follow the same procedure for the fairness metrics. As shown in the tables, using TD algorithms results in less accurate and more unfair models. This is not surprising as the TD algorithms are not specifically designed to optimize for fairness.</a:t>
            </a:r>
          </a:p>
        </p:txBody>
      </p:sp>
      <p:sp>
        <p:nvSpPr>
          <p:cNvPr id="4" name="Slide Number Placeholder 3">
            <a:extLst>
              <a:ext uri="{FF2B5EF4-FFF2-40B4-BE49-F238E27FC236}">
                <a16:creationId xmlns:a16="http://schemas.microsoft.com/office/drawing/2014/main" id="{478B7DC3-2613-42B7-A902-9F724B53CEC8}"/>
              </a:ext>
            </a:extLst>
          </p:cNvPr>
          <p:cNvSpPr>
            <a:spLocks noGrp="1"/>
          </p:cNvSpPr>
          <p:nvPr>
            <p:ph type="sldNum" sz="quarter" idx="10"/>
          </p:nvPr>
        </p:nvSpPr>
        <p:spPr/>
        <p:txBody>
          <a:bodyPr/>
          <a:lstStyle/>
          <a:p>
            <a:pPr>
              <a:defRPr/>
            </a:pPr>
            <a:fld id="{128D2E18-CCEF-4DC2-BDCB-2B45693BE866}" type="slidenum">
              <a:rPr lang="en-US" smtClean="0"/>
              <a:pPr>
                <a:defRPr/>
              </a:pPr>
              <a:t>95</a:t>
            </a:fld>
            <a:endParaRPr lang="en-US"/>
          </a:p>
        </p:txBody>
      </p:sp>
    </p:spTree>
    <p:extLst>
      <p:ext uri="{BB962C8B-B14F-4D97-AF65-F5344CB8AC3E}">
        <p14:creationId xmlns:p14="http://schemas.microsoft.com/office/powerpoint/2010/main" val="3798499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620B-94C2-5592-B242-B3C588F4C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AF782-E20F-0D2D-2C98-DB56B99FF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77899-F308-5F61-0C0B-5D3BB7E3D4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7092A-5BA2-5F28-3ED4-86F4F2841686}"/>
              </a:ext>
            </a:extLst>
          </p:cNvPr>
          <p:cNvSpPr>
            <a:spLocks noGrp="1"/>
          </p:cNvSpPr>
          <p:nvPr>
            <p:ph type="sldNum" sz="quarter" idx="5"/>
          </p:nvPr>
        </p:nvSpPr>
        <p:spPr/>
        <p:txBody>
          <a:bodyPr/>
          <a:lstStyle/>
          <a:p>
            <a:fld id="{00DB337E-47D0-4AE7-A1F8-945594D959B0}" type="slidenum">
              <a:rPr lang="en-US" smtClean="0"/>
              <a:t>96</a:t>
            </a:fld>
            <a:endParaRPr lang="en-US"/>
          </a:p>
        </p:txBody>
      </p:sp>
    </p:spTree>
    <p:extLst>
      <p:ext uri="{BB962C8B-B14F-4D97-AF65-F5344CB8AC3E}">
        <p14:creationId xmlns:p14="http://schemas.microsoft.com/office/powerpoint/2010/main" val="3683353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panose="020B0604020202020204"/>
                <a:ea typeface="宋体" charset="-122"/>
              </a:rPr>
              <a:t>Semi-supervised and constrained  crowdsourcing  [</a:t>
            </a:r>
            <a:r>
              <a:rPr lang="en-US" dirty="0" err="1">
                <a:solidFill>
                  <a:srgbClr val="000000"/>
                </a:solidFill>
                <a:latin typeface="Arial" panose="020B0604020202020204"/>
                <a:ea typeface="宋体" charset="-122"/>
              </a:rPr>
              <a:t>Traganitis</a:t>
            </a:r>
            <a:r>
              <a:rPr lang="en-US" dirty="0">
                <a:solidFill>
                  <a:srgbClr val="000000"/>
                </a:solidFill>
                <a:latin typeface="Arial" panose="020B0604020202020204"/>
                <a:ea typeface="宋体" charset="-122"/>
              </a:rPr>
              <a:t>, GG’21]; e.g., with pairwise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000000"/>
                </a:solidFill>
                <a:effectLst/>
                <a:latin typeface="Times New Roman" panose="02020603050405020304" pitchFamily="18" charset="0"/>
              </a:rPr>
              <a:t>P. A. </a:t>
            </a:r>
            <a:r>
              <a:rPr lang="en-US" b="0" i="0" dirty="0" err="1">
                <a:solidFill>
                  <a:srgbClr val="000000"/>
                </a:solidFill>
                <a:effectLst/>
                <a:latin typeface="Times New Roman" panose="02020603050405020304" pitchFamily="18" charset="0"/>
              </a:rPr>
              <a:t>Traganitis</a:t>
            </a:r>
            <a:r>
              <a:rPr lang="en-US" b="0" i="0" dirty="0">
                <a:solidFill>
                  <a:srgbClr val="000000"/>
                </a:solidFill>
                <a:effectLst/>
                <a:latin typeface="Times New Roman" panose="02020603050405020304" pitchFamily="18" charset="0"/>
              </a:rPr>
              <a:t> and G. B. Giannakis, "Identifying Dependent Annotators in Crowdsourcing," Proc. of Asilomar Conf., 2022.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96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53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Sparsity helps to capture any spurious correlations or agreements!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Same adversarial behavior as before.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32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C_m</a:t>
            </a:r>
            <a:r>
              <a:rPr lang="en-US" dirty="0"/>
              <a:t> is a categorical random variable.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315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Annotators assumed aligned here.</a:t>
            </a:r>
          </a:p>
          <a:p>
            <a:endParaRPr lang="en-US" dirty="0"/>
          </a:p>
          <a:p>
            <a:r>
              <a:rPr lang="en-US" dirty="0"/>
              <a:t>Showing case for J = 2.</a:t>
            </a:r>
            <a:endParaRPr lang="el-GR" dirty="0"/>
          </a:p>
          <a:p>
            <a:endParaRPr lang="el-GR" dirty="0"/>
          </a:p>
          <a:p>
            <a:r>
              <a:rPr lang="en-US" dirty="0"/>
              <a:t>Block diagonal matrix captures self co-occurrence matrices that do not adhere to the low rank model.</a:t>
            </a:r>
          </a:p>
          <a:p>
            <a:endParaRPr lang="en-US" dirty="0"/>
          </a:p>
          <a:p>
            <a:r>
              <a:rPr lang="en-US" dirty="0"/>
              <a:t>Since J &lt; M , L is low-rank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86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Label fusion can be done with any classical crowdsourcing method.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17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Initialization using a small batch of data. </a:t>
            </a:r>
          </a:p>
          <a:p>
            <a:r>
              <a:rPr lang="en-US" dirty="0"/>
              <a:t>\bar{q}_{</a:t>
            </a:r>
            <a:r>
              <a:rPr lang="en-US" dirty="0" err="1"/>
              <a:t>nk</a:t>
            </a:r>
            <a:r>
              <a:rPr lang="en-US" dirty="0"/>
              <a:t>} is the result of the E-step that includes the new annotator response. </a:t>
            </a:r>
          </a:p>
        </p:txBody>
      </p:sp>
      <p:sp>
        <p:nvSpPr>
          <p:cNvPr id="4" name="Slide Number Placeholder 3"/>
          <p:cNvSpPr>
            <a:spLocks noGrp="1"/>
          </p:cNvSpPr>
          <p:nvPr>
            <p:ph type="sldNum" sz="quarter" idx="5"/>
          </p:nvPr>
        </p:nvSpPr>
        <p:spPr/>
        <p:txBody>
          <a:bodyPr/>
          <a:lstStyle/>
          <a:p>
            <a:fld id="{00DB337E-47D0-4AE7-A1F8-945594D959B0}" type="slidenum">
              <a:rPr lang="en-US" smtClean="0"/>
              <a:t>104</a:t>
            </a:fld>
            <a:endParaRPr lang="en-US"/>
          </a:p>
        </p:txBody>
      </p:sp>
    </p:spTree>
    <p:extLst>
      <p:ext uri="{BB962C8B-B14F-4D97-AF65-F5344CB8AC3E}">
        <p14:creationId xmlns:p14="http://schemas.microsoft.com/office/powerpoint/2010/main" val="6477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914D-6F73-0136-944F-B44C4DEE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4DE8D-0734-1552-565A-95C9C06DEB5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EE863D7-A770-439A-F113-10C4FCD502AA}"/>
              </a:ext>
            </a:extLst>
          </p:cNvPr>
          <p:cNvSpPr>
            <a:spLocks noGrp="1"/>
          </p:cNvSpPr>
          <p:nvPr>
            <p:ph type="body" idx="1"/>
          </p:nvPr>
        </p:nvSpPr>
        <p:spPr/>
        <p:txBody>
          <a:bodyPr/>
          <a:lstStyle/>
          <a:p>
            <a:r>
              <a:rPr lang="en-US" baseline="0" dirty="0"/>
              <a:t>Under this paradigm the crowd observes data and provides noisy labels. The noisy labels are denoised/fused. The fused labels are then used alongside the data to train a model.</a:t>
            </a:r>
          </a:p>
        </p:txBody>
      </p:sp>
      <p:sp>
        <p:nvSpPr>
          <p:cNvPr id="4" name="Slide Number Placeholder 3">
            <a:extLst>
              <a:ext uri="{FF2B5EF4-FFF2-40B4-BE49-F238E27FC236}">
                <a16:creationId xmlns:a16="http://schemas.microsoft.com/office/drawing/2014/main" id="{31F1FE9B-F660-3E0B-4BF0-941E0BE3AB4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859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derived from soft labels. </a:t>
            </a:r>
          </a:p>
          <a:p>
            <a:endParaRPr lang="en-US" dirty="0"/>
          </a:p>
          <a:p>
            <a:r>
              <a:rPr lang="en-US" dirty="0"/>
              <a:t>Ability as a proxy for probability of correct response. Average diagonal of confusion matrix. </a:t>
            </a:r>
          </a:p>
        </p:txBody>
      </p:sp>
      <p:sp>
        <p:nvSpPr>
          <p:cNvPr id="4" name="Slide Number Placeholder 3"/>
          <p:cNvSpPr>
            <a:spLocks noGrp="1"/>
          </p:cNvSpPr>
          <p:nvPr>
            <p:ph type="sldNum" sz="quarter" idx="5"/>
          </p:nvPr>
        </p:nvSpPr>
        <p:spPr/>
        <p:txBody>
          <a:bodyPr/>
          <a:lstStyle/>
          <a:p>
            <a:fld id="{00DB337E-47D0-4AE7-A1F8-945594D959B0}" type="slidenum">
              <a:rPr lang="en-US" smtClean="0"/>
              <a:t>105</a:t>
            </a:fld>
            <a:endParaRPr lang="en-US"/>
          </a:p>
        </p:txBody>
      </p:sp>
    </p:spTree>
    <p:extLst>
      <p:ext uri="{BB962C8B-B14F-4D97-AF65-F5344CB8AC3E}">
        <p14:creationId xmlns:p14="http://schemas.microsoft.com/office/powerpoint/2010/main" val="3018172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Exploration allows the algorithm to have robust estimation over the annotator space.</a:t>
            </a:r>
          </a:p>
          <a:p>
            <a:endParaRPr lang="en-US" dirty="0"/>
          </a:p>
          <a:p>
            <a:r>
              <a:rPr lang="en-US" dirty="0" err="1"/>
              <a:t>w.p.</a:t>
            </a:r>
            <a:r>
              <a:rPr lang="en-US" dirty="0"/>
              <a:t> </a:t>
            </a:r>
            <a:r>
              <a:rPr lang="el-GR" dirty="0"/>
              <a:t>ε </a:t>
            </a:r>
            <a:r>
              <a:rPr lang="en-US" dirty="0"/>
              <a:t>explore, or do the procedure of the previous slide </a:t>
            </a:r>
            <a:r>
              <a:rPr lang="en-US" dirty="0" err="1"/>
              <a:t>w.p.</a:t>
            </a:r>
            <a:r>
              <a:rPr lang="en-US" dirty="0"/>
              <a:t> 1-</a:t>
            </a:r>
            <a:r>
              <a:rPr lang="el-GR" dirty="0"/>
              <a:t>ε</a:t>
            </a:r>
            <a:r>
              <a:rPr lang="en-US" dirty="0"/>
              <a:t>.</a:t>
            </a:r>
          </a:p>
        </p:txBody>
      </p:sp>
      <p:sp>
        <p:nvSpPr>
          <p:cNvPr id="4" name="Slide Number Placeholder 3"/>
          <p:cNvSpPr>
            <a:spLocks noGrp="1"/>
          </p:cNvSpPr>
          <p:nvPr>
            <p:ph type="sldNum" sz="quarter" idx="5"/>
          </p:nvPr>
        </p:nvSpPr>
        <p:spPr/>
        <p:txBody>
          <a:bodyPr/>
          <a:lstStyle/>
          <a:p>
            <a:fld id="{00DB337E-47D0-4AE7-A1F8-945594D959B0}" type="slidenum">
              <a:rPr lang="en-US" smtClean="0"/>
              <a:t>106</a:t>
            </a:fld>
            <a:endParaRPr lang="en-US"/>
          </a:p>
        </p:txBody>
      </p:sp>
    </p:spTree>
    <p:extLst>
      <p:ext uri="{BB962C8B-B14F-4D97-AF65-F5344CB8AC3E}">
        <p14:creationId xmlns:p14="http://schemas.microsoft.com/office/powerpoint/2010/main" val="2205676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0795-E6A1-A88A-5991-91EE7F745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75287-9C44-6900-3DF2-B5FAF407FF2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DA2F12A3-A2AE-F7C7-1336-037A72F3505A}"/>
              </a:ext>
            </a:extLst>
          </p:cNvPr>
          <p:cNvSpPr>
            <a:spLocks noGrp="1"/>
          </p:cNvSpPr>
          <p:nvPr>
            <p:ph type="body" idx="1"/>
          </p:nvPr>
        </p:nvSpPr>
        <p:spPr/>
        <p:txBody>
          <a:bodyPr/>
          <a:lstStyle/>
          <a:p>
            <a:r>
              <a:rPr lang="en-US" dirty="0"/>
              <a:t>ADD REFERENCES TO SHAHANA AND XIAOS WORKS</a:t>
            </a:r>
          </a:p>
          <a:p>
            <a:r>
              <a:rPr lang="en-US" dirty="0"/>
              <a:t>Mention SLLN.</a:t>
            </a:r>
            <a:br>
              <a:rPr lang="en-US" dirty="0"/>
            </a:br>
            <a:r>
              <a:rPr lang="en-US" dirty="0"/>
              <a:t>However, it doesn’t scale well with large numbers of annotators $M$</a:t>
            </a:r>
          </a:p>
        </p:txBody>
      </p:sp>
      <p:sp>
        <p:nvSpPr>
          <p:cNvPr id="4" name="Slide Number Placeholder 3">
            <a:extLst>
              <a:ext uri="{FF2B5EF4-FFF2-40B4-BE49-F238E27FC236}">
                <a16:creationId xmlns:a16="http://schemas.microsoft.com/office/drawing/2014/main" id="{BA1AD865-19D9-E97B-C70F-7CB221182D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26A98E-73B6-4268-B479-5A07576558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388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D9E78-044D-EB0C-7C67-1E22D70E9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5F50-067B-3F9D-A46A-93D2E85010A0}"/>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D83AB1E-D369-7DD4-23B8-8B6AAE020C5A}"/>
              </a:ext>
            </a:extLst>
          </p:cNvPr>
          <p:cNvSpPr>
            <a:spLocks noGrp="1"/>
          </p:cNvSpPr>
          <p:nvPr>
            <p:ph type="body" idx="1"/>
          </p:nvPr>
        </p:nvSpPr>
        <p:spPr/>
        <p:txBody>
          <a:bodyPr/>
          <a:lstStyle/>
          <a:p>
            <a:r>
              <a:rPr lang="en-US" baseline="0" dirty="0"/>
              <a:t>Here on the other hand the data and the noisy crowd labels are used directly to train an ML model. </a:t>
            </a:r>
          </a:p>
          <a:p>
            <a:endParaRPr lang="en-US" dirty="0"/>
          </a:p>
        </p:txBody>
      </p:sp>
      <p:sp>
        <p:nvSpPr>
          <p:cNvPr id="4" name="Slide Number Placeholder 3">
            <a:extLst>
              <a:ext uri="{FF2B5EF4-FFF2-40B4-BE49-F238E27FC236}">
                <a16:creationId xmlns:a16="http://schemas.microsoft.com/office/drawing/2014/main" id="{05290090-9667-DEED-9C2D-D6047AC881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57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8D98A-5642-227A-1CB9-F04477BB6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9D764-8AEE-D534-6E3D-A27D52CD590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22853DF4-8B60-71AF-6815-8E55D1CE89F7}"/>
              </a:ext>
            </a:extLst>
          </p:cNvPr>
          <p:cNvSpPr>
            <a:spLocks noGrp="1"/>
          </p:cNvSpPr>
          <p:nvPr>
            <p:ph type="body" idx="1"/>
          </p:nvPr>
        </p:nvSpPr>
        <p:spPr/>
        <p:txBody>
          <a:bodyPr/>
          <a:lstStyle/>
          <a:p>
            <a:r>
              <a:rPr lang="en-US" dirty="0"/>
              <a:t>Labels for image annotation, sentiment analysis, website analysis – Services such as Amazon’s </a:t>
            </a:r>
            <a:r>
              <a:rPr lang="en-US" b="1" dirty="0"/>
              <a:t>mechanical </a:t>
            </a:r>
            <a:r>
              <a:rPr lang="en-US" b="1" dirty="0" err="1"/>
              <a:t>turk</a:t>
            </a:r>
            <a:r>
              <a:rPr lang="en-US" b="1" dirty="0"/>
              <a:t> </a:t>
            </a:r>
            <a:r>
              <a:rPr lang="en-US" b="0" dirty="0"/>
              <a:t>enable</a:t>
            </a:r>
            <a:r>
              <a:rPr lang="en-US" dirty="0"/>
              <a:t> crowdsourcing! </a:t>
            </a:r>
          </a:p>
          <a:p>
            <a:endParaRPr lang="en-US" dirty="0"/>
          </a:p>
          <a:p>
            <a:r>
              <a:rPr lang="en-US" b="1" dirty="0"/>
              <a:t>Citizen science</a:t>
            </a:r>
            <a:r>
              <a:rPr lang="en-US" dirty="0"/>
              <a:t>: Zooniverse, </a:t>
            </a:r>
            <a:r>
              <a:rPr lang="en-US" dirty="0" err="1"/>
              <a:t>GalaxyZoo</a:t>
            </a:r>
            <a:r>
              <a:rPr lang="en-US" dirty="0"/>
              <a:t>, eBird</a:t>
            </a:r>
          </a:p>
          <a:p>
            <a:endParaRPr lang="en-US" b="1" dirty="0"/>
          </a:p>
          <a:p>
            <a:r>
              <a:rPr lang="en-US" b="1" dirty="0" err="1"/>
              <a:t>Crowdsensing</a:t>
            </a:r>
            <a:r>
              <a:rPr lang="en-US" dirty="0"/>
              <a:t> like Waze</a:t>
            </a:r>
            <a:br>
              <a:rPr lang="en-US" dirty="0"/>
            </a:br>
            <a:endParaRPr lang="en-US" dirty="0"/>
          </a:p>
          <a:p>
            <a:r>
              <a:rPr lang="en-US" b="1" dirty="0"/>
              <a:t>5G and 6G crowdsensing </a:t>
            </a:r>
            <a:r>
              <a:rPr lang="en-US" dirty="0"/>
              <a:t>for wireless comms and networking. </a:t>
            </a:r>
          </a:p>
        </p:txBody>
      </p:sp>
      <p:sp>
        <p:nvSpPr>
          <p:cNvPr id="4" name="Slide Number Placeholder 3">
            <a:extLst>
              <a:ext uri="{FF2B5EF4-FFF2-40B4-BE49-F238E27FC236}">
                <a16:creationId xmlns:a16="http://schemas.microsoft.com/office/drawing/2014/main" id="{97B53084-1A3A-2547-CE43-C6CA92FA67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46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ChatGPT </a:t>
            </a:r>
            <a:r>
              <a:rPr lang="en-US" b="0" dirty="0"/>
              <a:t>and other “AI” tools</a:t>
            </a:r>
            <a:r>
              <a:rPr lang="en-US" baseline="0" dirty="0"/>
              <a:t> rely on crowdsourcing to provide answers to queries </a:t>
            </a:r>
          </a:p>
          <a:p>
            <a:endParaRPr lang="en-US" baseline="0" dirty="0"/>
          </a:p>
          <a:p>
            <a:r>
              <a:rPr lang="en-US" b="0" i="0" dirty="0">
                <a:solidFill>
                  <a:srgbClr val="4D5156"/>
                </a:solidFill>
                <a:effectLst/>
                <a:latin typeface="Google Sans"/>
              </a:rPr>
              <a:t>GPT stands for "</a:t>
            </a:r>
            <a:r>
              <a:rPr lang="en-US" b="0" i="0" dirty="0">
                <a:solidFill>
                  <a:srgbClr val="040C28"/>
                </a:solidFill>
                <a:effectLst/>
                <a:latin typeface="Google Sans"/>
              </a:rPr>
              <a:t>Generative Pre-trained Transformer</a:t>
            </a:r>
            <a:r>
              <a:rPr lang="en-US" b="0" i="0" dirty="0">
                <a:solidFill>
                  <a:srgbClr val="4D5156"/>
                </a:solidFill>
                <a:effectLst/>
                <a:latin typeface="Google Sans"/>
              </a:rPr>
              <a:t>," a type of AI designed to generate human-like text by predicting the next word in a sentence based on the words that came before it.  </a:t>
            </a:r>
          </a:p>
          <a:p>
            <a:endParaRPr lang="en-US" b="0" i="0" dirty="0">
              <a:solidFill>
                <a:srgbClr val="4D5156"/>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Crimean Peninsula </a:t>
            </a:r>
            <a:r>
              <a:rPr lang="en-US" baseline="0" dirty="0"/>
              <a:t>was successfully monitored by Ukrainians carrying cell phones to detect small cross-section Russian/Iranian drones or missiles that are hard to detect by Ukrainian radar systems.</a:t>
            </a:r>
            <a:endParaRPr lang="en-US" b="0" i="0" dirty="0">
              <a:solidFill>
                <a:srgbClr val="4D5156"/>
              </a:solidFill>
              <a:effectLst/>
              <a:latin typeface="Google San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7A383-7635-45E3-AC4B-DFDCCA1DF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74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02B5-DBB3-9136-AF94-9821361B1A67}"/>
              </a:ext>
            </a:extLst>
          </p:cNvPr>
          <p:cNvSpPr>
            <a:spLocks noGrp="1"/>
          </p:cNvSpPr>
          <p:nvPr>
            <p:ph type="ctrTitle"/>
          </p:nvPr>
        </p:nvSpPr>
        <p:spPr>
          <a:xfrm>
            <a:off x="1120923" y="182664"/>
            <a:ext cx="6858000" cy="2387600"/>
          </a:xfrm>
        </p:spPr>
        <p:txBody>
          <a:bodyPr anchor="b"/>
          <a:lstStyle>
            <a:lvl1pPr algn="ctr">
              <a:defRPr sz="4500">
                <a:solidFill>
                  <a:srgbClr val="C00000"/>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70AA39-78EA-E8FE-4947-CAD2D6C936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8" name="Straight Connector 7">
            <a:extLst>
              <a:ext uri="{FF2B5EF4-FFF2-40B4-BE49-F238E27FC236}">
                <a16:creationId xmlns:a16="http://schemas.microsoft.com/office/drawing/2014/main" id="{A9C2FC9A-D977-83A7-4B12-36DA1CFF8E0B}"/>
              </a:ext>
            </a:extLst>
          </p:cNvPr>
          <p:cNvCxnSpPr>
            <a:cxnSpLocks/>
          </p:cNvCxnSpPr>
          <p:nvPr/>
        </p:nvCxnSpPr>
        <p:spPr>
          <a:xfrm>
            <a:off x="2743200" y="4034841"/>
            <a:ext cx="5477854"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D950FDC-B7BE-31F1-5AB0-49F8212A69B0}"/>
              </a:ext>
            </a:extLst>
          </p:cNvPr>
          <p:cNvCxnSpPr>
            <a:cxnSpLocks/>
          </p:cNvCxnSpPr>
          <p:nvPr/>
        </p:nvCxnSpPr>
        <p:spPr>
          <a:xfrm>
            <a:off x="878793" y="2500992"/>
            <a:ext cx="7342261"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95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C189-DFFC-8584-54C5-38B9F3480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49082A-6628-05E2-DDC5-4D5C57574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02FBD-58D8-5A6C-B1CA-86622824CC5C}"/>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EE183E62-100B-AA90-288E-141916AF64D0}"/>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803EBCD8-0C97-F3C1-A3C2-97F57CC52916}"/>
              </a:ext>
            </a:extLst>
          </p:cNvPr>
          <p:cNvSpPr>
            <a:spLocks noGrp="1"/>
          </p:cNvSpPr>
          <p:nvPr>
            <p:ph type="sldNum" sz="quarter" idx="12"/>
          </p:nvPr>
        </p:nvSpPr>
        <p:spPr/>
        <p:txBody>
          <a:bodyPr/>
          <a:lstStyle/>
          <a:p>
            <a:pPr>
              <a:defRPr/>
            </a:pPr>
            <a:fld id="{B6815BA7-D18B-4B08-A1C1-C4E48F6DBEFE}"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15319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8365F-1233-646A-9C65-D07319D6A54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5370F-221B-D419-5F65-CE14A510172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6A6D7-DC4D-4A0B-50AA-8C26569C43CD}"/>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0D66384C-4A81-676A-90C6-2515ADCA0A12}"/>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6" name="Slide Number Placeholder 5">
            <a:extLst>
              <a:ext uri="{FF2B5EF4-FFF2-40B4-BE49-F238E27FC236}">
                <a16:creationId xmlns:a16="http://schemas.microsoft.com/office/drawing/2014/main" id="{E2F1341A-FFBC-9C17-47ED-160B2790E653}"/>
              </a:ext>
            </a:extLst>
          </p:cNvPr>
          <p:cNvSpPr>
            <a:spLocks noGrp="1"/>
          </p:cNvSpPr>
          <p:nvPr>
            <p:ph type="sldNum" sz="quarter" idx="12"/>
          </p:nvPr>
        </p:nvSpPr>
        <p:spPr/>
        <p:txBody>
          <a:bodyPr/>
          <a:lstStyle/>
          <a:p>
            <a:pPr>
              <a:defRPr/>
            </a:pPr>
            <a:fld id="{EC1A448A-2D63-443F-842C-4B09F5EF310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92004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BD7A-F085-34A2-3F93-D95532789364}"/>
              </a:ext>
            </a:extLst>
          </p:cNvPr>
          <p:cNvSpPr>
            <a:spLocks noGrp="1"/>
          </p:cNvSpPr>
          <p:nvPr>
            <p:ph type="title"/>
          </p:nvPr>
        </p:nvSpPr>
        <p:spPr>
          <a:xfrm>
            <a:off x="169492" y="-252413"/>
            <a:ext cx="7886700" cy="1325563"/>
          </a:xfrm>
        </p:spPr>
        <p:txBody>
          <a:bodyPr>
            <a:normAutofit/>
          </a:bodyPr>
          <a:lstStyle>
            <a:lvl1pPr>
              <a:defRPr sz="3150">
                <a:solidFill>
                  <a:srgbClr val="C0000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AA1836F-F98C-F8DE-73A5-576081F1F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6ED63-6DB6-C8D6-5C6F-8A11C78F7B1B}"/>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9DC2C4F0-324A-F4D8-A334-F81026B47D11}"/>
              </a:ext>
            </a:extLst>
          </p:cNvPr>
          <p:cNvSpPr>
            <a:spLocks noGrp="1"/>
          </p:cNvSpPr>
          <p:nvPr>
            <p:ph type="ftr" sz="quarter" idx="11"/>
          </p:nvPr>
        </p:nvSpPr>
        <p:spPr/>
        <p:txBody>
          <a:bodyPr/>
          <a:lstStyle>
            <a:lvl1pPr algn="l">
              <a:defRPr/>
            </a:lvl1pPr>
          </a:lstStyle>
          <a:p>
            <a:pPr>
              <a:defRPr/>
            </a:pPr>
            <a:r>
              <a:rPr lang="en-US">
                <a:solidFill>
                  <a:srgbClr val="000000"/>
                </a:solidFill>
              </a:rPr>
              <a:t>FREUND, Yoav, and Robert E. SCHAPIRE, 1996. Experiments with a New</a:t>
            </a:r>
            <a:endParaRPr lang="en-US" dirty="0">
              <a:solidFill>
                <a:srgbClr val="000000"/>
              </a:solidFill>
            </a:endParaRPr>
          </a:p>
        </p:txBody>
      </p:sp>
      <p:sp>
        <p:nvSpPr>
          <p:cNvPr id="6" name="Slide Number Placeholder 5">
            <a:extLst>
              <a:ext uri="{FF2B5EF4-FFF2-40B4-BE49-F238E27FC236}">
                <a16:creationId xmlns:a16="http://schemas.microsoft.com/office/drawing/2014/main" id="{D525512F-A80E-B3A3-EB31-4756E451628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a:t>
            </a:fld>
            <a:endParaRPr lang="en-US">
              <a:solidFill>
                <a:srgbClr val="000000"/>
              </a:solidFill>
              <a:ea typeface="ＭＳ Ｐゴシック"/>
            </a:endParaRPr>
          </a:p>
        </p:txBody>
      </p:sp>
      <p:cxnSp>
        <p:nvCxnSpPr>
          <p:cNvPr id="7" name="Straight Connector 6">
            <a:extLst>
              <a:ext uri="{FF2B5EF4-FFF2-40B4-BE49-F238E27FC236}">
                <a16:creationId xmlns:a16="http://schemas.microsoft.com/office/drawing/2014/main" id="{4A971EC4-A4FA-1F7E-43B0-00D82240E3B1}"/>
              </a:ext>
            </a:extLst>
          </p:cNvPr>
          <p:cNvCxnSpPr>
            <a:cxnSpLocks/>
          </p:cNvCxnSpPr>
          <p:nvPr/>
        </p:nvCxnSpPr>
        <p:spPr>
          <a:xfrm>
            <a:off x="169492" y="682239"/>
            <a:ext cx="8760863" cy="0"/>
          </a:xfrm>
          <a:prstGeom prst="line">
            <a:avLst/>
          </a:prstGeom>
          <a:ln w="22225">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B18CB2F-2BD3-FAC2-B1E8-79B4097C28ED}"/>
              </a:ext>
            </a:extLst>
          </p:cNvPr>
          <p:cNvCxnSpPr>
            <a:cxnSpLocks/>
          </p:cNvCxnSpPr>
          <p:nvPr/>
        </p:nvCxnSpPr>
        <p:spPr>
          <a:xfrm>
            <a:off x="169491" y="6279515"/>
            <a:ext cx="8760863" cy="0"/>
          </a:xfrm>
          <a:prstGeom prst="line">
            <a:avLst/>
          </a:prstGeom>
          <a:ln w="19050">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416338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412-5F7A-F804-DDEE-88250B9BF04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12A31A9-F0F6-9A20-6413-B2E8C79E45B0}"/>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DDFA5-374A-4442-E105-20BDD1D5169A}"/>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id="{6EBBBCA3-4B74-C396-411A-DAF9DE483721}"/>
              </a:ext>
            </a:extLst>
          </p:cNvPr>
          <p:cNvSpPr>
            <a:spLocks noGrp="1"/>
          </p:cNvSpPr>
          <p:nvPr>
            <p:ph type="ftr" sz="quarter" idx="11"/>
          </p:nvPr>
        </p:nvSpPr>
        <p:spPr/>
        <p:txBody>
          <a:bodyPr/>
          <a:lstStyle>
            <a:lvl1pPr algn="l">
              <a:defRPr/>
            </a:lvl1pPr>
          </a:lstStyle>
          <a:p>
            <a:pPr>
              <a:defRPr/>
            </a:pPr>
            <a:r>
              <a:rPr lang="en-US">
                <a:solidFill>
                  <a:srgbClr val="000000"/>
                </a:solidFill>
              </a:rPr>
              <a:t>FREUND, Yoav, and Robert E. SCHAPIRE, 1996. Experiments with a New</a:t>
            </a:r>
            <a:endParaRPr lang="en-US" dirty="0">
              <a:solidFill>
                <a:srgbClr val="000000"/>
              </a:solidFill>
            </a:endParaRPr>
          </a:p>
        </p:txBody>
      </p:sp>
      <p:sp>
        <p:nvSpPr>
          <p:cNvPr id="6" name="Slide Number Placeholder 5">
            <a:extLst>
              <a:ext uri="{FF2B5EF4-FFF2-40B4-BE49-F238E27FC236}">
                <a16:creationId xmlns:a16="http://schemas.microsoft.com/office/drawing/2014/main" id="{4EB18908-E3AD-BD2A-FFE5-3B2CA100861B}"/>
              </a:ext>
            </a:extLst>
          </p:cNvPr>
          <p:cNvSpPr>
            <a:spLocks noGrp="1"/>
          </p:cNvSpPr>
          <p:nvPr>
            <p:ph type="sldNum" sz="quarter" idx="12"/>
          </p:nvPr>
        </p:nvSpPr>
        <p:spPr/>
        <p:txBody>
          <a:bodyPr/>
          <a:lstStyle/>
          <a:p>
            <a:pPr>
              <a:defRPr/>
            </a:pPr>
            <a:fld id="{34F0630E-D512-402C-BA20-92FCA323F971}"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912710343"/>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8769-2D23-2407-1900-CBFA4857F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6259C-B327-991F-4F54-8786EC8D326D}"/>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587FF-7B4C-4C09-988C-55CEF6DF5AA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0E04A-C0D5-C71E-6D97-6E54DDD8FA95}"/>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EE2CFE91-1BE5-D4FF-FEF1-8857F927FBC1}"/>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E60154D6-C220-EB7F-A521-4D2FD82BE9B1}"/>
              </a:ext>
            </a:extLst>
          </p:cNvPr>
          <p:cNvSpPr>
            <a:spLocks noGrp="1"/>
          </p:cNvSpPr>
          <p:nvPr>
            <p:ph type="sldNum" sz="quarter" idx="12"/>
          </p:nvPr>
        </p:nvSpPr>
        <p:spPr/>
        <p:txBody>
          <a:bodyPr/>
          <a:lstStyle/>
          <a:p>
            <a:pPr>
              <a:defRPr/>
            </a:pPr>
            <a:fld id="{01CFA4A8-5EB7-44D3-A8E9-3014CA52CC5A}"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83998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BA72-8AB9-E529-2068-3EF57D44855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5FD5CC-93E1-11DE-26EB-BB46521F2FC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2E968-FDC3-DEF0-1C82-FADEB846D23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A7412-0DDD-829B-5F01-526D8844683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374EB-289C-BA63-6373-04A7BCBC386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E6ECD3-0BB9-5E1F-F69C-3EB071ED3E0C}"/>
              </a:ext>
            </a:extLst>
          </p:cNvPr>
          <p:cNvSpPr>
            <a:spLocks noGrp="1"/>
          </p:cNvSpPr>
          <p:nvPr>
            <p:ph type="dt" sz="half" idx="10"/>
          </p:nvPr>
        </p:nvSpPr>
        <p:spPr/>
        <p:txBody>
          <a:bodyPr/>
          <a:lstStyle/>
          <a:p>
            <a:pPr>
              <a:defRPr/>
            </a:pPr>
            <a:endParaRPr lang="en-US">
              <a:solidFill>
                <a:srgbClr val="000000"/>
              </a:solidFill>
            </a:endParaRPr>
          </a:p>
        </p:txBody>
      </p:sp>
      <p:sp>
        <p:nvSpPr>
          <p:cNvPr id="8" name="Footer Placeholder 7">
            <a:extLst>
              <a:ext uri="{FF2B5EF4-FFF2-40B4-BE49-F238E27FC236}">
                <a16:creationId xmlns:a16="http://schemas.microsoft.com/office/drawing/2014/main" id="{761BCDED-AC6C-A93C-AF68-338CC0160A47}"/>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9" name="Slide Number Placeholder 8">
            <a:extLst>
              <a:ext uri="{FF2B5EF4-FFF2-40B4-BE49-F238E27FC236}">
                <a16:creationId xmlns:a16="http://schemas.microsoft.com/office/drawing/2014/main" id="{43C231D4-23BE-7B84-85AF-BB3A2B302607}"/>
              </a:ext>
            </a:extLst>
          </p:cNvPr>
          <p:cNvSpPr>
            <a:spLocks noGrp="1"/>
          </p:cNvSpPr>
          <p:nvPr>
            <p:ph type="sldNum" sz="quarter" idx="12"/>
          </p:nvPr>
        </p:nvSpPr>
        <p:spPr/>
        <p:txBody>
          <a:bodyPr/>
          <a:lstStyle/>
          <a:p>
            <a:pPr>
              <a:defRPr/>
            </a:pPr>
            <a:fld id="{C86C1750-E3AC-4A96-B82D-4EC4F43C353B}"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80901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55E1-41C3-9B15-FC1A-8A6ABF7A6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60E5FC-F30C-EE41-9D5B-6C1B0E6A1AFE}"/>
              </a:ext>
            </a:extLst>
          </p:cNvPr>
          <p:cNvSpPr>
            <a:spLocks noGrp="1"/>
          </p:cNvSpPr>
          <p:nvPr>
            <p:ph type="dt" sz="half" idx="10"/>
          </p:nvPr>
        </p:nvSpPr>
        <p:spPr/>
        <p:txBody>
          <a:bodyPr/>
          <a:lstStyle/>
          <a:p>
            <a:pPr>
              <a:defRPr/>
            </a:pPr>
            <a:endParaRPr lang="en-US">
              <a:solidFill>
                <a:srgbClr val="000000"/>
              </a:solidFill>
            </a:endParaRPr>
          </a:p>
        </p:txBody>
      </p:sp>
      <p:sp>
        <p:nvSpPr>
          <p:cNvPr id="4" name="Footer Placeholder 3">
            <a:extLst>
              <a:ext uri="{FF2B5EF4-FFF2-40B4-BE49-F238E27FC236}">
                <a16:creationId xmlns:a16="http://schemas.microsoft.com/office/drawing/2014/main" id="{68B6F096-76B5-0F7E-705F-E5826B457C3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5" name="Slide Number Placeholder 4">
            <a:extLst>
              <a:ext uri="{FF2B5EF4-FFF2-40B4-BE49-F238E27FC236}">
                <a16:creationId xmlns:a16="http://schemas.microsoft.com/office/drawing/2014/main" id="{93B59261-2CC5-8E2B-8228-DC53C0C3F256}"/>
              </a:ext>
            </a:extLst>
          </p:cNvPr>
          <p:cNvSpPr>
            <a:spLocks noGrp="1"/>
          </p:cNvSpPr>
          <p:nvPr>
            <p:ph type="sldNum" sz="quarter" idx="12"/>
          </p:nvPr>
        </p:nvSpPr>
        <p:spPr/>
        <p:txBody>
          <a:bodyPr/>
          <a:lstStyle/>
          <a:p>
            <a:pPr>
              <a:defRPr/>
            </a:pPr>
            <a:fld id="{FB42E7E4-4299-489D-B4FF-EE98659E3B82}"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56108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CAE19-74F3-8F34-614D-75341BFEE110}"/>
              </a:ext>
            </a:extLst>
          </p:cNvPr>
          <p:cNvSpPr>
            <a:spLocks noGrp="1"/>
          </p:cNvSpPr>
          <p:nvPr>
            <p:ph type="dt" sz="half" idx="10"/>
          </p:nvPr>
        </p:nvSpPr>
        <p:spPr/>
        <p:txBody>
          <a:bodyPr/>
          <a:lstStyle/>
          <a:p>
            <a:pPr>
              <a:defRPr/>
            </a:pPr>
            <a:endParaRPr lang="en-US">
              <a:solidFill>
                <a:srgbClr val="000000"/>
              </a:solidFill>
            </a:endParaRPr>
          </a:p>
        </p:txBody>
      </p:sp>
      <p:sp>
        <p:nvSpPr>
          <p:cNvPr id="3" name="Footer Placeholder 2">
            <a:extLst>
              <a:ext uri="{FF2B5EF4-FFF2-40B4-BE49-F238E27FC236}">
                <a16:creationId xmlns:a16="http://schemas.microsoft.com/office/drawing/2014/main" id="{9FFF0875-89C9-887E-CB94-F3D6A9D816B5}"/>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4" name="Slide Number Placeholder 3">
            <a:extLst>
              <a:ext uri="{FF2B5EF4-FFF2-40B4-BE49-F238E27FC236}">
                <a16:creationId xmlns:a16="http://schemas.microsoft.com/office/drawing/2014/main" id="{AEECF017-CAFB-9369-8C9D-FAA5502197C7}"/>
              </a:ext>
            </a:extLst>
          </p:cNvPr>
          <p:cNvSpPr>
            <a:spLocks noGrp="1"/>
          </p:cNvSpPr>
          <p:nvPr>
            <p:ph type="sldNum" sz="quarter" idx="12"/>
          </p:nvPr>
        </p:nvSpPr>
        <p:spPr/>
        <p:txBody>
          <a:bodyPr/>
          <a:lstStyle/>
          <a:p>
            <a:pPr>
              <a:defRPr/>
            </a:pPr>
            <a:fld id="{609082A3-A75A-4E05-A96A-C2129564425C}"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95749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C7D6-8C63-9248-FE21-208A6F26449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BF99B7C-CFD3-152E-26CD-BEF57BF5E11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3816B-C263-E6F3-E395-5B9ACD02FC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5ADBBBA-FC6C-61D5-44F2-B7DA5672F93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0181FD0D-AD70-6119-2021-8DED9C31CD1F}"/>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7F081DB8-308F-30BF-21CB-1108BE3F0D01}"/>
              </a:ext>
            </a:extLst>
          </p:cNvPr>
          <p:cNvSpPr>
            <a:spLocks noGrp="1"/>
          </p:cNvSpPr>
          <p:nvPr>
            <p:ph type="sldNum" sz="quarter" idx="12"/>
          </p:nvPr>
        </p:nvSpPr>
        <p:spPr/>
        <p:txBody>
          <a:bodyPr/>
          <a:lstStyle/>
          <a:p>
            <a:pPr>
              <a:defRPr/>
            </a:pPr>
            <a:fld id="{31271058-E404-4C43-BEBC-8593F31A5C75}"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158920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A6D9-88DB-92F3-793A-50533954DD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6980DAA-EAA1-4832-11EA-58F8802302C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5D67FF1-CAA2-8FFA-A617-05F8C8F550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F9444E-D512-D08D-107D-1DF4DA593A89}"/>
              </a:ext>
            </a:extLst>
          </p:cNvPr>
          <p:cNvSpPr>
            <a:spLocks noGrp="1"/>
          </p:cNvSpPr>
          <p:nvPr>
            <p:ph type="dt" sz="half" idx="10"/>
          </p:nvPr>
        </p:nvSpPr>
        <p:spPr/>
        <p:txBody>
          <a:bodyPr/>
          <a:lstStyle/>
          <a:p>
            <a:pPr>
              <a:defRPr/>
            </a:pPr>
            <a:endParaRPr lang="en-US">
              <a:solidFill>
                <a:srgbClr val="000000"/>
              </a:solidFill>
            </a:endParaRPr>
          </a:p>
        </p:txBody>
      </p:sp>
      <p:sp>
        <p:nvSpPr>
          <p:cNvPr id="6" name="Footer Placeholder 5">
            <a:extLst>
              <a:ext uri="{FF2B5EF4-FFF2-40B4-BE49-F238E27FC236}">
                <a16:creationId xmlns:a16="http://schemas.microsoft.com/office/drawing/2014/main" id="{8CF03FBD-8D96-A77B-E82E-237968905B2D}"/>
              </a:ext>
            </a:extLst>
          </p:cNvPr>
          <p:cNvSpPr>
            <a:spLocks noGrp="1"/>
          </p:cNvSpPr>
          <p:nvPr>
            <p:ph type="ftr" sz="quarter" idx="11"/>
          </p:nvPr>
        </p:nvSpPr>
        <p:spPr/>
        <p:txBody>
          <a:bodyPr/>
          <a:lstStyle/>
          <a:p>
            <a:pPr>
              <a:defRPr/>
            </a:pPr>
            <a:r>
              <a:rPr lang="en-US">
                <a:solidFill>
                  <a:srgbClr val="000000"/>
                </a:solidFill>
              </a:rPr>
              <a:t>FREUND, Yoav, and Robert E. SCHAPIRE, 1996. Experiments with a New</a:t>
            </a:r>
          </a:p>
        </p:txBody>
      </p:sp>
      <p:sp>
        <p:nvSpPr>
          <p:cNvPr id="7" name="Slide Number Placeholder 6">
            <a:extLst>
              <a:ext uri="{FF2B5EF4-FFF2-40B4-BE49-F238E27FC236}">
                <a16:creationId xmlns:a16="http://schemas.microsoft.com/office/drawing/2014/main" id="{412779D4-8239-5D22-EC9E-3BA9684FBC35}"/>
              </a:ext>
            </a:extLst>
          </p:cNvPr>
          <p:cNvSpPr>
            <a:spLocks noGrp="1"/>
          </p:cNvSpPr>
          <p:nvPr>
            <p:ph type="sldNum" sz="quarter" idx="12"/>
          </p:nvPr>
        </p:nvSpPr>
        <p:spPr/>
        <p:txBody>
          <a:bodyPr/>
          <a:lstStyle/>
          <a:p>
            <a:pPr>
              <a:defRPr/>
            </a:pPr>
            <a:fld id="{BF056736-302B-4AA7-B0DC-440F81E60736}" type="slidenum">
              <a:rPr lang="en-US" smtClean="0">
                <a:solidFill>
                  <a:srgbClr val="000000"/>
                </a:solidFill>
                <a:ea typeface="ＭＳ Ｐゴシック"/>
              </a:rPr>
              <a:pPr>
                <a:defRPr/>
              </a:pPr>
              <a:t>‹#›</a:t>
            </a:fld>
            <a:endParaRPr lang="en-US">
              <a:solidFill>
                <a:srgbClr val="000000"/>
              </a:solidFill>
              <a:ea typeface="ＭＳ Ｐゴシック"/>
            </a:endParaRPr>
          </a:p>
        </p:txBody>
      </p:sp>
    </p:spTree>
    <p:extLst>
      <p:ext uri="{BB962C8B-B14F-4D97-AF65-F5344CB8AC3E}">
        <p14:creationId xmlns:p14="http://schemas.microsoft.com/office/powerpoint/2010/main" val="3243247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82250C-06B0-7A09-AE0C-1DCB6986DCA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C8A7E5-C7E4-8433-9F20-1A5EC14BEA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F89E3-FCBD-7004-33DC-D211512A36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B8125CE5-261D-40C9-B7A4-8A14EDCEB435}" type="datetimeFigureOut">
              <a:rPr lang="en-US" smtClean="0"/>
              <a:t>4/2/2025</a:t>
            </a:fld>
            <a:endParaRPr lang="en-US"/>
          </a:p>
        </p:txBody>
      </p:sp>
      <p:sp>
        <p:nvSpPr>
          <p:cNvPr id="5" name="Footer Placeholder 4">
            <a:extLst>
              <a:ext uri="{FF2B5EF4-FFF2-40B4-BE49-F238E27FC236}">
                <a16:creationId xmlns:a16="http://schemas.microsoft.com/office/drawing/2014/main" id="{47F40453-C894-8B7D-5AE1-1AD3AF7F88A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2F675BB-25A3-F25C-9BBE-0F0F9112135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08C5848F-4B34-4F16-AF12-662FE95FD03A}" type="slidenum">
              <a:rPr lang="en-US" smtClean="0"/>
              <a:t>‹#›</a:t>
            </a:fld>
            <a:endParaRPr lang="en-US"/>
          </a:p>
        </p:txBody>
      </p:sp>
    </p:spTree>
    <p:extLst>
      <p:ext uri="{BB962C8B-B14F-4D97-AF65-F5344CB8AC3E}">
        <p14:creationId xmlns:p14="http://schemas.microsoft.com/office/powerpoint/2010/main" val="4578913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5.jpeg"/><Relationship Id="rId4" Type="http://schemas.openxmlformats.org/officeDocument/2006/relationships/image" Target="../media/image64.jp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55.xml"/><Relationship Id="rId4" Type="http://schemas.openxmlformats.org/officeDocument/2006/relationships/image" Target="../media/image543.tmp"/></Relationships>
</file>

<file path=ppt/slides/_rels/slide101.xml.rels><?xml version="1.0" encoding="UTF-8" standalone="yes"?>
<Relationships xmlns="http://schemas.openxmlformats.org/package/2006/relationships"><Relationship Id="rId8" Type="http://schemas.openxmlformats.org/officeDocument/2006/relationships/tags" Target="../tags/tag563.xml"/><Relationship Id="rId13" Type="http://schemas.openxmlformats.org/officeDocument/2006/relationships/image" Target="../media/image546.png"/><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image" Target="../media/image545.png"/><Relationship Id="rId17" Type="http://schemas.openxmlformats.org/officeDocument/2006/relationships/image" Target="../media/image550.png"/><Relationship Id="rId2" Type="http://schemas.openxmlformats.org/officeDocument/2006/relationships/tags" Target="../tags/tag557.xml"/><Relationship Id="rId16" Type="http://schemas.openxmlformats.org/officeDocument/2006/relationships/image" Target="../media/image549.png"/><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image" Target="../media/image544.png"/><Relationship Id="rId5" Type="http://schemas.openxmlformats.org/officeDocument/2006/relationships/tags" Target="../tags/tag560.xml"/><Relationship Id="rId15" Type="http://schemas.openxmlformats.org/officeDocument/2006/relationships/image" Target="../media/image548.png"/><Relationship Id="rId10" Type="http://schemas.openxmlformats.org/officeDocument/2006/relationships/notesSlide" Target="../notesSlides/notesSlide56.xml"/><Relationship Id="rId4" Type="http://schemas.openxmlformats.org/officeDocument/2006/relationships/tags" Target="../tags/tag559.xml"/><Relationship Id="rId9" Type="http://schemas.openxmlformats.org/officeDocument/2006/relationships/slideLayout" Target="../slideLayouts/slideLayout2.xml"/><Relationship Id="rId14" Type="http://schemas.openxmlformats.org/officeDocument/2006/relationships/image" Target="../media/image547.png"/></Relationships>
</file>

<file path=ppt/slides/_rels/slide102.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tags" Target="../tags/tag576.xml"/><Relationship Id="rId18" Type="http://schemas.openxmlformats.org/officeDocument/2006/relationships/image" Target="../media/image551.png"/><Relationship Id="rId26" Type="http://schemas.openxmlformats.org/officeDocument/2006/relationships/image" Target="../media/image559.png"/><Relationship Id="rId3" Type="http://schemas.openxmlformats.org/officeDocument/2006/relationships/tags" Target="../tags/tag566.xml"/><Relationship Id="rId21" Type="http://schemas.openxmlformats.org/officeDocument/2006/relationships/image" Target="../media/image554.png"/><Relationship Id="rId7" Type="http://schemas.openxmlformats.org/officeDocument/2006/relationships/tags" Target="../tags/tag570.xml"/><Relationship Id="rId12" Type="http://schemas.openxmlformats.org/officeDocument/2006/relationships/tags" Target="../tags/tag575.xml"/><Relationship Id="rId17" Type="http://schemas.openxmlformats.org/officeDocument/2006/relationships/notesSlide" Target="../notesSlides/notesSlide57.xml"/><Relationship Id="rId25" Type="http://schemas.openxmlformats.org/officeDocument/2006/relationships/image" Target="../media/image558.png"/><Relationship Id="rId2" Type="http://schemas.openxmlformats.org/officeDocument/2006/relationships/tags" Target="../tags/tag565.xml"/><Relationship Id="rId16" Type="http://schemas.openxmlformats.org/officeDocument/2006/relationships/slideLayout" Target="../slideLayouts/slideLayout2.xml"/><Relationship Id="rId20" Type="http://schemas.openxmlformats.org/officeDocument/2006/relationships/image" Target="../media/image553.png"/><Relationship Id="rId29" Type="http://schemas.openxmlformats.org/officeDocument/2006/relationships/image" Target="../media/image562.png"/><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tags" Target="../tags/tag574.xml"/><Relationship Id="rId24" Type="http://schemas.openxmlformats.org/officeDocument/2006/relationships/image" Target="../media/image557.png"/><Relationship Id="rId5" Type="http://schemas.openxmlformats.org/officeDocument/2006/relationships/tags" Target="../tags/tag568.xml"/><Relationship Id="rId15" Type="http://schemas.openxmlformats.org/officeDocument/2006/relationships/tags" Target="../tags/tag578.xml"/><Relationship Id="rId23" Type="http://schemas.openxmlformats.org/officeDocument/2006/relationships/image" Target="../media/image556.png"/><Relationship Id="rId28" Type="http://schemas.openxmlformats.org/officeDocument/2006/relationships/image" Target="../media/image561.png"/><Relationship Id="rId10" Type="http://schemas.openxmlformats.org/officeDocument/2006/relationships/tags" Target="../tags/tag573.xml"/><Relationship Id="rId19" Type="http://schemas.openxmlformats.org/officeDocument/2006/relationships/image" Target="../media/image552.png"/><Relationship Id="rId31" Type="http://schemas.openxmlformats.org/officeDocument/2006/relationships/image" Target="../media/image564.png"/><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tags" Target="../tags/tag577.xml"/><Relationship Id="rId22" Type="http://schemas.openxmlformats.org/officeDocument/2006/relationships/image" Target="../media/image555.png"/><Relationship Id="rId27" Type="http://schemas.openxmlformats.org/officeDocument/2006/relationships/image" Target="../media/image560.png"/><Relationship Id="rId30" Type="http://schemas.openxmlformats.org/officeDocument/2006/relationships/image" Target="../media/image563.png"/></Relationships>
</file>

<file path=ppt/slides/_rels/slide103.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slideLayout" Target="../slideLayouts/slideLayout2.xml"/><Relationship Id="rId18" Type="http://schemas.openxmlformats.org/officeDocument/2006/relationships/image" Target="../media/image566.png"/><Relationship Id="rId3" Type="http://schemas.openxmlformats.org/officeDocument/2006/relationships/tags" Target="../tags/tag581.xml"/><Relationship Id="rId21" Type="http://schemas.openxmlformats.org/officeDocument/2006/relationships/image" Target="../media/image569.png"/><Relationship Id="rId7" Type="http://schemas.openxmlformats.org/officeDocument/2006/relationships/tags" Target="../tags/tag585.xml"/><Relationship Id="rId12" Type="http://schemas.openxmlformats.org/officeDocument/2006/relationships/tags" Target="../tags/tag590.xml"/><Relationship Id="rId17" Type="http://schemas.openxmlformats.org/officeDocument/2006/relationships/image" Target="../media/image562.png"/><Relationship Id="rId2" Type="http://schemas.openxmlformats.org/officeDocument/2006/relationships/tags" Target="../tags/tag580.xml"/><Relationship Id="rId16" Type="http://schemas.openxmlformats.org/officeDocument/2006/relationships/image" Target="../media/image565.png"/><Relationship Id="rId20" Type="http://schemas.openxmlformats.org/officeDocument/2006/relationships/image" Target="../media/image568.png"/><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5" Type="http://schemas.openxmlformats.org/officeDocument/2006/relationships/tags" Target="../tags/tag583.xml"/><Relationship Id="rId15" Type="http://schemas.openxmlformats.org/officeDocument/2006/relationships/image" Target="../media/image536.png"/><Relationship Id="rId23" Type="http://schemas.openxmlformats.org/officeDocument/2006/relationships/image" Target="../media/image69.png"/><Relationship Id="rId10" Type="http://schemas.openxmlformats.org/officeDocument/2006/relationships/tags" Target="../tags/tag588.xml"/><Relationship Id="rId19" Type="http://schemas.openxmlformats.org/officeDocument/2006/relationships/image" Target="../media/image567.png"/><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notesSlide" Target="../notesSlides/notesSlide58.xml"/><Relationship Id="rId22" Type="http://schemas.openxmlformats.org/officeDocument/2006/relationships/image" Target="../media/image570.png"/></Relationships>
</file>

<file path=ppt/slides/_rels/slide104.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image" Target="../media/image571.png"/><Relationship Id="rId18" Type="http://schemas.openxmlformats.org/officeDocument/2006/relationships/image" Target="../media/image576.png"/><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notesSlide" Target="../notesSlides/notesSlide59.xml"/><Relationship Id="rId17" Type="http://schemas.openxmlformats.org/officeDocument/2006/relationships/image" Target="../media/image575.png"/><Relationship Id="rId2" Type="http://schemas.openxmlformats.org/officeDocument/2006/relationships/tags" Target="../tags/tag592.xml"/><Relationship Id="rId16" Type="http://schemas.openxmlformats.org/officeDocument/2006/relationships/image" Target="../media/image574.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slideLayout" Target="../slideLayouts/slideLayout2.xml"/><Relationship Id="rId5" Type="http://schemas.openxmlformats.org/officeDocument/2006/relationships/tags" Target="../tags/tag595.xml"/><Relationship Id="rId15" Type="http://schemas.openxmlformats.org/officeDocument/2006/relationships/image" Target="../media/image573.png"/><Relationship Id="rId10" Type="http://schemas.openxmlformats.org/officeDocument/2006/relationships/tags" Target="../tags/tag600.xml"/><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image" Target="../media/image572.png"/></Relationships>
</file>

<file path=ppt/slides/_rels/slide105.xml.rels><?xml version="1.0" encoding="UTF-8" standalone="yes"?>
<Relationships xmlns="http://schemas.openxmlformats.org/package/2006/relationships"><Relationship Id="rId13" Type="http://schemas.openxmlformats.org/officeDocument/2006/relationships/tags" Target="../tags/tag613.xml"/><Relationship Id="rId18" Type="http://schemas.openxmlformats.org/officeDocument/2006/relationships/tags" Target="../tags/tag618.xml"/><Relationship Id="rId26" Type="http://schemas.openxmlformats.org/officeDocument/2006/relationships/image" Target="../media/image580.png"/><Relationship Id="rId39" Type="http://schemas.openxmlformats.org/officeDocument/2006/relationships/image" Target="../media/image590.png"/><Relationship Id="rId21" Type="http://schemas.openxmlformats.org/officeDocument/2006/relationships/slideLayout" Target="../slideLayouts/slideLayout2.xml"/><Relationship Id="rId34" Type="http://schemas.openxmlformats.org/officeDocument/2006/relationships/image" Target="../media/image588.png"/><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tags" Target="../tags/tag617.xml"/><Relationship Id="rId25" Type="http://schemas.openxmlformats.org/officeDocument/2006/relationships/image" Target="../media/image579.png"/><Relationship Id="rId33" Type="http://schemas.openxmlformats.org/officeDocument/2006/relationships/image" Target="../media/image587.png"/><Relationship Id="rId38" Type="http://schemas.openxmlformats.org/officeDocument/2006/relationships/image" Target="../media/image519.png"/><Relationship Id="rId2" Type="http://schemas.openxmlformats.org/officeDocument/2006/relationships/tags" Target="../tags/tag602.xml"/><Relationship Id="rId16" Type="http://schemas.openxmlformats.org/officeDocument/2006/relationships/tags" Target="../tags/tag616.xml"/><Relationship Id="rId20" Type="http://schemas.openxmlformats.org/officeDocument/2006/relationships/tags" Target="../tags/tag620.xml"/><Relationship Id="rId29" Type="http://schemas.openxmlformats.org/officeDocument/2006/relationships/image" Target="../media/image583.png"/><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24" Type="http://schemas.openxmlformats.org/officeDocument/2006/relationships/image" Target="../media/image578.png"/><Relationship Id="rId32" Type="http://schemas.openxmlformats.org/officeDocument/2006/relationships/image" Target="../media/image586.png"/><Relationship Id="rId37" Type="http://schemas.openxmlformats.org/officeDocument/2006/relationships/image" Target="../media/image572.png"/><Relationship Id="rId40" Type="http://schemas.openxmlformats.org/officeDocument/2006/relationships/image" Target="../media/image591.png"/><Relationship Id="rId5" Type="http://schemas.openxmlformats.org/officeDocument/2006/relationships/tags" Target="../tags/tag605.xml"/><Relationship Id="rId15" Type="http://schemas.openxmlformats.org/officeDocument/2006/relationships/tags" Target="../tags/tag615.xml"/><Relationship Id="rId23" Type="http://schemas.openxmlformats.org/officeDocument/2006/relationships/image" Target="../media/image577.png"/><Relationship Id="rId28" Type="http://schemas.openxmlformats.org/officeDocument/2006/relationships/image" Target="../media/image582.png"/><Relationship Id="rId36" Type="http://schemas.openxmlformats.org/officeDocument/2006/relationships/image" Target="../media/image571.png"/><Relationship Id="rId10" Type="http://schemas.openxmlformats.org/officeDocument/2006/relationships/tags" Target="../tags/tag610.xml"/><Relationship Id="rId19" Type="http://schemas.openxmlformats.org/officeDocument/2006/relationships/tags" Target="../tags/tag619.xml"/><Relationship Id="rId31" Type="http://schemas.openxmlformats.org/officeDocument/2006/relationships/image" Target="../media/image585.png"/><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 Id="rId22" Type="http://schemas.openxmlformats.org/officeDocument/2006/relationships/notesSlide" Target="../notesSlides/notesSlide60.xml"/><Relationship Id="rId27" Type="http://schemas.openxmlformats.org/officeDocument/2006/relationships/image" Target="../media/image581.png"/><Relationship Id="rId30" Type="http://schemas.openxmlformats.org/officeDocument/2006/relationships/image" Target="../media/image584.png"/><Relationship Id="rId35" Type="http://schemas.openxmlformats.org/officeDocument/2006/relationships/image" Target="../media/image589.png"/><Relationship Id="rId8" Type="http://schemas.openxmlformats.org/officeDocument/2006/relationships/tags" Target="../tags/tag608.xml"/><Relationship Id="rId3" Type="http://schemas.openxmlformats.org/officeDocument/2006/relationships/tags" Target="../tags/tag603.xml"/></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61.xml"/><Relationship Id="rId3" Type="http://schemas.openxmlformats.org/officeDocument/2006/relationships/tags" Target="../tags/tag623.xml"/><Relationship Id="rId7" Type="http://schemas.openxmlformats.org/officeDocument/2006/relationships/slideLayout" Target="../slideLayouts/slideLayout2.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image" Target="../media/image594.png"/><Relationship Id="rId5" Type="http://schemas.openxmlformats.org/officeDocument/2006/relationships/tags" Target="../tags/tag625.xml"/><Relationship Id="rId10" Type="http://schemas.openxmlformats.org/officeDocument/2006/relationships/image" Target="../media/image593.png"/><Relationship Id="rId4" Type="http://schemas.openxmlformats.org/officeDocument/2006/relationships/tags" Target="../tags/tag624.xml"/><Relationship Id="rId9" Type="http://schemas.openxmlformats.org/officeDocument/2006/relationships/image" Target="../media/image592.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image" Target="../media/image596.png"/><Relationship Id="rId5" Type="http://schemas.openxmlformats.org/officeDocument/2006/relationships/image" Target="../media/image595.png"/><Relationship Id="rId4" Type="http://schemas.openxmlformats.org/officeDocument/2006/relationships/notesSlide" Target="../notesSlides/notesSlide6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creativecommons.org/licenses/by-sa/3.0/" TargetMode="External"/><Relationship Id="rId5" Type="http://schemas.openxmlformats.org/officeDocument/2006/relationships/hyperlink" Target="https://devopedia.org/imagenet" TargetMode="Externa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slideLayout" Target="../slideLayouts/slideLayout2.xml"/><Relationship Id="rId18" Type="http://schemas.openxmlformats.org/officeDocument/2006/relationships/image" Target="../media/image70.png"/><Relationship Id="rId26" Type="http://schemas.openxmlformats.org/officeDocument/2006/relationships/image" Target="../media/image13.png"/><Relationship Id="rId3" Type="http://schemas.openxmlformats.org/officeDocument/2006/relationships/tags" Target="../tags/tag21.xml"/><Relationship Id="rId21" Type="http://schemas.openxmlformats.org/officeDocument/2006/relationships/image" Target="../media/image20.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69.png"/><Relationship Id="rId25" Type="http://schemas.openxmlformats.org/officeDocument/2006/relationships/image" Target="../media/image74.png"/><Relationship Id="rId2" Type="http://schemas.openxmlformats.org/officeDocument/2006/relationships/tags" Target="../tags/tag20.xml"/><Relationship Id="rId16" Type="http://schemas.openxmlformats.org/officeDocument/2006/relationships/image" Target="../media/image68.png"/><Relationship Id="rId20" Type="http://schemas.openxmlformats.org/officeDocument/2006/relationships/image" Target="../media/image19.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73.png"/><Relationship Id="rId5" Type="http://schemas.openxmlformats.org/officeDocument/2006/relationships/tags" Target="../tags/tag23.xml"/><Relationship Id="rId15" Type="http://schemas.openxmlformats.org/officeDocument/2006/relationships/image" Target="../media/image67.png"/><Relationship Id="rId23" Type="http://schemas.openxmlformats.org/officeDocument/2006/relationships/image" Target="../media/image72.png"/><Relationship Id="rId10" Type="http://schemas.openxmlformats.org/officeDocument/2006/relationships/tags" Target="../tags/tag28.xml"/><Relationship Id="rId19" Type="http://schemas.openxmlformats.org/officeDocument/2006/relationships/image" Target="../media/image37.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notesSlide" Target="../notesSlides/notesSlide11.xml"/><Relationship Id="rId22" Type="http://schemas.openxmlformats.org/officeDocument/2006/relationships/image" Target="../media/image71.png"/><Relationship Id="rId27"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33.xml"/><Relationship Id="rId7" Type="http://schemas.openxmlformats.org/officeDocument/2006/relationships/image" Target="../media/image7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image" Target="../media/image81.png"/><Relationship Id="rId3" Type="http://schemas.openxmlformats.org/officeDocument/2006/relationships/tags" Target="../tags/tag36.xml"/><Relationship Id="rId21" Type="http://schemas.openxmlformats.org/officeDocument/2006/relationships/notesSlide" Target="../notesSlides/notesSlide14.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image" Target="../media/image72.png"/><Relationship Id="rId33" Type="http://schemas.openxmlformats.org/officeDocument/2006/relationships/image" Target="../media/image87.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2.xml"/><Relationship Id="rId29" Type="http://schemas.openxmlformats.org/officeDocument/2006/relationships/image" Target="../media/image8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80.png"/><Relationship Id="rId32" Type="http://schemas.openxmlformats.org/officeDocument/2006/relationships/image" Target="../media/image86.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79.png"/><Relationship Id="rId28" Type="http://schemas.openxmlformats.org/officeDocument/2006/relationships/image" Target="../media/image82.png"/><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85.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78.png"/><Relationship Id="rId27" Type="http://schemas.openxmlformats.org/officeDocument/2006/relationships/image" Target="../media/image73.png"/><Relationship Id="rId30" Type="http://schemas.openxmlformats.org/officeDocument/2006/relationships/image" Target="../media/image84.png"/><Relationship Id="rId8" Type="http://schemas.openxmlformats.org/officeDocument/2006/relationships/tags" Target="../tags/tag41.xml"/></Relationships>
</file>

<file path=ppt/slides/_rels/slide1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88.png"/><Relationship Id="rId26" Type="http://schemas.openxmlformats.org/officeDocument/2006/relationships/image" Target="../media/image94.png"/><Relationship Id="rId3" Type="http://schemas.openxmlformats.org/officeDocument/2006/relationships/tags" Target="../tags/tag55.xml"/><Relationship Id="rId21" Type="http://schemas.openxmlformats.org/officeDocument/2006/relationships/image" Target="../media/image90.png"/><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notesSlide" Target="../notesSlides/notesSlide15.xml"/><Relationship Id="rId25" Type="http://schemas.openxmlformats.org/officeDocument/2006/relationships/image" Target="../media/image93.png"/><Relationship Id="rId2" Type="http://schemas.openxmlformats.org/officeDocument/2006/relationships/tags" Target="../tags/tag54.xml"/><Relationship Id="rId16" Type="http://schemas.openxmlformats.org/officeDocument/2006/relationships/slideLayout" Target="../slideLayouts/slideLayout2.xml"/><Relationship Id="rId20" Type="http://schemas.openxmlformats.org/officeDocument/2006/relationships/image" Target="../media/image86.png"/><Relationship Id="rId29"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image" Target="../media/image830.png"/><Relationship Id="rId32" Type="http://schemas.openxmlformats.org/officeDocument/2006/relationships/image" Target="../media/image100.png"/><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image" Target="../media/image92.png"/><Relationship Id="rId28" Type="http://schemas.openxmlformats.org/officeDocument/2006/relationships/image" Target="../media/image96.png"/><Relationship Id="rId10" Type="http://schemas.openxmlformats.org/officeDocument/2006/relationships/tags" Target="../tags/tag62.xml"/><Relationship Id="rId19" Type="http://schemas.openxmlformats.org/officeDocument/2006/relationships/image" Target="../media/image89.png"/><Relationship Id="rId31" Type="http://schemas.openxmlformats.org/officeDocument/2006/relationships/image" Target="../media/image99.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image" Target="../media/image91.png"/><Relationship Id="rId27" Type="http://schemas.openxmlformats.org/officeDocument/2006/relationships/image" Target="../media/image95.png"/><Relationship Id="rId30" Type="http://schemas.openxmlformats.org/officeDocument/2006/relationships/image" Target="../media/image98.png"/></Relationships>
</file>

<file path=ppt/slides/_rels/slide1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tags" Target="../tags/tag70.xml"/><Relationship Id="rId21" Type="http://schemas.openxmlformats.org/officeDocument/2006/relationships/image" Target="../media/image109.png"/><Relationship Id="rId7" Type="http://schemas.openxmlformats.org/officeDocument/2006/relationships/tags" Target="../tags/tag74.xml"/><Relationship Id="rId12" Type="http://schemas.openxmlformats.org/officeDocument/2006/relationships/notesSlide" Target="../notesSlides/notesSlide16.xml"/><Relationship Id="rId17" Type="http://schemas.openxmlformats.org/officeDocument/2006/relationships/image" Target="../media/image105.png"/><Relationship Id="rId2" Type="http://schemas.openxmlformats.org/officeDocument/2006/relationships/tags" Target="../tags/tag69.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2.xml"/><Relationship Id="rId5" Type="http://schemas.openxmlformats.org/officeDocument/2006/relationships/tags" Target="../tags/tag72.xml"/><Relationship Id="rId15" Type="http://schemas.openxmlformats.org/officeDocument/2006/relationships/image" Target="../media/image103.png"/><Relationship Id="rId10" Type="http://schemas.openxmlformats.org/officeDocument/2006/relationships/tags" Target="../tags/tag77.xml"/><Relationship Id="rId19" Type="http://schemas.openxmlformats.org/officeDocument/2006/relationships/image" Target="../media/image107.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0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86.png"/><Relationship Id="rId18" Type="http://schemas.openxmlformats.org/officeDocument/2006/relationships/image" Target="../media/image115.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10.png"/><Relationship Id="rId17" Type="http://schemas.openxmlformats.org/officeDocument/2006/relationships/image" Target="../media/image114.png"/><Relationship Id="rId2" Type="http://schemas.openxmlformats.org/officeDocument/2006/relationships/tags" Target="../tags/tag79.xml"/><Relationship Id="rId16" Type="http://schemas.openxmlformats.org/officeDocument/2006/relationships/image" Target="../media/image113.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8.xml"/><Relationship Id="rId5" Type="http://schemas.openxmlformats.org/officeDocument/2006/relationships/tags" Target="../tags/tag82.xml"/><Relationship Id="rId15" Type="http://schemas.openxmlformats.org/officeDocument/2006/relationships/image" Target="../media/image112.png"/><Relationship Id="rId10" Type="http://schemas.openxmlformats.org/officeDocument/2006/relationships/slideLayout" Target="../slideLayouts/slideLayout2.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1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17.png"/><Relationship Id="rId5" Type="http://schemas.openxmlformats.org/officeDocument/2006/relationships/tags" Target="../tags/tag91.xml"/><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tags" Target="../tags/tag90.xml"/><Relationship Id="rId9" Type="http://schemas.openxmlformats.org/officeDocument/2006/relationships/notesSlide" Target="../notesSlides/notesSlide19.xml"/><Relationship Id="rId14" Type="http://schemas.openxmlformats.org/officeDocument/2006/relationships/image" Target="../media/image120.png"/></Relationships>
</file>

<file path=ppt/slides/_rels/slide2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notesSlide" Target="../notesSlides/notesSlide20.xml"/><Relationship Id="rId18" Type="http://schemas.openxmlformats.org/officeDocument/2006/relationships/image" Target="../media/image125.png"/><Relationship Id="rId3" Type="http://schemas.openxmlformats.org/officeDocument/2006/relationships/tags" Target="../tags/tag96.xml"/><Relationship Id="rId21" Type="http://schemas.openxmlformats.org/officeDocument/2006/relationships/image" Target="../media/image128.png"/><Relationship Id="rId7" Type="http://schemas.openxmlformats.org/officeDocument/2006/relationships/tags" Target="../tags/tag100.xml"/><Relationship Id="rId12" Type="http://schemas.openxmlformats.org/officeDocument/2006/relationships/slideLayout" Target="../slideLayouts/slideLayout2.xml"/><Relationship Id="rId17" Type="http://schemas.openxmlformats.org/officeDocument/2006/relationships/image" Target="../media/image124.png"/><Relationship Id="rId2" Type="http://schemas.openxmlformats.org/officeDocument/2006/relationships/tags" Target="../tags/tag95.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95.png"/><Relationship Id="rId10" Type="http://schemas.openxmlformats.org/officeDocument/2006/relationships/tags" Target="../tags/tag103.xml"/><Relationship Id="rId19" Type="http://schemas.openxmlformats.org/officeDocument/2006/relationships/image" Target="../media/image126.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22.png"/><Relationship Id="rId22"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07.xml"/><Relationship Id="rId7" Type="http://schemas.openxmlformats.org/officeDocument/2006/relationships/image" Target="../media/image13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30.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tags" Target="../tags/tag109.xml"/><Relationship Id="rId16" Type="http://schemas.openxmlformats.org/officeDocument/2006/relationships/image" Target="../media/image136.png"/><Relationship Id="rId20" Type="http://schemas.openxmlformats.org/officeDocument/2006/relationships/image" Target="../media/image8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22.xml"/><Relationship Id="rId5" Type="http://schemas.openxmlformats.org/officeDocument/2006/relationships/tags" Target="../tags/tag112.xml"/><Relationship Id="rId15" Type="http://schemas.openxmlformats.org/officeDocument/2006/relationships/image" Target="../media/image135.png"/><Relationship Id="rId10" Type="http://schemas.openxmlformats.org/officeDocument/2006/relationships/slideLayout" Target="../slideLayouts/slideLayout2.xml"/><Relationship Id="rId19" Type="http://schemas.openxmlformats.org/officeDocument/2006/relationships/image" Target="../media/image139.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134.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4.png"/><Relationship Id="rId3" Type="http://schemas.openxmlformats.org/officeDocument/2006/relationships/tags" Target="../tags/tag119.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142.png"/><Relationship Id="rId5" Type="http://schemas.openxmlformats.org/officeDocument/2006/relationships/tags" Target="../tags/tag121.xml"/><Relationship Id="rId10" Type="http://schemas.openxmlformats.org/officeDocument/2006/relationships/image" Target="../media/image141.png"/><Relationship Id="rId4" Type="http://schemas.openxmlformats.org/officeDocument/2006/relationships/tags" Target="../tags/tag120.xml"/><Relationship Id="rId9" Type="http://schemas.openxmlformats.org/officeDocument/2006/relationships/image" Target="../media/image140.png"/><Relationship Id="rId14" Type="http://schemas.openxmlformats.org/officeDocument/2006/relationships/image" Target="../media/image145.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9.pn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48.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147.png"/><Relationship Id="rId5" Type="http://schemas.openxmlformats.org/officeDocument/2006/relationships/tags" Target="../tags/tag127.xml"/><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tags" Target="../tags/tag126.xml"/><Relationship Id="rId9" Type="http://schemas.openxmlformats.org/officeDocument/2006/relationships/notesSlide" Target="../notesSlides/notesSlide24.xml"/><Relationship Id="rId14" Type="http://schemas.openxmlformats.org/officeDocument/2006/relationships/image" Target="../media/image150.png"/></Relationships>
</file>

<file path=ppt/slides/_rels/slide2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tags" Target="../tags/tag131.xml"/><Relationship Id="rId16" Type="http://schemas.openxmlformats.org/officeDocument/2006/relationships/image" Target="../media/image158.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53.png"/><Relationship Id="rId5" Type="http://schemas.openxmlformats.org/officeDocument/2006/relationships/tags" Target="../tags/tag134.xml"/><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tags" Target="../tags/tag133.xml"/><Relationship Id="rId9" Type="http://schemas.openxmlformats.org/officeDocument/2006/relationships/slideLayout" Target="../slideLayouts/slideLayout2.xml"/><Relationship Id="rId14" Type="http://schemas.openxmlformats.org/officeDocument/2006/relationships/image" Target="../media/image156.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40.xml"/><Relationship Id="rId7" Type="http://schemas.openxmlformats.org/officeDocument/2006/relationships/notesSlide" Target="../notesSlides/notesSlide25.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10" Type="http://schemas.openxmlformats.org/officeDocument/2006/relationships/image" Target="../media/image162.png"/><Relationship Id="rId4" Type="http://schemas.openxmlformats.org/officeDocument/2006/relationships/tags" Target="../tags/tag141.xml"/><Relationship Id="rId9" Type="http://schemas.openxmlformats.org/officeDocument/2006/relationships/image" Target="../media/image161.png"/></Relationships>
</file>

<file path=ppt/slides/_rels/slide28.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tags" Target="../tags/tag145.xml"/><Relationship Id="rId7" Type="http://schemas.openxmlformats.org/officeDocument/2006/relationships/image" Target="../media/image165.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tags" Target="../tags/tag144.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tags" Target="../tags/tag143.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slideLayout" Target="../slideLayouts/slideLayout2.xml"/><Relationship Id="rId9" Type="http://schemas.microsoft.com/office/2007/relationships/hdphoto" Target="../media/hdphoto1.wdp"/><Relationship Id="rId14" Type="http://schemas.openxmlformats.org/officeDocument/2006/relationships/image" Target="../media/image171.png"/></Relationships>
</file>

<file path=ppt/slides/_rels/slide2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181.png"/><Relationship Id="rId18" Type="http://schemas.openxmlformats.org/officeDocument/2006/relationships/image" Target="../media/image185.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180.png"/><Relationship Id="rId17" Type="http://schemas.openxmlformats.org/officeDocument/2006/relationships/image" Target="../media/image184.png"/><Relationship Id="rId2" Type="http://schemas.openxmlformats.org/officeDocument/2006/relationships/tags" Target="../tags/tag147.xml"/><Relationship Id="rId16" Type="http://schemas.openxmlformats.org/officeDocument/2006/relationships/image" Target="../media/image134.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179.png"/><Relationship Id="rId5" Type="http://schemas.openxmlformats.org/officeDocument/2006/relationships/tags" Target="../tags/tag150.xml"/><Relationship Id="rId15" Type="http://schemas.openxmlformats.org/officeDocument/2006/relationships/image" Target="../media/image183.png"/><Relationship Id="rId10" Type="http://schemas.openxmlformats.org/officeDocument/2006/relationships/image" Target="../media/image178.jpg"/><Relationship Id="rId4" Type="http://schemas.openxmlformats.org/officeDocument/2006/relationships/tags" Target="../tags/tag149.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166.xml"/><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tags" Target="../tags/tag156.xml"/><Relationship Id="rId21" Type="http://schemas.openxmlformats.org/officeDocument/2006/relationships/image" Target="../media/image164.png"/><Relationship Id="rId34" Type="http://schemas.openxmlformats.org/officeDocument/2006/relationships/image" Target="../media/image199.png"/><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slideLayout" Target="../slideLayouts/slideLayout2.xml"/><Relationship Id="rId25" Type="http://schemas.openxmlformats.org/officeDocument/2006/relationships/image" Target="../media/image190.png"/><Relationship Id="rId33" Type="http://schemas.openxmlformats.org/officeDocument/2006/relationships/image" Target="../media/image198.png"/><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image" Target="../media/image188.png"/><Relationship Id="rId29" Type="http://schemas.openxmlformats.org/officeDocument/2006/relationships/image" Target="../media/image194.png"/><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24" Type="http://schemas.openxmlformats.org/officeDocument/2006/relationships/image" Target="../media/image189.png"/><Relationship Id="rId32" Type="http://schemas.openxmlformats.org/officeDocument/2006/relationships/image" Target="../media/image197.png"/><Relationship Id="rId5" Type="http://schemas.openxmlformats.org/officeDocument/2006/relationships/tags" Target="../tags/tag158.xml"/><Relationship Id="rId15" Type="http://schemas.openxmlformats.org/officeDocument/2006/relationships/tags" Target="../tags/tag168.xml"/><Relationship Id="rId23" Type="http://schemas.openxmlformats.org/officeDocument/2006/relationships/image" Target="../media/image165.png"/><Relationship Id="rId28" Type="http://schemas.openxmlformats.org/officeDocument/2006/relationships/image" Target="../media/image193.png"/><Relationship Id="rId10" Type="http://schemas.openxmlformats.org/officeDocument/2006/relationships/tags" Target="../tags/tag163.xml"/><Relationship Id="rId19" Type="http://schemas.openxmlformats.org/officeDocument/2006/relationships/image" Target="../media/image187.png"/><Relationship Id="rId31" Type="http://schemas.openxmlformats.org/officeDocument/2006/relationships/image" Target="../media/image196.png"/><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 Id="rId22" Type="http://schemas.openxmlformats.org/officeDocument/2006/relationships/image" Target="../media/image163.png"/><Relationship Id="rId27" Type="http://schemas.openxmlformats.org/officeDocument/2006/relationships/image" Target="../media/image192.png"/><Relationship Id="rId30" Type="http://schemas.openxmlformats.org/officeDocument/2006/relationships/image" Target="../media/image195.png"/><Relationship Id="rId8" Type="http://schemas.openxmlformats.org/officeDocument/2006/relationships/tags" Target="../tags/tag161.xml"/></Relationships>
</file>

<file path=ppt/slides/_rels/slide31.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01.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tags" Target="../tags/tag171.xml"/><Relationship Id="rId16" Type="http://schemas.openxmlformats.org/officeDocument/2006/relationships/image" Target="../media/image204.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194.png"/><Relationship Id="rId5" Type="http://schemas.openxmlformats.org/officeDocument/2006/relationships/tags" Target="../tags/tag174.xml"/><Relationship Id="rId15" Type="http://schemas.openxmlformats.org/officeDocument/2006/relationships/image" Target="../media/image203.png"/><Relationship Id="rId10" Type="http://schemas.openxmlformats.org/officeDocument/2006/relationships/slideLayout" Target="../slideLayouts/slideLayout2.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image" Target="../media/image202.png"/></Relationships>
</file>

<file path=ppt/slides/_rels/slide32.xml.rels><?xml version="1.0" encoding="UTF-8" standalone="yes"?>
<Relationships xmlns="http://schemas.openxmlformats.org/package/2006/relationships"><Relationship Id="rId13" Type="http://schemas.openxmlformats.org/officeDocument/2006/relationships/tags" Target="../tags/tag191.xml"/><Relationship Id="rId18" Type="http://schemas.openxmlformats.org/officeDocument/2006/relationships/tags" Target="../tags/tag196.xml"/><Relationship Id="rId26" Type="http://schemas.openxmlformats.org/officeDocument/2006/relationships/image" Target="../media/image210.png"/><Relationship Id="rId3" Type="http://schemas.openxmlformats.org/officeDocument/2006/relationships/tags" Target="../tags/tag181.xml"/><Relationship Id="rId21" Type="http://schemas.openxmlformats.org/officeDocument/2006/relationships/slideLayout" Target="../slideLayouts/slideLayout2.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image" Target="../media/image209.png"/><Relationship Id="rId33" Type="http://schemas.openxmlformats.org/officeDocument/2006/relationships/image" Target="../media/image217.png"/><Relationship Id="rId2" Type="http://schemas.openxmlformats.org/officeDocument/2006/relationships/tags" Target="../tags/tag180.xml"/><Relationship Id="rId16" Type="http://schemas.openxmlformats.org/officeDocument/2006/relationships/tags" Target="../tags/tag194.xml"/><Relationship Id="rId20" Type="http://schemas.openxmlformats.org/officeDocument/2006/relationships/tags" Target="../tags/tag198.xml"/><Relationship Id="rId29" Type="http://schemas.openxmlformats.org/officeDocument/2006/relationships/image" Target="../media/image213.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24" Type="http://schemas.openxmlformats.org/officeDocument/2006/relationships/image" Target="../media/image208.png"/><Relationship Id="rId32" Type="http://schemas.openxmlformats.org/officeDocument/2006/relationships/image" Target="../media/image216.png"/><Relationship Id="rId5" Type="http://schemas.openxmlformats.org/officeDocument/2006/relationships/tags" Target="../tags/tag183.xml"/><Relationship Id="rId15" Type="http://schemas.openxmlformats.org/officeDocument/2006/relationships/tags" Target="../tags/tag193.xml"/><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tags" Target="../tags/tag188.xml"/><Relationship Id="rId19" Type="http://schemas.openxmlformats.org/officeDocument/2006/relationships/tags" Target="../tags/tag197.xml"/><Relationship Id="rId31" Type="http://schemas.openxmlformats.org/officeDocument/2006/relationships/image" Target="../media/image215.png"/><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image" Target="../media/image206.png"/><Relationship Id="rId27" Type="http://schemas.openxmlformats.org/officeDocument/2006/relationships/image" Target="../media/image211.png"/><Relationship Id="rId30" Type="http://schemas.openxmlformats.org/officeDocument/2006/relationships/image" Target="../media/image214.png"/><Relationship Id="rId8" Type="http://schemas.openxmlformats.org/officeDocument/2006/relationships/tags" Target="../tags/tag186.xml"/></Relationships>
</file>

<file path=ppt/slides/_rels/slide33.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image" Target="../media/image219.png"/><Relationship Id="rId26" Type="http://schemas.openxmlformats.org/officeDocument/2006/relationships/image" Target="../media/image215.png"/><Relationship Id="rId3" Type="http://schemas.openxmlformats.org/officeDocument/2006/relationships/tags" Target="../tags/tag201.xml"/><Relationship Id="rId21" Type="http://schemas.openxmlformats.org/officeDocument/2006/relationships/image" Target="../media/image221.png"/><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image" Target="../media/image218.png"/><Relationship Id="rId25" Type="http://schemas.openxmlformats.org/officeDocument/2006/relationships/image" Target="../media/image225.png"/><Relationship Id="rId2" Type="http://schemas.openxmlformats.org/officeDocument/2006/relationships/tags" Target="../tags/tag200.xml"/><Relationship Id="rId16" Type="http://schemas.openxmlformats.org/officeDocument/2006/relationships/slideLayout" Target="../slideLayouts/slideLayout2.xml"/><Relationship Id="rId20" Type="http://schemas.openxmlformats.org/officeDocument/2006/relationships/image" Target="../media/image220.png"/><Relationship Id="rId29" Type="http://schemas.openxmlformats.org/officeDocument/2006/relationships/image" Target="../media/image205.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image" Target="../media/image224.pn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image" Target="../media/image223.png"/><Relationship Id="rId28" Type="http://schemas.openxmlformats.org/officeDocument/2006/relationships/image" Target="../media/image200.png"/><Relationship Id="rId10" Type="http://schemas.openxmlformats.org/officeDocument/2006/relationships/tags" Target="../tags/tag208.xml"/><Relationship Id="rId19" Type="http://schemas.openxmlformats.org/officeDocument/2006/relationships/image" Target="../media/image209.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image" Target="../media/image222.png"/><Relationship Id="rId27" Type="http://schemas.openxmlformats.org/officeDocument/2006/relationships/image" Target="../media/image216.png"/><Relationship Id="rId30" Type="http://schemas.openxmlformats.org/officeDocument/2006/relationships/image" Target="../media/image226.png"/></Relationships>
</file>

<file path=ppt/slides/_rels/slide34.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image" Target="../media/image227.png"/><Relationship Id="rId18" Type="http://schemas.openxmlformats.org/officeDocument/2006/relationships/image" Target="../media/image231.png"/><Relationship Id="rId3" Type="http://schemas.openxmlformats.org/officeDocument/2006/relationships/tags" Target="../tags/tag216.xml"/><Relationship Id="rId21" Type="http://schemas.openxmlformats.org/officeDocument/2006/relationships/image" Target="../media/image234.png"/><Relationship Id="rId7" Type="http://schemas.openxmlformats.org/officeDocument/2006/relationships/tags" Target="../tags/tag220.xml"/><Relationship Id="rId12" Type="http://schemas.openxmlformats.org/officeDocument/2006/relationships/slideLayout" Target="../slideLayouts/slideLayout2.xml"/><Relationship Id="rId17" Type="http://schemas.openxmlformats.org/officeDocument/2006/relationships/image" Target="../media/image230.png"/><Relationship Id="rId2" Type="http://schemas.openxmlformats.org/officeDocument/2006/relationships/tags" Target="../tags/tag215.xml"/><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image" Target="../media/image200.png"/><Relationship Id="rId23" Type="http://schemas.openxmlformats.org/officeDocument/2006/relationships/image" Target="../media/image219.png"/><Relationship Id="rId10" Type="http://schemas.openxmlformats.org/officeDocument/2006/relationships/tags" Target="../tags/tag223.xml"/><Relationship Id="rId19" Type="http://schemas.openxmlformats.org/officeDocument/2006/relationships/image" Target="../media/image232.png"/><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image" Target="../media/image228.png"/><Relationship Id="rId22" Type="http://schemas.openxmlformats.org/officeDocument/2006/relationships/image" Target="../media/image235.png"/></Relationships>
</file>

<file path=ppt/slides/_rels/slide35.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tags" Target="../tags/tag227.xml"/><Relationship Id="rId7" Type="http://schemas.openxmlformats.org/officeDocument/2006/relationships/image" Target="../media/image218.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236.jpeg"/><Relationship Id="rId5" Type="http://schemas.openxmlformats.org/officeDocument/2006/relationships/slideLayout" Target="../slideLayouts/slideLayout2.xml"/><Relationship Id="rId10" Type="http://schemas.openxmlformats.org/officeDocument/2006/relationships/image" Target="../media/image238.png"/><Relationship Id="rId4" Type="http://schemas.openxmlformats.org/officeDocument/2006/relationships/tags" Target="../tags/tag228.xml"/><Relationship Id="rId9" Type="http://schemas.openxmlformats.org/officeDocument/2006/relationships/image" Target="../media/image2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240.png"/><Relationship Id="rId5" Type="http://schemas.openxmlformats.org/officeDocument/2006/relationships/image" Target="../media/image219.png"/><Relationship Id="rId4" Type="http://schemas.openxmlformats.org/officeDocument/2006/relationships/image" Target="../media/image239.png"/></Relationships>
</file>

<file path=ppt/slides/_rels/slide3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tags" Target="../tags/tag233.xml"/><Relationship Id="rId7" Type="http://schemas.openxmlformats.org/officeDocument/2006/relationships/image" Target="../media/image241.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78.jpg"/><Relationship Id="rId5" Type="http://schemas.openxmlformats.org/officeDocument/2006/relationships/slideLayout" Target="../slideLayouts/slideLayout2.xml"/><Relationship Id="rId4" Type="http://schemas.openxmlformats.org/officeDocument/2006/relationships/tags" Target="../tags/tag234.xml"/><Relationship Id="rId9" Type="http://schemas.openxmlformats.org/officeDocument/2006/relationships/image" Target="../media/image243.png"/></Relationships>
</file>

<file path=ppt/slides/_rels/slide3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244.png"/><Relationship Id="rId18" Type="http://schemas.openxmlformats.org/officeDocument/2006/relationships/image" Target="../media/image248.png"/><Relationship Id="rId3" Type="http://schemas.openxmlformats.org/officeDocument/2006/relationships/tags" Target="../tags/tag237.xml"/><Relationship Id="rId21" Type="http://schemas.openxmlformats.org/officeDocument/2006/relationships/image" Target="../media/image206.png"/><Relationship Id="rId7" Type="http://schemas.openxmlformats.org/officeDocument/2006/relationships/tags" Target="../tags/tag241.xml"/><Relationship Id="rId12" Type="http://schemas.openxmlformats.org/officeDocument/2006/relationships/slideLayout" Target="../slideLayouts/slideLayout2.xml"/><Relationship Id="rId17" Type="http://schemas.openxmlformats.org/officeDocument/2006/relationships/image" Target="../media/image247.png"/><Relationship Id="rId2" Type="http://schemas.openxmlformats.org/officeDocument/2006/relationships/tags" Target="../tags/tag236.xml"/><Relationship Id="rId16" Type="http://schemas.openxmlformats.org/officeDocument/2006/relationships/image" Target="../media/image200.png"/><Relationship Id="rId20" Type="http://schemas.openxmlformats.org/officeDocument/2006/relationships/image" Target="../media/image250.png"/><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image" Target="../media/image246.png"/><Relationship Id="rId10" Type="http://schemas.openxmlformats.org/officeDocument/2006/relationships/tags" Target="../tags/tag244.xml"/><Relationship Id="rId19" Type="http://schemas.openxmlformats.org/officeDocument/2006/relationships/image" Target="../media/image249.png"/><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image" Target="../media/image245.png"/><Relationship Id="rId22" Type="http://schemas.openxmlformats.org/officeDocument/2006/relationships/image" Target="../media/image251.png"/></Relationships>
</file>

<file path=ppt/slides/_rels/slide39.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image" Target="../media/image247.png"/><Relationship Id="rId18" Type="http://schemas.openxmlformats.org/officeDocument/2006/relationships/image" Target="../media/image253.png"/><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image" Target="../media/image245.png"/><Relationship Id="rId17" Type="http://schemas.openxmlformats.org/officeDocument/2006/relationships/image" Target="../media/image252.png"/><Relationship Id="rId2" Type="http://schemas.openxmlformats.org/officeDocument/2006/relationships/tags" Target="../tags/tag247.xml"/><Relationship Id="rId16" Type="http://schemas.openxmlformats.org/officeDocument/2006/relationships/image" Target="../media/image248.png"/><Relationship Id="rId20" Type="http://schemas.openxmlformats.org/officeDocument/2006/relationships/image" Target="../media/image255.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image" Target="../media/image244.png"/><Relationship Id="rId5" Type="http://schemas.openxmlformats.org/officeDocument/2006/relationships/tags" Target="../tags/tag250.xml"/><Relationship Id="rId15" Type="http://schemas.openxmlformats.org/officeDocument/2006/relationships/image" Target="../media/image249.png"/><Relationship Id="rId10" Type="http://schemas.openxmlformats.org/officeDocument/2006/relationships/slideLayout" Target="../slideLayouts/slideLayout2.xml"/><Relationship Id="rId19" Type="http://schemas.openxmlformats.org/officeDocument/2006/relationships/image" Target="../media/image254.png"/><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2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tmp"/></Relationships>
</file>

<file path=ppt/slides/_rels/slide40.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image" Target="../media/image256.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241.png"/><Relationship Id="rId5" Type="http://schemas.openxmlformats.org/officeDocument/2006/relationships/image" Target="../media/image244.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chart" Target="../charts/chart3.xml"/><Relationship Id="rId18" Type="http://schemas.openxmlformats.org/officeDocument/2006/relationships/image" Target="../media/image261.PNG"/><Relationship Id="rId3" Type="http://schemas.openxmlformats.org/officeDocument/2006/relationships/tags" Target="../tags/tag260.xml"/><Relationship Id="rId21" Type="http://schemas.openxmlformats.org/officeDocument/2006/relationships/image" Target="../media/image264.png"/><Relationship Id="rId7" Type="http://schemas.openxmlformats.org/officeDocument/2006/relationships/tags" Target="../tags/tag264.xml"/><Relationship Id="rId12" Type="http://schemas.openxmlformats.org/officeDocument/2006/relationships/image" Target="../media/image257.png"/><Relationship Id="rId17" Type="http://schemas.openxmlformats.org/officeDocument/2006/relationships/image" Target="../media/image260.png"/><Relationship Id="rId2" Type="http://schemas.openxmlformats.org/officeDocument/2006/relationships/tags" Target="../tags/tag259.xml"/><Relationship Id="rId16" Type="http://schemas.openxmlformats.org/officeDocument/2006/relationships/chart" Target="../charts/chart4.xml"/><Relationship Id="rId20" Type="http://schemas.openxmlformats.org/officeDocument/2006/relationships/image" Target="../media/image263.png"/><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chart" Target="../charts/chart2.xml"/><Relationship Id="rId5" Type="http://schemas.openxmlformats.org/officeDocument/2006/relationships/tags" Target="../tags/tag262.xml"/><Relationship Id="rId15" Type="http://schemas.openxmlformats.org/officeDocument/2006/relationships/image" Target="../media/image259.png"/><Relationship Id="rId23" Type="http://schemas.openxmlformats.org/officeDocument/2006/relationships/image" Target="../media/image266.png"/><Relationship Id="rId10" Type="http://schemas.openxmlformats.org/officeDocument/2006/relationships/chart" Target="../charts/chart1.xml"/><Relationship Id="rId19" Type="http://schemas.openxmlformats.org/officeDocument/2006/relationships/image" Target="../media/image262.jpeg"/><Relationship Id="rId4" Type="http://schemas.openxmlformats.org/officeDocument/2006/relationships/tags" Target="../tags/tag261.xml"/><Relationship Id="rId9" Type="http://schemas.openxmlformats.org/officeDocument/2006/relationships/slideLayout" Target="../slideLayouts/slideLayout2.xml"/><Relationship Id="rId14" Type="http://schemas.openxmlformats.org/officeDocument/2006/relationships/image" Target="../media/image258.png"/><Relationship Id="rId22" Type="http://schemas.openxmlformats.org/officeDocument/2006/relationships/image" Target="../media/image265.png"/></Relationships>
</file>

<file path=ppt/slides/_rels/slide42.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268.png"/><Relationship Id="rId18" Type="http://schemas.openxmlformats.org/officeDocument/2006/relationships/image" Target="../media/image272.png"/><Relationship Id="rId26" Type="http://schemas.openxmlformats.org/officeDocument/2006/relationships/image" Target="../media/image280.png"/><Relationship Id="rId3" Type="http://schemas.openxmlformats.org/officeDocument/2006/relationships/tags" Target="../tags/tag268.xml"/><Relationship Id="rId21" Type="http://schemas.openxmlformats.org/officeDocument/2006/relationships/image" Target="../media/image275.png"/><Relationship Id="rId7" Type="http://schemas.openxmlformats.org/officeDocument/2006/relationships/tags" Target="../tags/tag272.xml"/><Relationship Id="rId12" Type="http://schemas.openxmlformats.org/officeDocument/2006/relationships/image" Target="../media/image267.png"/><Relationship Id="rId17" Type="http://schemas.microsoft.com/office/2007/relationships/hdphoto" Target="../media/hdphoto2.wdp"/><Relationship Id="rId25" Type="http://schemas.openxmlformats.org/officeDocument/2006/relationships/image" Target="../media/image279.png"/><Relationship Id="rId2" Type="http://schemas.openxmlformats.org/officeDocument/2006/relationships/tags" Target="../tags/tag267.xml"/><Relationship Id="rId16" Type="http://schemas.openxmlformats.org/officeDocument/2006/relationships/image" Target="../media/image271.png"/><Relationship Id="rId20" Type="http://schemas.openxmlformats.org/officeDocument/2006/relationships/image" Target="../media/image274.png"/><Relationship Id="rId29" Type="http://schemas.openxmlformats.org/officeDocument/2006/relationships/image" Target="../media/image283.pn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slideLayout" Target="../slideLayouts/slideLayout2.xml"/><Relationship Id="rId24" Type="http://schemas.openxmlformats.org/officeDocument/2006/relationships/image" Target="../media/image278.png"/><Relationship Id="rId5" Type="http://schemas.openxmlformats.org/officeDocument/2006/relationships/tags" Target="../tags/tag270.xml"/><Relationship Id="rId15" Type="http://schemas.openxmlformats.org/officeDocument/2006/relationships/image" Target="../media/image270.png"/><Relationship Id="rId23" Type="http://schemas.openxmlformats.org/officeDocument/2006/relationships/image" Target="../media/image277.png"/><Relationship Id="rId28" Type="http://schemas.openxmlformats.org/officeDocument/2006/relationships/image" Target="../media/image282.png"/><Relationship Id="rId10" Type="http://schemas.openxmlformats.org/officeDocument/2006/relationships/tags" Target="../tags/tag275.xml"/><Relationship Id="rId19" Type="http://schemas.openxmlformats.org/officeDocument/2006/relationships/image" Target="../media/image273.png"/><Relationship Id="rId31" Type="http://schemas.openxmlformats.org/officeDocument/2006/relationships/image" Target="../media/image285.png"/><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269.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tags" Target="../tags/tag280.xml"/><Relationship Id="rId7" Type="http://schemas.openxmlformats.org/officeDocument/2006/relationships/image" Target="../media/image289.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88.png"/><Relationship Id="rId5" Type="http://schemas.openxmlformats.org/officeDocument/2006/relationships/notesSlide" Target="../notesSlides/notesSlide27.xml"/><Relationship Id="rId10" Type="http://schemas.openxmlformats.org/officeDocument/2006/relationships/image" Target="../media/image292.jpeg"/><Relationship Id="rId4" Type="http://schemas.openxmlformats.org/officeDocument/2006/relationships/slideLayout" Target="../slideLayouts/slideLayout2.xml"/><Relationship Id="rId9" Type="http://schemas.openxmlformats.org/officeDocument/2006/relationships/image" Target="../media/image29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tags" Target="../tags/tag293.xml"/><Relationship Id="rId18" Type="http://schemas.openxmlformats.org/officeDocument/2006/relationships/image" Target="../media/image269.png"/><Relationship Id="rId26" Type="http://schemas.openxmlformats.org/officeDocument/2006/relationships/image" Target="../media/image274.png"/><Relationship Id="rId39" Type="http://schemas.openxmlformats.org/officeDocument/2006/relationships/image" Target="../media/image285.png"/><Relationship Id="rId21" Type="http://schemas.openxmlformats.org/officeDocument/2006/relationships/image" Target="../media/image270.png"/><Relationship Id="rId34" Type="http://schemas.openxmlformats.org/officeDocument/2006/relationships/image" Target="../media/image295.png"/><Relationship Id="rId7" Type="http://schemas.openxmlformats.org/officeDocument/2006/relationships/tags" Target="../tags/tag287.xml"/><Relationship Id="rId2" Type="http://schemas.openxmlformats.org/officeDocument/2006/relationships/tags" Target="../tags/tag282.xml"/><Relationship Id="rId16" Type="http://schemas.openxmlformats.org/officeDocument/2006/relationships/image" Target="../media/image282.png"/><Relationship Id="rId20" Type="http://schemas.openxmlformats.org/officeDocument/2006/relationships/image" Target="../media/image284.png"/><Relationship Id="rId29" Type="http://schemas.openxmlformats.org/officeDocument/2006/relationships/image" Target="../media/image277.png"/><Relationship Id="rId41" Type="http://schemas.openxmlformats.org/officeDocument/2006/relationships/image" Target="../media/image301.png"/><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image" Target="../media/image272.png"/><Relationship Id="rId32" Type="http://schemas.openxmlformats.org/officeDocument/2006/relationships/image" Target="../media/image293.png"/><Relationship Id="rId37" Type="http://schemas.openxmlformats.org/officeDocument/2006/relationships/image" Target="../media/image298.svg"/><Relationship Id="rId40" Type="http://schemas.openxmlformats.org/officeDocument/2006/relationships/image" Target="../media/image300.png"/><Relationship Id="rId5" Type="http://schemas.openxmlformats.org/officeDocument/2006/relationships/tags" Target="../tags/tag285.xml"/><Relationship Id="rId15" Type="http://schemas.openxmlformats.org/officeDocument/2006/relationships/image" Target="../media/image267.png"/><Relationship Id="rId23" Type="http://schemas.microsoft.com/office/2007/relationships/hdphoto" Target="../media/hdphoto2.wdp"/><Relationship Id="rId28" Type="http://schemas.openxmlformats.org/officeDocument/2006/relationships/image" Target="../media/image276.png"/><Relationship Id="rId36" Type="http://schemas.openxmlformats.org/officeDocument/2006/relationships/image" Target="../media/image297.png"/><Relationship Id="rId10" Type="http://schemas.openxmlformats.org/officeDocument/2006/relationships/tags" Target="../tags/tag290.xml"/><Relationship Id="rId19" Type="http://schemas.openxmlformats.org/officeDocument/2006/relationships/image" Target="../media/image283.png"/><Relationship Id="rId31" Type="http://schemas.openxmlformats.org/officeDocument/2006/relationships/image" Target="../media/image279.png"/><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slideLayout" Target="../slideLayouts/slideLayout2.xml"/><Relationship Id="rId22" Type="http://schemas.openxmlformats.org/officeDocument/2006/relationships/image" Target="../media/image271.png"/><Relationship Id="rId27" Type="http://schemas.openxmlformats.org/officeDocument/2006/relationships/image" Target="../media/image275.png"/><Relationship Id="rId30" Type="http://schemas.openxmlformats.org/officeDocument/2006/relationships/image" Target="../media/image278.png"/><Relationship Id="rId35" Type="http://schemas.openxmlformats.org/officeDocument/2006/relationships/image" Target="../media/image296.svg"/><Relationship Id="rId8" Type="http://schemas.openxmlformats.org/officeDocument/2006/relationships/tags" Target="../tags/tag288.xml"/><Relationship Id="rId3" Type="http://schemas.openxmlformats.org/officeDocument/2006/relationships/tags" Target="../tags/tag283.xml"/><Relationship Id="rId12" Type="http://schemas.openxmlformats.org/officeDocument/2006/relationships/tags" Target="../tags/tag292.xml"/><Relationship Id="rId17" Type="http://schemas.openxmlformats.org/officeDocument/2006/relationships/image" Target="../media/image268.png"/><Relationship Id="rId25" Type="http://schemas.openxmlformats.org/officeDocument/2006/relationships/image" Target="../media/image273.png"/><Relationship Id="rId33" Type="http://schemas.openxmlformats.org/officeDocument/2006/relationships/image" Target="../media/image294.svg"/><Relationship Id="rId38" Type="http://schemas.openxmlformats.org/officeDocument/2006/relationships/image" Target="../media/image299.png"/></Relationships>
</file>

<file path=ppt/slides/_rels/slide47.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chart" Target="../charts/chart8.xml"/><Relationship Id="rId3" Type="http://schemas.openxmlformats.org/officeDocument/2006/relationships/tags" Target="../tags/tag296.xml"/><Relationship Id="rId7" Type="http://schemas.openxmlformats.org/officeDocument/2006/relationships/image" Target="../media/image302.png"/><Relationship Id="rId12" Type="http://schemas.openxmlformats.org/officeDocument/2006/relationships/chart" Target="../charts/chart7.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chart" Target="../charts/chart5.xml"/><Relationship Id="rId11" Type="http://schemas.openxmlformats.org/officeDocument/2006/relationships/chart" Target="../charts/chart6.xml"/><Relationship Id="rId5" Type="http://schemas.openxmlformats.org/officeDocument/2006/relationships/slideLayout" Target="../slideLayouts/slideLayout2.xml"/><Relationship Id="rId10" Type="http://schemas.openxmlformats.org/officeDocument/2006/relationships/image" Target="../media/image305.png"/><Relationship Id="rId4" Type="http://schemas.openxmlformats.org/officeDocument/2006/relationships/tags" Target="../tags/tag297.xml"/><Relationship Id="rId9" Type="http://schemas.openxmlformats.org/officeDocument/2006/relationships/image" Target="../media/image304.png"/><Relationship Id="rId14" Type="http://schemas.openxmlformats.org/officeDocument/2006/relationships/image" Target="../media/image306.PNG"/></Relationships>
</file>

<file path=ppt/slides/_rels/slide48.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image" Target="../media/image309.png"/><Relationship Id="rId18" Type="http://schemas.openxmlformats.org/officeDocument/2006/relationships/image" Target="../media/image314.png"/><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image" Target="../media/image308.png"/><Relationship Id="rId17" Type="http://schemas.openxmlformats.org/officeDocument/2006/relationships/image" Target="../media/image313.png"/><Relationship Id="rId2" Type="http://schemas.openxmlformats.org/officeDocument/2006/relationships/tags" Target="../tags/tag299.xml"/><Relationship Id="rId16" Type="http://schemas.openxmlformats.org/officeDocument/2006/relationships/image" Target="../media/image312.png"/><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image" Target="../media/image307.png"/><Relationship Id="rId5" Type="http://schemas.openxmlformats.org/officeDocument/2006/relationships/tags" Target="../tags/tag302.xml"/><Relationship Id="rId15" Type="http://schemas.openxmlformats.org/officeDocument/2006/relationships/image" Target="../media/image311.png"/><Relationship Id="rId10" Type="http://schemas.openxmlformats.org/officeDocument/2006/relationships/slideLayout" Target="../slideLayouts/slideLayout2.xml"/><Relationship Id="rId19" Type="http://schemas.openxmlformats.org/officeDocument/2006/relationships/image" Target="../media/image315.png"/><Relationship Id="rId4" Type="http://schemas.openxmlformats.org/officeDocument/2006/relationships/tags" Target="../tags/tag301.xml"/><Relationship Id="rId9" Type="http://schemas.openxmlformats.org/officeDocument/2006/relationships/tags" Target="../tags/tag306.xml"/><Relationship Id="rId14" Type="http://schemas.openxmlformats.org/officeDocument/2006/relationships/image" Target="../media/image310.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20.png"/><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image" Target="../media/image319.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image" Target="../media/image318.png"/><Relationship Id="rId5" Type="http://schemas.openxmlformats.org/officeDocument/2006/relationships/tags" Target="../tags/tag311.xml"/><Relationship Id="rId15" Type="http://schemas.openxmlformats.org/officeDocument/2006/relationships/image" Target="../media/image322.png"/><Relationship Id="rId10" Type="http://schemas.openxmlformats.org/officeDocument/2006/relationships/image" Target="../media/image317.png"/><Relationship Id="rId4" Type="http://schemas.openxmlformats.org/officeDocument/2006/relationships/tags" Target="../tags/tag310.xml"/><Relationship Id="rId9" Type="http://schemas.openxmlformats.org/officeDocument/2006/relationships/image" Target="../media/image316.png"/><Relationship Id="rId14" Type="http://schemas.openxmlformats.org/officeDocument/2006/relationships/image" Target="../media/image32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jpg"/><Relationship Id="rId3" Type="http://schemas.openxmlformats.org/officeDocument/2006/relationships/notesSlide" Target="../notesSlides/notesSlide4.xml"/><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2" Type="http://schemas.openxmlformats.org/officeDocument/2006/relationships/slideLayout" Target="../slideLayouts/slideLayout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jpeg"/></Relationships>
</file>

<file path=ppt/slides/_rels/slide50.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image" Target="../media/image323.png"/><Relationship Id="rId18" Type="http://schemas.openxmlformats.org/officeDocument/2006/relationships/image" Target="../media/image310.png"/><Relationship Id="rId3" Type="http://schemas.openxmlformats.org/officeDocument/2006/relationships/tags" Target="../tags/tag316.xml"/><Relationship Id="rId21" Type="http://schemas.openxmlformats.org/officeDocument/2006/relationships/image" Target="../media/image315.png"/><Relationship Id="rId7" Type="http://schemas.openxmlformats.org/officeDocument/2006/relationships/tags" Target="../tags/tag320.xml"/><Relationship Id="rId12" Type="http://schemas.openxmlformats.org/officeDocument/2006/relationships/slideLayout" Target="../slideLayouts/slideLayout2.xml"/><Relationship Id="rId17" Type="http://schemas.openxmlformats.org/officeDocument/2006/relationships/image" Target="../media/image327.png"/><Relationship Id="rId2" Type="http://schemas.openxmlformats.org/officeDocument/2006/relationships/tags" Target="../tags/tag315.xml"/><Relationship Id="rId16" Type="http://schemas.openxmlformats.org/officeDocument/2006/relationships/image" Target="../media/image326.png"/><Relationship Id="rId20" Type="http://schemas.openxmlformats.org/officeDocument/2006/relationships/image" Target="../media/image314.pn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image" Target="../media/image325.png"/><Relationship Id="rId23" Type="http://schemas.openxmlformats.org/officeDocument/2006/relationships/image" Target="../media/image329.png"/><Relationship Id="rId10" Type="http://schemas.openxmlformats.org/officeDocument/2006/relationships/tags" Target="../tags/tag323.xml"/><Relationship Id="rId19" Type="http://schemas.openxmlformats.org/officeDocument/2006/relationships/image" Target="../media/image311.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image" Target="../media/image324.png"/><Relationship Id="rId22" Type="http://schemas.openxmlformats.org/officeDocument/2006/relationships/image" Target="../media/image328.png"/></Relationships>
</file>

<file path=ppt/slides/_rels/slide51.xml.rels><?xml version="1.0" encoding="UTF-8" standalone="yes"?>
<Relationships xmlns="http://schemas.openxmlformats.org/package/2006/relationships"><Relationship Id="rId13" Type="http://schemas.openxmlformats.org/officeDocument/2006/relationships/tags" Target="../tags/tag337.xml"/><Relationship Id="rId18" Type="http://schemas.openxmlformats.org/officeDocument/2006/relationships/tags" Target="../tags/tag342.xml"/><Relationship Id="rId26" Type="http://schemas.openxmlformats.org/officeDocument/2006/relationships/image" Target="../media/image334.png"/><Relationship Id="rId39" Type="http://schemas.openxmlformats.org/officeDocument/2006/relationships/image" Target="../media/image328.png"/><Relationship Id="rId21" Type="http://schemas.openxmlformats.org/officeDocument/2006/relationships/image" Target="../media/image330.png"/><Relationship Id="rId34" Type="http://schemas.openxmlformats.org/officeDocument/2006/relationships/image" Target="../media/image342.png"/><Relationship Id="rId7" Type="http://schemas.openxmlformats.org/officeDocument/2006/relationships/tags" Target="../tags/tag331.xml"/><Relationship Id="rId12" Type="http://schemas.openxmlformats.org/officeDocument/2006/relationships/tags" Target="../tags/tag336.xml"/><Relationship Id="rId17" Type="http://schemas.openxmlformats.org/officeDocument/2006/relationships/tags" Target="../tags/tag341.xml"/><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2" Type="http://schemas.openxmlformats.org/officeDocument/2006/relationships/tags" Target="../tags/tag326.xml"/><Relationship Id="rId16" Type="http://schemas.openxmlformats.org/officeDocument/2006/relationships/tags" Target="../tags/tag340.xml"/><Relationship Id="rId20" Type="http://schemas.openxmlformats.org/officeDocument/2006/relationships/slideLayout" Target="../slideLayouts/slideLayout2.xml"/><Relationship Id="rId29" Type="http://schemas.openxmlformats.org/officeDocument/2006/relationships/image" Target="../media/image337.png"/><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svg"/><Relationship Id="rId5" Type="http://schemas.openxmlformats.org/officeDocument/2006/relationships/tags" Target="../tags/tag329.xml"/><Relationship Id="rId15" Type="http://schemas.openxmlformats.org/officeDocument/2006/relationships/tags" Target="../tags/tag339.xml"/><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10" Type="http://schemas.openxmlformats.org/officeDocument/2006/relationships/tags" Target="../tags/tag334.xml"/><Relationship Id="rId19" Type="http://schemas.openxmlformats.org/officeDocument/2006/relationships/tags" Target="../tags/tag343.xml"/><Relationship Id="rId31" Type="http://schemas.openxmlformats.org/officeDocument/2006/relationships/image" Target="../media/image339.png"/><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 Id="rId22" Type="http://schemas.openxmlformats.org/officeDocument/2006/relationships/image" Target="../media/image267.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8" Type="http://schemas.openxmlformats.org/officeDocument/2006/relationships/tags" Target="../tags/tag332.xml"/><Relationship Id="rId3" Type="http://schemas.openxmlformats.org/officeDocument/2006/relationships/tags" Target="../tags/tag327.xml"/></Relationships>
</file>

<file path=ppt/slides/_rels/slide52.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328.png"/><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image" Target="../media/image349.pn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image" Target="../media/image348.png"/><Relationship Id="rId5" Type="http://schemas.openxmlformats.org/officeDocument/2006/relationships/tags" Target="../tags/tag348.xml"/><Relationship Id="rId15" Type="http://schemas.openxmlformats.org/officeDocument/2006/relationships/image" Target="../media/image351.png"/><Relationship Id="rId10" Type="http://schemas.openxmlformats.org/officeDocument/2006/relationships/image" Target="../media/image347.png"/><Relationship Id="rId4" Type="http://schemas.openxmlformats.org/officeDocument/2006/relationships/tags" Target="../tags/tag347.xml"/><Relationship Id="rId9" Type="http://schemas.openxmlformats.org/officeDocument/2006/relationships/slideLayout" Target="../slideLayouts/slideLayout2.xml"/><Relationship Id="rId14" Type="http://schemas.openxmlformats.org/officeDocument/2006/relationships/image" Target="../media/image350.png"/></Relationships>
</file>

<file path=ppt/slides/_rels/slide53.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image" Target="../media/image352.png"/><Relationship Id="rId18" Type="http://schemas.openxmlformats.org/officeDocument/2006/relationships/image" Target="../media/image357.png"/><Relationship Id="rId3" Type="http://schemas.openxmlformats.org/officeDocument/2006/relationships/tags" Target="../tags/tag354.xml"/><Relationship Id="rId21" Type="http://schemas.openxmlformats.org/officeDocument/2006/relationships/image" Target="../media/image328.png"/><Relationship Id="rId7" Type="http://schemas.openxmlformats.org/officeDocument/2006/relationships/tags" Target="../tags/tag358.xml"/><Relationship Id="rId12" Type="http://schemas.openxmlformats.org/officeDocument/2006/relationships/image" Target="../media/image214.png"/><Relationship Id="rId17" Type="http://schemas.openxmlformats.org/officeDocument/2006/relationships/image" Target="../media/image356.png"/><Relationship Id="rId2" Type="http://schemas.openxmlformats.org/officeDocument/2006/relationships/tags" Target="../tags/tag353.xml"/><Relationship Id="rId16" Type="http://schemas.openxmlformats.org/officeDocument/2006/relationships/image" Target="../media/image355.png"/><Relationship Id="rId20" Type="http://schemas.openxmlformats.org/officeDocument/2006/relationships/image" Target="../media/image245.png"/><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slideLayout" Target="../slideLayouts/slideLayout2.xml"/><Relationship Id="rId5" Type="http://schemas.openxmlformats.org/officeDocument/2006/relationships/tags" Target="../tags/tag356.xml"/><Relationship Id="rId15" Type="http://schemas.openxmlformats.org/officeDocument/2006/relationships/image" Target="../media/image354.png"/><Relationship Id="rId23" Type="http://schemas.openxmlformats.org/officeDocument/2006/relationships/image" Target="../media/image246.png"/><Relationship Id="rId10" Type="http://schemas.openxmlformats.org/officeDocument/2006/relationships/tags" Target="../tags/tag361.xml"/><Relationship Id="rId19" Type="http://schemas.openxmlformats.org/officeDocument/2006/relationships/image" Target="../media/image358.png"/><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353.png"/><Relationship Id="rId22" Type="http://schemas.openxmlformats.org/officeDocument/2006/relationships/image" Target="../media/image359.png"/></Relationships>
</file>

<file path=ppt/slides/_rels/slide5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3.png"/><Relationship Id="rId3" Type="http://schemas.openxmlformats.org/officeDocument/2006/relationships/tags" Target="../tags/tag364.xml"/><Relationship Id="rId7" Type="http://schemas.openxmlformats.org/officeDocument/2006/relationships/slideLayout" Target="../slideLayouts/slideLayout2.xml"/><Relationship Id="rId12" Type="http://schemas.openxmlformats.org/officeDocument/2006/relationships/image" Target="../media/image362.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image" Target="../media/image163.png"/><Relationship Id="rId5" Type="http://schemas.openxmlformats.org/officeDocument/2006/relationships/tags" Target="../tags/tag366.xml"/><Relationship Id="rId15" Type="http://schemas.openxmlformats.org/officeDocument/2006/relationships/image" Target="../media/image365.png"/><Relationship Id="rId10" Type="http://schemas.openxmlformats.org/officeDocument/2006/relationships/image" Target="../media/image164.png"/><Relationship Id="rId4" Type="http://schemas.openxmlformats.org/officeDocument/2006/relationships/tags" Target="../tags/tag365.xml"/><Relationship Id="rId9" Type="http://schemas.openxmlformats.org/officeDocument/2006/relationships/image" Target="../media/image361.png"/><Relationship Id="rId14" Type="http://schemas.openxmlformats.org/officeDocument/2006/relationships/image" Target="../media/image364.png"/></Relationships>
</file>

<file path=ppt/slides/_rels/slide55.xml.rels><?xml version="1.0" encoding="UTF-8" standalone="yes"?>
<Relationships xmlns="http://schemas.openxmlformats.org/package/2006/relationships"><Relationship Id="rId8" Type="http://schemas.openxmlformats.org/officeDocument/2006/relationships/image" Target="../media/image372.jpeg"/><Relationship Id="rId3" Type="http://schemas.openxmlformats.org/officeDocument/2006/relationships/image" Target="../media/image367.jpeg"/><Relationship Id="rId7" Type="http://schemas.openxmlformats.org/officeDocument/2006/relationships/image" Target="../media/image371.jpeg"/><Relationship Id="rId2" Type="http://schemas.openxmlformats.org/officeDocument/2006/relationships/image" Target="../media/image366.jpeg"/><Relationship Id="rId1" Type="http://schemas.openxmlformats.org/officeDocument/2006/relationships/slideLayout" Target="../slideLayouts/slideLayout2.xml"/><Relationship Id="rId6" Type="http://schemas.openxmlformats.org/officeDocument/2006/relationships/image" Target="../media/image370.jpeg"/><Relationship Id="rId5" Type="http://schemas.openxmlformats.org/officeDocument/2006/relationships/image" Target="../media/image369.jpeg"/><Relationship Id="rId4" Type="http://schemas.openxmlformats.org/officeDocument/2006/relationships/image" Target="../media/image368.png"/><Relationship Id="rId9" Type="http://schemas.openxmlformats.org/officeDocument/2006/relationships/image" Target="../media/image373.jpe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74.gif"/><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image" Target="../media/image358.png"/><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image" Target="../media/image357.png"/><Relationship Id="rId5" Type="http://schemas.openxmlformats.org/officeDocument/2006/relationships/tags" Target="../tags/tag372.xml"/><Relationship Id="rId15" Type="http://schemas.openxmlformats.org/officeDocument/2006/relationships/image" Target="../media/image375.png"/><Relationship Id="rId10" Type="http://schemas.openxmlformats.org/officeDocument/2006/relationships/image" Target="../media/image356.png"/><Relationship Id="rId4" Type="http://schemas.openxmlformats.org/officeDocument/2006/relationships/tags" Target="../tags/tag371.xml"/><Relationship Id="rId9" Type="http://schemas.openxmlformats.org/officeDocument/2006/relationships/image" Target="../media/image355.png"/><Relationship Id="rId14" Type="http://schemas.openxmlformats.org/officeDocument/2006/relationships/image" Target="../media/image245.png"/></Relationships>
</file>

<file path=ppt/slides/_rels/slide57.xml.rels><?xml version="1.0" encoding="UTF-8" standalone="yes"?>
<Relationships xmlns="http://schemas.openxmlformats.org/package/2006/relationships"><Relationship Id="rId8" Type="http://schemas.openxmlformats.org/officeDocument/2006/relationships/image" Target="../media/image377.jpeg"/><Relationship Id="rId13" Type="http://schemas.openxmlformats.org/officeDocument/2006/relationships/image" Target="../media/image357.png"/><Relationship Id="rId3" Type="http://schemas.openxmlformats.org/officeDocument/2006/relationships/tags" Target="../tags/tag377.xml"/><Relationship Id="rId7" Type="http://schemas.openxmlformats.org/officeDocument/2006/relationships/image" Target="../media/image376.png"/><Relationship Id="rId12" Type="http://schemas.openxmlformats.org/officeDocument/2006/relationships/image" Target="../media/image356.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380.jpeg"/><Relationship Id="rId5" Type="http://schemas.openxmlformats.org/officeDocument/2006/relationships/tags" Target="../tags/tag379.xml"/><Relationship Id="rId10" Type="http://schemas.openxmlformats.org/officeDocument/2006/relationships/image" Target="../media/image379.jpeg"/><Relationship Id="rId4" Type="http://schemas.openxmlformats.org/officeDocument/2006/relationships/tags" Target="../tags/tag378.xml"/><Relationship Id="rId9" Type="http://schemas.openxmlformats.org/officeDocument/2006/relationships/image" Target="../media/image378.jpeg"/><Relationship Id="rId14" Type="http://schemas.openxmlformats.org/officeDocument/2006/relationships/image" Target="../media/image352.png"/></Relationships>
</file>

<file path=ppt/slides/_rels/slide5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355.png"/><Relationship Id="rId3" Type="http://schemas.openxmlformats.org/officeDocument/2006/relationships/tags" Target="../tags/tag382.xml"/><Relationship Id="rId7" Type="http://schemas.openxmlformats.org/officeDocument/2006/relationships/image" Target="../media/image381.png"/><Relationship Id="rId12" Type="http://schemas.openxmlformats.org/officeDocument/2006/relationships/image" Target="../media/image384.jpe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slideLayout" Target="../slideLayouts/slideLayout2.xml"/><Relationship Id="rId11" Type="http://schemas.openxmlformats.org/officeDocument/2006/relationships/image" Target="../media/image368.png"/><Relationship Id="rId5" Type="http://schemas.openxmlformats.org/officeDocument/2006/relationships/tags" Target="../tags/tag384.xml"/><Relationship Id="rId10" Type="http://schemas.openxmlformats.org/officeDocument/2006/relationships/image" Target="../media/image383.jpeg"/><Relationship Id="rId4" Type="http://schemas.openxmlformats.org/officeDocument/2006/relationships/tags" Target="../tags/tag383.xml"/><Relationship Id="rId9" Type="http://schemas.openxmlformats.org/officeDocument/2006/relationships/image" Target="../media/image382.jpeg"/><Relationship Id="rId14" Type="http://schemas.openxmlformats.org/officeDocument/2006/relationships/image" Target="../media/image356.png"/></Relationships>
</file>

<file path=ppt/slides/_rels/slide59.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tags" Target="../tags/tag387.xml"/><Relationship Id="rId7" Type="http://schemas.openxmlformats.org/officeDocument/2006/relationships/chart" Target="../charts/chart10.xml"/><Relationship Id="rId12" Type="http://schemas.openxmlformats.org/officeDocument/2006/relationships/image" Target="../media/image387.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chart" Target="../charts/chart9.xml"/><Relationship Id="rId11" Type="http://schemas.openxmlformats.org/officeDocument/2006/relationships/image" Target="../media/image386.png"/><Relationship Id="rId5" Type="http://schemas.openxmlformats.org/officeDocument/2006/relationships/slideLayout" Target="../slideLayouts/slideLayout2.xml"/><Relationship Id="rId10" Type="http://schemas.openxmlformats.org/officeDocument/2006/relationships/image" Target="../media/image385.PNG"/><Relationship Id="rId4" Type="http://schemas.openxmlformats.org/officeDocument/2006/relationships/tags" Target="../tags/tag388.xml"/><Relationship Id="rId9" Type="http://schemas.openxmlformats.org/officeDocument/2006/relationships/chart" Target="../charts/chart12.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5.xm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tags" Target="../tags/tag4.xml"/><Relationship Id="rId16" Type="http://schemas.openxmlformats.org/officeDocument/2006/relationships/image" Target="../media/image46.png"/><Relationship Id="rId1" Type="http://schemas.openxmlformats.org/officeDocument/2006/relationships/tags" Target="../tags/tag3.xml"/><Relationship Id="rId6" Type="http://schemas.openxmlformats.org/officeDocument/2006/relationships/notesSlide" Target="../notesSlides/notesSlide5.xml"/><Relationship Id="rId11" Type="http://schemas.openxmlformats.org/officeDocument/2006/relationships/image" Target="../media/image41.png"/><Relationship Id="rId5" Type="http://schemas.openxmlformats.org/officeDocument/2006/relationships/slideLayout" Target="../slideLayouts/slideLayout2.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xml"/><Relationship Id="rId9" Type="http://schemas.openxmlformats.org/officeDocument/2006/relationships/image" Target="../media/image39.png"/><Relationship Id="rId14"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390.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slideLayout" Target="../slideLayouts/slideLayout2.xml"/><Relationship Id="rId7" Type="http://schemas.openxmlformats.org/officeDocument/2006/relationships/image" Target="../media/image262.jpe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303.png"/><Relationship Id="rId5" Type="http://schemas.openxmlformats.org/officeDocument/2006/relationships/chart" Target="../charts/chart14.xml"/><Relationship Id="rId4" Type="http://schemas.openxmlformats.org/officeDocument/2006/relationships/chart" Target="../charts/chart13.xml"/><Relationship Id="rId9" Type="http://schemas.openxmlformats.org/officeDocument/2006/relationships/image" Target="../media/image302.png"/></Relationships>
</file>

<file path=ppt/slides/_rels/slide62.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image" Target="../media/image323.png"/><Relationship Id="rId18" Type="http://schemas.openxmlformats.org/officeDocument/2006/relationships/image" Target="../media/image395.png"/><Relationship Id="rId3" Type="http://schemas.openxmlformats.org/officeDocument/2006/relationships/tags" Target="../tags/tag396.xml"/><Relationship Id="rId7" Type="http://schemas.openxmlformats.org/officeDocument/2006/relationships/tags" Target="../tags/tag400.xml"/><Relationship Id="rId12" Type="http://schemas.openxmlformats.org/officeDocument/2006/relationships/image" Target="../media/image311.png"/><Relationship Id="rId17" Type="http://schemas.openxmlformats.org/officeDocument/2006/relationships/image" Target="../media/image394.png"/><Relationship Id="rId2" Type="http://schemas.openxmlformats.org/officeDocument/2006/relationships/tags" Target="../tags/tag395.xml"/><Relationship Id="rId16" Type="http://schemas.openxmlformats.org/officeDocument/2006/relationships/image" Target="../media/image393.png"/><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image" Target="../media/image326.png"/><Relationship Id="rId5" Type="http://schemas.openxmlformats.org/officeDocument/2006/relationships/tags" Target="../tags/tag398.xml"/><Relationship Id="rId15" Type="http://schemas.openxmlformats.org/officeDocument/2006/relationships/image" Target="../media/image392.png"/><Relationship Id="rId10" Type="http://schemas.openxmlformats.org/officeDocument/2006/relationships/slideLayout" Target="../slideLayouts/slideLayout2.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image" Target="../media/image391.png"/></Relationships>
</file>

<file path=ppt/slides/_rels/slide63.xml.rels><?xml version="1.0" encoding="UTF-8" standalone="yes"?>
<Relationships xmlns="http://schemas.openxmlformats.org/package/2006/relationships"><Relationship Id="rId8" Type="http://schemas.openxmlformats.org/officeDocument/2006/relationships/tags" Target="../tags/tag410.xml"/><Relationship Id="rId13" Type="http://schemas.openxmlformats.org/officeDocument/2006/relationships/slideLayout" Target="../slideLayouts/slideLayout2.xml"/><Relationship Id="rId18" Type="http://schemas.openxmlformats.org/officeDocument/2006/relationships/image" Target="../media/image392.png"/><Relationship Id="rId3" Type="http://schemas.openxmlformats.org/officeDocument/2006/relationships/tags" Target="../tags/tag405.xml"/><Relationship Id="rId21" Type="http://schemas.openxmlformats.org/officeDocument/2006/relationships/image" Target="../media/image398.png"/><Relationship Id="rId7" Type="http://schemas.openxmlformats.org/officeDocument/2006/relationships/tags" Target="../tags/tag409.xml"/><Relationship Id="rId12" Type="http://schemas.openxmlformats.org/officeDocument/2006/relationships/tags" Target="../tags/tag414.xml"/><Relationship Id="rId17" Type="http://schemas.openxmlformats.org/officeDocument/2006/relationships/image" Target="../media/image391.png"/><Relationship Id="rId2" Type="http://schemas.openxmlformats.org/officeDocument/2006/relationships/tags" Target="../tags/tag404.xml"/><Relationship Id="rId16" Type="http://schemas.openxmlformats.org/officeDocument/2006/relationships/image" Target="../media/image323.png"/><Relationship Id="rId20" Type="http://schemas.openxmlformats.org/officeDocument/2006/relationships/image" Target="../media/image397.png"/><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tags" Target="../tags/tag413.xml"/><Relationship Id="rId5" Type="http://schemas.openxmlformats.org/officeDocument/2006/relationships/tags" Target="../tags/tag407.xml"/><Relationship Id="rId15" Type="http://schemas.openxmlformats.org/officeDocument/2006/relationships/image" Target="../media/image311.png"/><Relationship Id="rId23" Type="http://schemas.openxmlformats.org/officeDocument/2006/relationships/image" Target="../media/image400.png"/><Relationship Id="rId10" Type="http://schemas.openxmlformats.org/officeDocument/2006/relationships/tags" Target="../tags/tag412.xml"/><Relationship Id="rId19" Type="http://schemas.openxmlformats.org/officeDocument/2006/relationships/image" Target="../media/image396.png"/><Relationship Id="rId4" Type="http://schemas.openxmlformats.org/officeDocument/2006/relationships/tags" Target="../tags/tag406.xml"/><Relationship Id="rId9" Type="http://schemas.openxmlformats.org/officeDocument/2006/relationships/tags" Target="../tags/tag411.xml"/><Relationship Id="rId14" Type="http://schemas.openxmlformats.org/officeDocument/2006/relationships/image" Target="../media/image326.png"/><Relationship Id="rId22" Type="http://schemas.openxmlformats.org/officeDocument/2006/relationships/image" Target="../media/image399.png"/></Relationships>
</file>

<file path=ppt/slides/_rels/slide64.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06.png"/><Relationship Id="rId3" Type="http://schemas.openxmlformats.org/officeDocument/2006/relationships/tags" Target="../tags/tag417.xml"/><Relationship Id="rId7" Type="http://schemas.openxmlformats.org/officeDocument/2006/relationships/slideLayout" Target="../slideLayouts/slideLayout2.xml"/><Relationship Id="rId12" Type="http://schemas.openxmlformats.org/officeDocument/2006/relationships/image" Target="../media/image405.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404.png"/><Relationship Id="rId5" Type="http://schemas.openxmlformats.org/officeDocument/2006/relationships/tags" Target="../tags/tag419.xml"/><Relationship Id="rId10" Type="http://schemas.openxmlformats.org/officeDocument/2006/relationships/image" Target="../media/image403.png"/><Relationship Id="rId4" Type="http://schemas.openxmlformats.org/officeDocument/2006/relationships/tags" Target="../tags/tag418.xml"/><Relationship Id="rId9" Type="http://schemas.openxmlformats.org/officeDocument/2006/relationships/image" Target="../media/image402.png"/><Relationship Id="rId14" Type="http://schemas.openxmlformats.org/officeDocument/2006/relationships/image" Target="../media/image407.png"/></Relationships>
</file>

<file path=ppt/slides/_rels/slide65.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image" Target="../media/image409.png"/><Relationship Id="rId18" Type="http://schemas.openxmlformats.org/officeDocument/2006/relationships/image" Target="../media/image414.png"/><Relationship Id="rId3" Type="http://schemas.openxmlformats.org/officeDocument/2006/relationships/tags" Target="../tags/tag423.xml"/><Relationship Id="rId7" Type="http://schemas.openxmlformats.org/officeDocument/2006/relationships/tags" Target="../tags/tag427.xml"/><Relationship Id="rId12" Type="http://schemas.openxmlformats.org/officeDocument/2006/relationships/image" Target="../media/image408.png"/><Relationship Id="rId17" Type="http://schemas.openxmlformats.org/officeDocument/2006/relationships/image" Target="../media/image413.png"/><Relationship Id="rId2" Type="http://schemas.openxmlformats.org/officeDocument/2006/relationships/tags" Target="../tags/tag422.xml"/><Relationship Id="rId16" Type="http://schemas.openxmlformats.org/officeDocument/2006/relationships/image" Target="../media/image412.png"/><Relationship Id="rId20" Type="http://schemas.openxmlformats.org/officeDocument/2006/relationships/image" Target="../media/image416.png"/><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image" Target="../media/image236.jpeg"/><Relationship Id="rId5" Type="http://schemas.openxmlformats.org/officeDocument/2006/relationships/tags" Target="../tags/tag425.xml"/><Relationship Id="rId15" Type="http://schemas.openxmlformats.org/officeDocument/2006/relationships/image" Target="../media/image411.png"/><Relationship Id="rId10" Type="http://schemas.openxmlformats.org/officeDocument/2006/relationships/slideLayout" Target="../slideLayouts/slideLayout2.xml"/><Relationship Id="rId19" Type="http://schemas.openxmlformats.org/officeDocument/2006/relationships/image" Target="../media/image415.png"/><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image" Target="../media/image410.png"/></Relationships>
</file>

<file path=ppt/slides/_rels/slide66.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tags" Target="../tags/tag432.xml"/><Relationship Id="rId7" Type="http://schemas.openxmlformats.org/officeDocument/2006/relationships/image" Target="../media/image418.png"/><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image" Target="../media/image417.png"/><Relationship Id="rId5" Type="http://schemas.openxmlformats.org/officeDocument/2006/relationships/slideLayout" Target="../slideLayouts/slideLayout2.xml"/><Relationship Id="rId4" Type="http://schemas.openxmlformats.org/officeDocument/2006/relationships/tags" Target="../tags/tag433.xml"/><Relationship Id="rId9" Type="http://schemas.openxmlformats.org/officeDocument/2006/relationships/image" Target="../media/image214.png"/></Relationships>
</file>

<file path=ppt/slides/_rels/slide67.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5.png"/><Relationship Id="rId3" Type="http://schemas.openxmlformats.org/officeDocument/2006/relationships/tags" Target="../tags/tag436.xml"/><Relationship Id="rId7" Type="http://schemas.openxmlformats.org/officeDocument/2006/relationships/slideLayout" Target="../slideLayouts/slideLayout2.xml"/><Relationship Id="rId12" Type="http://schemas.openxmlformats.org/officeDocument/2006/relationships/image" Target="../media/image424.png"/><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image" Target="../media/image423.png"/><Relationship Id="rId5" Type="http://schemas.openxmlformats.org/officeDocument/2006/relationships/tags" Target="../tags/tag438.xml"/><Relationship Id="rId10" Type="http://schemas.openxmlformats.org/officeDocument/2006/relationships/image" Target="../media/image422.png"/><Relationship Id="rId4" Type="http://schemas.openxmlformats.org/officeDocument/2006/relationships/tags" Target="../tags/tag437.xml"/><Relationship Id="rId9" Type="http://schemas.openxmlformats.org/officeDocument/2006/relationships/image" Target="../media/image421.png"/><Relationship Id="rId14" Type="http://schemas.openxmlformats.org/officeDocument/2006/relationships/image" Target="../media/image426.png"/></Relationships>
</file>

<file path=ppt/slides/_rels/slide6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slideLayout" Target="../slideLayouts/slideLayout2.xml"/><Relationship Id="rId1" Type="http://schemas.openxmlformats.org/officeDocument/2006/relationships/tags" Target="../tags/tag440.xml"/><Relationship Id="rId4" Type="http://schemas.openxmlformats.org/officeDocument/2006/relationships/image" Target="../media/image428.png"/></Relationships>
</file>

<file path=ppt/slides/_rels/slide6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262.jpeg"/><Relationship Id="rId4" Type="http://schemas.openxmlformats.org/officeDocument/2006/relationships/chart" Target="../charts/chart17.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tags" Target="../tags/tag9.xml"/><Relationship Id="rId21" Type="http://schemas.openxmlformats.org/officeDocument/2006/relationships/image" Target="../media/image39.png"/><Relationship Id="rId7" Type="http://schemas.openxmlformats.org/officeDocument/2006/relationships/notesSlide" Target="../notesSlides/notesSlide6.xml"/><Relationship Id="rId12" Type="http://schemas.openxmlformats.org/officeDocument/2006/relationships/image" Target="../media/image45.svg"/><Relationship Id="rId17" Type="http://schemas.openxmlformats.org/officeDocument/2006/relationships/image" Target="../media/image50.jpeg"/><Relationship Id="rId2" Type="http://schemas.openxmlformats.org/officeDocument/2006/relationships/tags" Target="../tags/tag8.xml"/><Relationship Id="rId16" Type="http://schemas.openxmlformats.org/officeDocument/2006/relationships/hyperlink" Target="https://www.psdgraphics.com/psd-icons/group-of-people-icon-psd/" TargetMode="External"/><Relationship Id="rId20" Type="http://schemas.openxmlformats.org/officeDocument/2006/relationships/image" Target="../media/image53.jpeg"/><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11.xml"/><Relationship Id="rId15" Type="http://schemas.openxmlformats.org/officeDocument/2006/relationships/image" Target="../media/image49.jpeg"/><Relationship Id="rId23" Type="http://schemas.openxmlformats.org/officeDocument/2006/relationships/image" Target="../media/image55.png"/><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tags" Target="../tags/tag10.xml"/><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tags" Target="../tags/tag443.xml"/><Relationship Id="rId7" Type="http://schemas.openxmlformats.org/officeDocument/2006/relationships/image" Target="../media/image431.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430.png"/><Relationship Id="rId5" Type="http://schemas.openxmlformats.org/officeDocument/2006/relationships/slideLayout" Target="../slideLayouts/slideLayout2.xml"/><Relationship Id="rId4" Type="http://schemas.openxmlformats.org/officeDocument/2006/relationships/tags" Target="../tags/tag444.xml"/><Relationship Id="rId9" Type="http://schemas.openxmlformats.org/officeDocument/2006/relationships/image" Target="../media/image433.png"/></Relationships>
</file>

<file path=ppt/slides/_rels/slide72.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tags" Target="../tags/tag447.xml"/><Relationship Id="rId7" Type="http://schemas.openxmlformats.org/officeDocument/2006/relationships/image" Target="../media/image434.png"/><Relationship Id="rId12" Type="http://schemas.openxmlformats.org/officeDocument/2006/relationships/image" Target="../media/image438.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slideLayout" Target="../slideLayouts/slideLayout2.xml"/><Relationship Id="rId11" Type="http://schemas.openxmlformats.org/officeDocument/2006/relationships/image" Target="../media/image437.png"/><Relationship Id="rId5" Type="http://schemas.openxmlformats.org/officeDocument/2006/relationships/tags" Target="../tags/tag449.xml"/><Relationship Id="rId10" Type="http://schemas.openxmlformats.org/officeDocument/2006/relationships/image" Target="../media/image312.png"/><Relationship Id="rId4" Type="http://schemas.openxmlformats.org/officeDocument/2006/relationships/tags" Target="../tags/tag448.xml"/><Relationship Id="rId9" Type="http://schemas.openxmlformats.org/officeDocument/2006/relationships/image" Target="../media/image436.png"/></Relationships>
</file>

<file path=ppt/slides/_rels/slide73.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image" Target="../media/image441.png"/><Relationship Id="rId26" Type="http://schemas.openxmlformats.org/officeDocument/2006/relationships/image" Target="../media/image447.png"/><Relationship Id="rId3" Type="http://schemas.openxmlformats.org/officeDocument/2006/relationships/tags" Target="../tags/tag452.xml"/><Relationship Id="rId21" Type="http://schemas.openxmlformats.org/officeDocument/2006/relationships/image" Target="../media/image443.png"/><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image" Target="../media/image440.png"/><Relationship Id="rId25" Type="http://schemas.openxmlformats.org/officeDocument/2006/relationships/image" Target="../media/image446.png"/><Relationship Id="rId2" Type="http://schemas.openxmlformats.org/officeDocument/2006/relationships/tags" Target="../tags/tag451.xml"/><Relationship Id="rId16" Type="http://schemas.openxmlformats.org/officeDocument/2006/relationships/image" Target="../media/image439.png"/><Relationship Id="rId20" Type="http://schemas.openxmlformats.org/officeDocument/2006/relationships/image" Target="../media/image442.png"/><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image" Target="../media/image331.png"/><Relationship Id="rId5" Type="http://schemas.openxmlformats.org/officeDocument/2006/relationships/tags" Target="../tags/tag454.xml"/><Relationship Id="rId15" Type="http://schemas.openxmlformats.org/officeDocument/2006/relationships/slideLayout" Target="../slideLayouts/slideLayout2.xml"/><Relationship Id="rId23" Type="http://schemas.openxmlformats.org/officeDocument/2006/relationships/image" Target="../media/image445.png"/><Relationship Id="rId10" Type="http://schemas.openxmlformats.org/officeDocument/2006/relationships/tags" Target="../tags/tag459.xml"/><Relationship Id="rId19" Type="http://schemas.openxmlformats.org/officeDocument/2006/relationships/image" Target="../media/image71.png"/><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image" Target="../media/image444.png"/></Relationships>
</file>

<file path=ppt/slides/_rels/slide74.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slideLayout" Target="../slideLayouts/slideLayout2.xml"/><Relationship Id="rId7" Type="http://schemas.openxmlformats.org/officeDocument/2006/relationships/image" Target="../media/image451.jpeg"/><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450.png"/><Relationship Id="rId5" Type="http://schemas.openxmlformats.org/officeDocument/2006/relationships/image" Target="../media/image449.png"/><Relationship Id="rId10" Type="http://schemas.openxmlformats.org/officeDocument/2006/relationships/image" Target="../media/image454.png"/><Relationship Id="rId4" Type="http://schemas.openxmlformats.org/officeDocument/2006/relationships/image" Target="../media/image448.jpeg"/><Relationship Id="rId9" Type="http://schemas.openxmlformats.org/officeDocument/2006/relationships/image" Target="../media/image4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66.xml"/><Relationship Id="rId5" Type="http://schemas.openxmlformats.org/officeDocument/2006/relationships/image" Target="../media/image456.png"/><Relationship Id="rId4" Type="http://schemas.openxmlformats.org/officeDocument/2006/relationships/image" Target="../media/image455.png"/></Relationships>
</file>

<file path=ppt/slides/_rels/slide76.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slideLayout" Target="../slideLayouts/slideLayout2.xml"/><Relationship Id="rId18" Type="http://schemas.openxmlformats.org/officeDocument/2006/relationships/image" Target="../media/image460.png"/><Relationship Id="rId26" Type="http://schemas.openxmlformats.org/officeDocument/2006/relationships/image" Target="../media/image466.png"/><Relationship Id="rId3" Type="http://schemas.openxmlformats.org/officeDocument/2006/relationships/tags" Target="../tags/tag469.xml"/><Relationship Id="rId21" Type="http://schemas.openxmlformats.org/officeDocument/2006/relationships/image" Target="../media/image80.png"/><Relationship Id="rId7" Type="http://schemas.openxmlformats.org/officeDocument/2006/relationships/tags" Target="../tags/tag473.xml"/><Relationship Id="rId12" Type="http://schemas.openxmlformats.org/officeDocument/2006/relationships/tags" Target="../tags/tag478.xml"/><Relationship Id="rId17" Type="http://schemas.openxmlformats.org/officeDocument/2006/relationships/image" Target="../media/image459.png"/><Relationship Id="rId25" Type="http://schemas.openxmlformats.org/officeDocument/2006/relationships/image" Target="../media/image465.png"/><Relationship Id="rId2" Type="http://schemas.openxmlformats.org/officeDocument/2006/relationships/tags" Target="../tags/tag468.xml"/><Relationship Id="rId16" Type="http://schemas.openxmlformats.org/officeDocument/2006/relationships/image" Target="../media/image458.png"/><Relationship Id="rId20" Type="http://schemas.openxmlformats.org/officeDocument/2006/relationships/image" Target="../media/image462.png"/><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tags" Target="../tags/tag477.xml"/><Relationship Id="rId24" Type="http://schemas.openxmlformats.org/officeDocument/2006/relationships/image" Target="../media/image464.jpeg"/><Relationship Id="rId5" Type="http://schemas.openxmlformats.org/officeDocument/2006/relationships/tags" Target="../tags/tag471.xml"/><Relationship Id="rId15" Type="http://schemas.openxmlformats.org/officeDocument/2006/relationships/image" Target="../media/image457.png"/><Relationship Id="rId23" Type="http://schemas.openxmlformats.org/officeDocument/2006/relationships/image" Target="../media/image162.png"/><Relationship Id="rId10" Type="http://schemas.openxmlformats.org/officeDocument/2006/relationships/tags" Target="../tags/tag476.xml"/><Relationship Id="rId19" Type="http://schemas.openxmlformats.org/officeDocument/2006/relationships/image" Target="../media/image461.png"/><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notesSlide" Target="../notesSlides/notesSlide31.xml"/><Relationship Id="rId22" Type="http://schemas.openxmlformats.org/officeDocument/2006/relationships/image" Target="../media/image463.png"/></Relationships>
</file>

<file path=ppt/slides/_rels/slide77.xml.rels><?xml version="1.0" encoding="UTF-8" standalone="yes"?>
<Relationships xmlns="http://schemas.openxmlformats.org/package/2006/relationships"><Relationship Id="rId8" Type="http://schemas.openxmlformats.org/officeDocument/2006/relationships/image" Target="../media/image468.tmp"/><Relationship Id="rId3" Type="http://schemas.openxmlformats.org/officeDocument/2006/relationships/tags" Target="../tags/tag481.xml"/><Relationship Id="rId7" Type="http://schemas.openxmlformats.org/officeDocument/2006/relationships/image" Target="../media/image467.png"/><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notesSlide" Target="../notesSlides/notesSlide32.xml"/><Relationship Id="rId11" Type="http://schemas.openxmlformats.org/officeDocument/2006/relationships/image" Target="../media/image471.png"/><Relationship Id="rId5" Type="http://schemas.openxmlformats.org/officeDocument/2006/relationships/slideLayout" Target="../slideLayouts/slideLayout2.xml"/><Relationship Id="rId10" Type="http://schemas.openxmlformats.org/officeDocument/2006/relationships/image" Target="../media/image470.png"/><Relationship Id="rId4" Type="http://schemas.openxmlformats.org/officeDocument/2006/relationships/tags" Target="../tags/tag482.xml"/><Relationship Id="rId9" Type="http://schemas.openxmlformats.org/officeDocument/2006/relationships/image" Target="../media/image469.png"/></Relationships>
</file>

<file path=ppt/slides/_rels/slide78.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tags" Target="../tags/tag485.xml"/><Relationship Id="rId7" Type="http://schemas.openxmlformats.org/officeDocument/2006/relationships/notesSlide" Target="../notesSlides/notesSlide33.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slideLayout" Target="../slideLayouts/slideLayout2.xml"/><Relationship Id="rId11" Type="http://schemas.openxmlformats.org/officeDocument/2006/relationships/image" Target="../media/image475.png"/><Relationship Id="rId5" Type="http://schemas.openxmlformats.org/officeDocument/2006/relationships/tags" Target="../tags/tag487.xml"/><Relationship Id="rId10" Type="http://schemas.openxmlformats.org/officeDocument/2006/relationships/image" Target="../media/image474.png"/><Relationship Id="rId4" Type="http://schemas.openxmlformats.org/officeDocument/2006/relationships/tags" Target="../tags/tag486.xml"/><Relationship Id="rId9" Type="http://schemas.openxmlformats.org/officeDocument/2006/relationships/image" Target="../media/image473.png"/></Relationships>
</file>

<file path=ppt/slides/_rels/slide79.xml.rels><?xml version="1.0" encoding="UTF-8" standalone="yes"?>
<Relationships xmlns="http://schemas.openxmlformats.org/package/2006/relationships"><Relationship Id="rId3" Type="http://schemas.openxmlformats.org/officeDocument/2006/relationships/image" Target="../media/image476.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jpeg"/><Relationship Id="rId3" Type="http://schemas.openxmlformats.org/officeDocument/2006/relationships/tags" Target="../tags/tag14.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tags" Target="../tags/tag13.xml"/><Relationship Id="rId16" Type="http://schemas.openxmlformats.org/officeDocument/2006/relationships/image" Target="../media/image50.jpeg"/><Relationship Id="rId20" Type="http://schemas.openxmlformats.org/officeDocument/2006/relationships/image" Target="../media/image39.png"/><Relationship Id="rId1" Type="http://schemas.openxmlformats.org/officeDocument/2006/relationships/tags" Target="../tags/tag12.xml"/><Relationship Id="rId6" Type="http://schemas.openxmlformats.org/officeDocument/2006/relationships/notesSlide" Target="../notesSlides/notesSlide7.xml"/><Relationship Id="rId11" Type="http://schemas.openxmlformats.org/officeDocument/2006/relationships/image" Target="../media/image45.svg"/><Relationship Id="rId5" Type="http://schemas.openxmlformats.org/officeDocument/2006/relationships/slideLayout" Target="../slideLayouts/slideLayout2.xml"/><Relationship Id="rId15" Type="http://schemas.openxmlformats.org/officeDocument/2006/relationships/hyperlink" Target="https://www.psdgraphics.com/psd-icons/group-of-people-icon-psd/" TargetMode="External"/><Relationship Id="rId10" Type="http://schemas.openxmlformats.org/officeDocument/2006/relationships/image" Target="../media/image44.png"/><Relationship Id="rId19" Type="http://schemas.openxmlformats.org/officeDocument/2006/relationships/image" Target="../media/image53.jpeg"/><Relationship Id="rId4" Type="http://schemas.openxmlformats.org/officeDocument/2006/relationships/tags" Target="../tags/tag15.xml"/><Relationship Id="rId9" Type="http://schemas.openxmlformats.org/officeDocument/2006/relationships/image" Target="../media/image56.png"/><Relationship Id="rId14" Type="http://schemas.openxmlformats.org/officeDocument/2006/relationships/image" Target="../media/image49.jpeg"/></Relationships>
</file>

<file path=ppt/slides/_rels/slide80.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79.png"/><Relationship Id="rId4" Type="http://schemas.openxmlformats.org/officeDocument/2006/relationships/image" Target="../media/image47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88.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1.xml"/><Relationship Id="rId7" Type="http://schemas.openxmlformats.org/officeDocument/2006/relationships/tags" Target="../tags/tag495.xml"/><Relationship Id="rId12" Type="http://schemas.openxmlformats.org/officeDocument/2006/relationships/image" Target="../media/image7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image" Target="../media/image484.png"/><Relationship Id="rId5" Type="http://schemas.openxmlformats.org/officeDocument/2006/relationships/tags" Target="../tags/tag493.xml"/><Relationship Id="rId10" Type="http://schemas.openxmlformats.org/officeDocument/2006/relationships/image" Target="../media/image483.png"/><Relationship Id="rId4" Type="http://schemas.openxmlformats.org/officeDocument/2006/relationships/tags" Target="../tags/tag492.xml"/><Relationship Id="rId9"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8" Type="http://schemas.openxmlformats.org/officeDocument/2006/relationships/tags" Target="../tags/tag503.xml"/><Relationship Id="rId13" Type="http://schemas.openxmlformats.org/officeDocument/2006/relationships/notesSlide" Target="../notesSlides/notesSlide38.xml"/><Relationship Id="rId18" Type="http://schemas.openxmlformats.org/officeDocument/2006/relationships/image" Target="../media/image489.png"/><Relationship Id="rId3" Type="http://schemas.openxmlformats.org/officeDocument/2006/relationships/tags" Target="../tags/tag498.xml"/><Relationship Id="rId21" Type="http://schemas.openxmlformats.org/officeDocument/2006/relationships/image" Target="../media/image492.png"/><Relationship Id="rId7" Type="http://schemas.openxmlformats.org/officeDocument/2006/relationships/tags" Target="../tags/tag502.xml"/><Relationship Id="rId12" Type="http://schemas.openxmlformats.org/officeDocument/2006/relationships/slideLayout" Target="../slideLayouts/slideLayout2.xml"/><Relationship Id="rId17" Type="http://schemas.openxmlformats.org/officeDocument/2006/relationships/image" Target="../media/image488.png"/><Relationship Id="rId2" Type="http://schemas.openxmlformats.org/officeDocument/2006/relationships/tags" Target="../tags/tag497.xml"/><Relationship Id="rId16" Type="http://schemas.openxmlformats.org/officeDocument/2006/relationships/image" Target="../media/image487.png"/><Relationship Id="rId20" Type="http://schemas.openxmlformats.org/officeDocument/2006/relationships/image" Target="../media/image491.png"/><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5" Type="http://schemas.openxmlformats.org/officeDocument/2006/relationships/tags" Target="../tags/tag500.xml"/><Relationship Id="rId15" Type="http://schemas.openxmlformats.org/officeDocument/2006/relationships/image" Target="../media/image486.png"/><Relationship Id="rId10" Type="http://schemas.openxmlformats.org/officeDocument/2006/relationships/tags" Target="../tags/tag505.xml"/><Relationship Id="rId19" Type="http://schemas.openxmlformats.org/officeDocument/2006/relationships/image" Target="../media/image490.png"/><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image" Target="../media/image48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496.png"/><Relationship Id="rId2" Type="http://schemas.openxmlformats.org/officeDocument/2006/relationships/slideLayout" Target="../slideLayouts/slideLayout2.xml"/><Relationship Id="rId1" Type="http://schemas.openxmlformats.org/officeDocument/2006/relationships/tags" Target="../tags/tag507.xml"/><Relationship Id="rId6" Type="http://schemas.openxmlformats.org/officeDocument/2006/relationships/image" Target="../media/image495.tmp"/><Relationship Id="rId5" Type="http://schemas.openxmlformats.org/officeDocument/2006/relationships/image" Target="../media/image494.tmp"/><Relationship Id="rId4" Type="http://schemas.openxmlformats.org/officeDocument/2006/relationships/image" Target="../media/image493.tmp"/></Relationships>
</file>

<file path=ppt/slides/_rels/slide8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02.svg"/><Relationship Id="rId3" Type="http://schemas.openxmlformats.org/officeDocument/2006/relationships/notesSlide" Target="../notesSlides/notesSlide40.xml"/><Relationship Id="rId7" Type="http://schemas.openxmlformats.org/officeDocument/2006/relationships/image" Target="../media/image18.svg"/><Relationship Id="rId12" Type="http://schemas.openxmlformats.org/officeDocument/2006/relationships/image" Target="../media/image501.png"/><Relationship Id="rId2" Type="http://schemas.openxmlformats.org/officeDocument/2006/relationships/slideLayout" Target="../slideLayouts/slideLayout2.xml"/><Relationship Id="rId1" Type="http://schemas.openxmlformats.org/officeDocument/2006/relationships/tags" Target="../tags/tag508.xml"/><Relationship Id="rId6" Type="http://schemas.openxmlformats.org/officeDocument/2006/relationships/image" Target="../media/image17.png"/><Relationship Id="rId11" Type="http://schemas.openxmlformats.org/officeDocument/2006/relationships/image" Target="../media/image500.svg"/><Relationship Id="rId5" Type="http://schemas.openxmlformats.org/officeDocument/2006/relationships/image" Target="../media/image498.svg"/><Relationship Id="rId10" Type="http://schemas.openxmlformats.org/officeDocument/2006/relationships/image" Target="../media/image499.png"/><Relationship Id="rId4" Type="http://schemas.openxmlformats.org/officeDocument/2006/relationships/image" Target="../media/image497.png"/><Relationship Id="rId9" Type="http://schemas.openxmlformats.org/officeDocument/2006/relationships/image" Target="../media/image20.svg"/></Relationships>
</file>

<file path=ppt/slides/_rels/slide86.xml.rels><?xml version="1.0" encoding="UTF-8" standalone="yes"?>
<Relationships xmlns="http://schemas.openxmlformats.org/package/2006/relationships"><Relationship Id="rId13" Type="http://schemas.openxmlformats.org/officeDocument/2006/relationships/tags" Target="../tags/tag521.xml"/><Relationship Id="rId18" Type="http://schemas.openxmlformats.org/officeDocument/2006/relationships/tags" Target="../tags/tag526.xml"/><Relationship Id="rId26" Type="http://schemas.openxmlformats.org/officeDocument/2006/relationships/slideLayout" Target="../slideLayouts/slideLayout2.xml"/><Relationship Id="rId39" Type="http://schemas.openxmlformats.org/officeDocument/2006/relationships/image" Target="../media/image510.png"/><Relationship Id="rId21" Type="http://schemas.openxmlformats.org/officeDocument/2006/relationships/tags" Target="../tags/tag529.xml"/><Relationship Id="rId34" Type="http://schemas.openxmlformats.org/officeDocument/2006/relationships/image" Target="../media/image73.png"/><Relationship Id="rId42" Type="http://schemas.openxmlformats.org/officeDocument/2006/relationships/image" Target="../media/image513.png"/><Relationship Id="rId7" Type="http://schemas.openxmlformats.org/officeDocument/2006/relationships/tags" Target="../tags/tag515.xml"/><Relationship Id="rId2" Type="http://schemas.openxmlformats.org/officeDocument/2006/relationships/tags" Target="../tags/tag510.xml"/><Relationship Id="rId16" Type="http://schemas.openxmlformats.org/officeDocument/2006/relationships/tags" Target="../tags/tag524.xml"/><Relationship Id="rId20" Type="http://schemas.openxmlformats.org/officeDocument/2006/relationships/tags" Target="../tags/tag528.xml"/><Relationship Id="rId29" Type="http://schemas.openxmlformats.org/officeDocument/2006/relationships/image" Target="../media/image82.png"/><Relationship Id="rId41" Type="http://schemas.openxmlformats.org/officeDocument/2006/relationships/image" Target="../media/image512.png"/><Relationship Id="rId1" Type="http://schemas.openxmlformats.org/officeDocument/2006/relationships/tags" Target="../tags/tag509.xml"/><Relationship Id="rId6" Type="http://schemas.openxmlformats.org/officeDocument/2006/relationships/tags" Target="../tags/tag514.xml"/><Relationship Id="rId11" Type="http://schemas.openxmlformats.org/officeDocument/2006/relationships/tags" Target="../tags/tag519.xml"/><Relationship Id="rId24" Type="http://schemas.openxmlformats.org/officeDocument/2006/relationships/tags" Target="../tags/tag532.xml"/><Relationship Id="rId32" Type="http://schemas.openxmlformats.org/officeDocument/2006/relationships/image" Target="../media/image72.png"/><Relationship Id="rId37" Type="http://schemas.openxmlformats.org/officeDocument/2006/relationships/image" Target="../media/image508.png"/><Relationship Id="rId40" Type="http://schemas.openxmlformats.org/officeDocument/2006/relationships/image" Target="../media/image511.png"/><Relationship Id="rId5" Type="http://schemas.openxmlformats.org/officeDocument/2006/relationships/tags" Target="../tags/tag513.xml"/><Relationship Id="rId15" Type="http://schemas.openxmlformats.org/officeDocument/2006/relationships/tags" Target="../tags/tag523.xml"/><Relationship Id="rId23" Type="http://schemas.openxmlformats.org/officeDocument/2006/relationships/tags" Target="../tags/tag531.xml"/><Relationship Id="rId28" Type="http://schemas.openxmlformats.org/officeDocument/2006/relationships/image" Target="../media/image503.png"/><Relationship Id="rId36" Type="http://schemas.openxmlformats.org/officeDocument/2006/relationships/image" Target="../media/image507.png"/><Relationship Id="rId10" Type="http://schemas.openxmlformats.org/officeDocument/2006/relationships/tags" Target="../tags/tag518.xml"/><Relationship Id="rId19" Type="http://schemas.openxmlformats.org/officeDocument/2006/relationships/tags" Target="../tags/tag527.xml"/><Relationship Id="rId31" Type="http://schemas.openxmlformats.org/officeDocument/2006/relationships/image" Target="../media/image80.png"/><Relationship Id="rId4" Type="http://schemas.openxmlformats.org/officeDocument/2006/relationships/tags" Target="../tags/tag512.xml"/><Relationship Id="rId9" Type="http://schemas.openxmlformats.org/officeDocument/2006/relationships/tags" Target="../tags/tag517.xml"/><Relationship Id="rId14" Type="http://schemas.openxmlformats.org/officeDocument/2006/relationships/tags" Target="../tags/tag522.xml"/><Relationship Id="rId22" Type="http://schemas.openxmlformats.org/officeDocument/2006/relationships/tags" Target="../tags/tag530.xml"/><Relationship Id="rId27" Type="http://schemas.openxmlformats.org/officeDocument/2006/relationships/notesSlide" Target="../notesSlides/notesSlide41.xml"/><Relationship Id="rId30" Type="http://schemas.openxmlformats.org/officeDocument/2006/relationships/image" Target="../media/image504.png"/><Relationship Id="rId35" Type="http://schemas.openxmlformats.org/officeDocument/2006/relationships/image" Target="../media/image506.png"/><Relationship Id="rId43" Type="http://schemas.openxmlformats.org/officeDocument/2006/relationships/image" Target="../media/image514.png"/><Relationship Id="rId8" Type="http://schemas.openxmlformats.org/officeDocument/2006/relationships/tags" Target="../tags/tag516.xml"/><Relationship Id="rId3" Type="http://schemas.openxmlformats.org/officeDocument/2006/relationships/tags" Target="../tags/tag511.xml"/><Relationship Id="rId12" Type="http://schemas.openxmlformats.org/officeDocument/2006/relationships/tags" Target="../tags/tag520.xml"/><Relationship Id="rId17" Type="http://schemas.openxmlformats.org/officeDocument/2006/relationships/tags" Target="../tags/tag525.xml"/><Relationship Id="rId25" Type="http://schemas.openxmlformats.org/officeDocument/2006/relationships/tags" Target="../tags/tag533.xml"/><Relationship Id="rId33" Type="http://schemas.openxmlformats.org/officeDocument/2006/relationships/image" Target="../media/image505.png"/><Relationship Id="rId38" Type="http://schemas.openxmlformats.org/officeDocument/2006/relationships/image" Target="../media/image50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34.xml"/><Relationship Id="rId5" Type="http://schemas.openxmlformats.org/officeDocument/2006/relationships/image" Target="../media/image516.tmp"/><Relationship Id="rId4" Type="http://schemas.openxmlformats.org/officeDocument/2006/relationships/image" Target="../media/image515.tmp"/></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35.xml"/><Relationship Id="rId5" Type="http://schemas.openxmlformats.org/officeDocument/2006/relationships/image" Target="../media/image518.jpg"/><Relationship Id="rId4" Type="http://schemas.openxmlformats.org/officeDocument/2006/relationships/image" Target="../media/image517.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8.xml"/><Relationship Id="rId7"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90.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36.xml"/><Relationship Id="rId4" Type="http://schemas.openxmlformats.org/officeDocument/2006/relationships/image" Target="../media/image520.png"/></Relationships>
</file>

<file path=ppt/slides/_rels/slide92.xml.rels><?xml version="1.0" encoding="UTF-8" standalone="yes"?>
<Relationships xmlns="http://schemas.openxmlformats.org/package/2006/relationships"><Relationship Id="rId8" Type="http://schemas.openxmlformats.org/officeDocument/2006/relationships/image" Target="../media/image523.png"/><Relationship Id="rId3" Type="http://schemas.openxmlformats.org/officeDocument/2006/relationships/tags" Target="../tags/tag539.xml"/><Relationship Id="rId7" Type="http://schemas.openxmlformats.org/officeDocument/2006/relationships/image" Target="../media/image522.png"/><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image" Target="../media/image521.tmp"/><Relationship Id="rId5" Type="http://schemas.openxmlformats.org/officeDocument/2006/relationships/notesSlide" Target="../notesSlides/notesSlide47.xml"/><Relationship Id="rId4" Type="http://schemas.openxmlformats.org/officeDocument/2006/relationships/slideLayout" Target="../slideLayouts/slideLayout2.xml"/><Relationship Id="rId9" Type="http://schemas.openxmlformats.org/officeDocument/2006/relationships/image" Target="../media/image52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40.xml"/><Relationship Id="rId5" Type="http://schemas.openxmlformats.org/officeDocument/2006/relationships/image" Target="../media/image526.png"/><Relationship Id="rId4" Type="http://schemas.openxmlformats.org/officeDocument/2006/relationships/image" Target="../media/image525.tmp"/></Relationships>
</file>

<file path=ppt/slides/_rels/slide94.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9.png"/><Relationship Id="rId4" Type="http://schemas.openxmlformats.org/officeDocument/2006/relationships/image" Target="../media/image528.sv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2.png"/><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notesSlide" Target="../notesSlides/notesSlide5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43.xml"/><Relationship Id="rId4" Type="http://schemas.openxmlformats.org/officeDocument/2006/relationships/image" Target="../media/image533.jp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44.xml"/></Relationships>
</file>

<file path=ppt/slides/_rels/slide99.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image" Target="../media/image534.png"/><Relationship Id="rId18" Type="http://schemas.openxmlformats.org/officeDocument/2006/relationships/image" Target="../media/image539.png"/><Relationship Id="rId3" Type="http://schemas.openxmlformats.org/officeDocument/2006/relationships/tags" Target="../tags/tag547.xml"/><Relationship Id="rId21" Type="http://schemas.openxmlformats.org/officeDocument/2006/relationships/image" Target="../media/image542.png"/><Relationship Id="rId7" Type="http://schemas.openxmlformats.org/officeDocument/2006/relationships/tags" Target="../tags/tag551.xml"/><Relationship Id="rId12" Type="http://schemas.openxmlformats.org/officeDocument/2006/relationships/notesSlide" Target="../notesSlides/notesSlide54.xml"/><Relationship Id="rId17" Type="http://schemas.openxmlformats.org/officeDocument/2006/relationships/image" Target="../media/image538.png"/><Relationship Id="rId2" Type="http://schemas.openxmlformats.org/officeDocument/2006/relationships/tags" Target="../tags/tag546.xml"/><Relationship Id="rId16" Type="http://schemas.openxmlformats.org/officeDocument/2006/relationships/image" Target="../media/image537.png"/><Relationship Id="rId20" Type="http://schemas.openxmlformats.org/officeDocument/2006/relationships/image" Target="../media/image541.png"/><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slideLayout" Target="../slideLayouts/slideLayout2.xml"/><Relationship Id="rId5" Type="http://schemas.openxmlformats.org/officeDocument/2006/relationships/tags" Target="../tags/tag549.xml"/><Relationship Id="rId15" Type="http://schemas.openxmlformats.org/officeDocument/2006/relationships/image" Target="../media/image536.png"/><Relationship Id="rId10" Type="http://schemas.openxmlformats.org/officeDocument/2006/relationships/tags" Target="../tags/tag554.xml"/><Relationship Id="rId19" Type="http://schemas.openxmlformats.org/officeDocument/2006/relationships/image" Target="../media/image540.png"/><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5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9"/>
          <p:cNvSpPr txBox="1">
            <a:spLocks noChangeArrowheads="1"/>
          </p:cNvSpPr>
          <p:nvPr/>
        </p:nvSpPr>
        <p:spPr bwMode="auto">
          <a:xfrm>
            <a:off x="2319358" y="5726113"/>
            <a:ext cx="184150" cy="366712"/>
          </a:xfrm>
          <a:prstGeom prst="rect">
            <a:avLst/>
          </a:prstGeom>
          <a:noFill/>
          <a:ln w="19050" algn="ctr">
            <a:noFill/>
            <a:miter lim="800000"/>
            <a:headEnd/>
            <a:tailEnd/>
          </a:ln>
        </p:spPr>
        <p:txBody>
          <a:bodyPr wrap="none">
            <a:spAutoFit/>
          </a:bodyPr>
          <a:lstStyle/>
          <a:p>
            <a:pPr algn="ctr"/>
            <a:endParaRPr lang="en-US" dirty="0">
              <a:latin typeface="Arial" pitchFamily="34" charset="0"/>
            </a:endParaRPr>
          </a:p>
        </p:txBody>
      </p:sp>
      <p:pic>
        <p:nvPicPr>
          <p:cNvPr id="27653" name="Picture 12"/>
          <p:cNvPicPr>
            <a:picLocks noChangeAspect="1" noChangeArrowheads="1"/>
          </p:cNvPicPr>
          <p:nvPr/>
        </p:nvPicPr>
        <p:blipFill>
          <a:blip r:embed="rId3" cstate="print"/>
          <a:srcRect t="-1205" r="9756"/>
          <a:stretch>
            <a:fillRect/>
          </a:stretch>
        </p:blipFill>
        <p:spPr bwMode="auto">
          <a:xfrm>
            <a:off x="6326189" y="6166794"/>
            <a:ext cx="2731841" cy="646331"/>
          </a:xfrm>
          <a:prstGeom prst="rect">
            <a:avLst/>
          </a:prstGeom>
          <a:noFill/>
          <a:ln w="9525">
            <a:noFill/>
            <a:miter lim="800000"/>
            <a:headEnd/>
            <a:tailEnd/>
          </a:ln>
        </p:spPr>
      </p:pic>
      <p:sp>
        <p:nvSpPr>
          <p:cNvPr id="10" name="Rectangle 2"/>
          <p:cNvSpPr>
            <a:spLocks noGrp="1" noChangeArrowheads="1"/>
          </p:cNvSpPr>
          <p:nvPr>
            <p:ph type="ctrTitle"/>
          </p:nvPr>
        </p:nvSpPr>
        <p:spPr>
          <a:xfrm>
            <a:off x="611846" y="965873"/>
            <a:ext cx="8206404" cy="1307069"/>
          </a:xfrm>
        </p:spPr>
        <p:txBody>
          <a:bodyPr/>
          <a:lstStyle/>
          <a:p>
            <a:pPr eaLnBrk="1" hangingPunct="1"/>
            <a:r>
              <a:rPr lang="en-US" sz="3200" b="1" dirty="0">
                <a:latin typeface="Arial" charset="0"/>
                <a:cs typeface="Arial" charset="0"/>
              </a:rPr>
              <a:t>End-to-End Learning from Crowdsourced Labels: A Signal Processing perspective</a:t>
            </a:r>
          </a:p>
        </p:txBody>
      </p:sp>
      <p:sp>
        <p:nvSpPr>
          <p:cNvPr id="17" name="TextBox 16">
            <a:extLst>
              <a:ext uri="{FF2B5EF4-FFF2-40B4-BE49-F238E27FC236}">
                <a16:creationId xmlns:a16="http://schemas.microsoft.com/office/drawing/2014/main" id="{9E7A0B1A-AD69-4188-A6F5-6306619B889E}"/>
              </a:ext>
            </a:extLst>
          </p:cNvPr>
          <p:cNvSpPr txBox="1"/>
          <p:nvPr/>
        </p:nvSpPr>
        <p:spPr>
          <a:xfrm>
            <a:off x="46554" y="5394424"/>
            <a:ext cx="8800903" cy="3942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a:lnSpc>
                <a:spcPct val="120000"/>
              </a:lnSpc>
            </a:pPr>
            <a:r>
              <a:rPr lang="en-US" dirty="0">
                <a:solidFill>
                  <a:srgbClr val="0000FF"/>
                </a:solidFill>
                <a:latin typeface="Arial" panose="020B0604020202020204" pitchFamily="34" charset="0"/>
                <a:cs typeface="Arial" panose="020B0604020202020204" pitchFamily="34" charset="0"/>
              </a:rPr>
              <a:t>Acknowledgements: </a:t>
            </a:r>
            <a:r>
              <a:rPr lang="en-US" dirty="0">
                <a:latin typeface="+mn-lt"/>
                <a:cs typeface="Arial" panose="020B0604020202020204" pitchFamily="34" charset="0"/>
              </a:rPr>
              <a:t>NSF </a:t>
            </a:r>
            <a:r>
              <a:rPr lang="en-US" dirty="0">
                <a:latin typeface="+mn-lt"/>
              </a:rPr>
              <a:t>2128593, 2212318, 2312546, 2007836</a:t>
            </a:r>
            <a:r>
              <a:rPr lang="en-US" dirty="0">
                <a:latin typeface="+mn-lt"/>
                <a:cs typeface="Arial" panose="020B0604020202020204" pitchFamily="34" charset="0"/>
              </a:rPr>
              <a:t>         </a:t>
            </a:r>
          </a:p>
        </p:txBody>
      </p:sp>
      <p:sp>
        <p:nvSpPr>
          <p:cNvPr id="9" name="TextBox 8"/>
          <p:cNvSpPr txBox="1"/>
          <p:nvPr/>
        </p:nvSpPr>
        <p:spPr>
          <a:xfrm>
            <a:off x="2970315" y="4090952"/>
            <a:ext cx="4634602" cy="1200329"/>
          </a:xfrm>
          <a:prstGeom prst="rect">
            <a:avLst/>
          </a:prstGeom>
          <a:noFill/>
        </p:spPr>
        <p:txBody>
          <a:bodyPr wrap="none" rtlCol="0">
            <a:spAutoFit/>
          </a:bodyPr>
          <a:lstStyle/>
          <a:p>
            <a:r>
              <a:rPr lang="en-US" baseline="30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Dept. of ECE, University of Central Florida</a:t>
            </a:r>
          </a:p>
          <a:p>
            <a:r>
              <a:rPr lang="en-US" baseline="30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Dept. of ECE, Michigan State University</a:t>
            </a:r>
          </a:p>
          <a:p>
            <a:r>
              <a:rPr lang="en-US" baseline="30000" dirty="0">
                <a:solidFill>
                  <a:srgbClr val="000000"/>
                </a:solidFill>
                <a:latin typeface="Arial" charset="0"/>
                <a:ea typeface="Arial" charset="0"/>
                <a:cs typeface="Arial" charset="0"/>
              </a:rPr>
              <a:t>3</a:t>
            </a:r>
            <a:r>
              <a:rPr lang="en-US" dirty="0">
                <a:solidFill>
                  <a:srgbClr val="000000"/>
                </a:solidFill>
                <a:latin typeface="Arial" charset="0"/>
                <a:ea typeface="Arial" charset="0"/>
                <a:cs typeface="Arial" charset="0"/>
              </a:rPr>
              <a:t>Dept. of ECE, Oregon State University</a:t>
            </a:r>
          </a:p>
          <a:p>
            <a:r>
              <a:rPr lang="en-US" baseline="30000" dirty="0">
                <a:solidFill>
                  <a:srgbClr val="000000"/>
                </a:solidFill>
                <a:latin typeface="Arial" charset="0"/>
                <a:ea typeface="Arial" charset="0"/>
                <a:cs typeface="Arial" charset="0"/>
              </a:rPr>
              <a:t>4</a:t>
            </a:r>
            <a:r>
              <a:rPr lang="en-US" dirty="0">
                <a:solidFill>
                  <a:srgbClr val="000000"/>
                </a:solidFill>
                <a:latin typeface="Arial" charset="0"/>
                <a:ea typeface="Arial" charset="0"/>
                <a:cs typeface="Arial" charset="0"/>
              </a:rPr>
              <a:t>Dept. of ECE, University of Minnesota </a:t>
            </a:r>
          </a:p>
        </p:txBody>
      </p:sp>
      <p:sp>
        <p:nvSpPr>
          <p:cNvPr id="11" name="TextBox 10">
            <a:extLst>
              <a:ext uri="{FF2B5EF4-FFF2-40B4-BE49-F238E27FC236}">
                <a16:creationId xmlns:a16="http://schemas.microsoft.com/office/drawing/2014/main" id="{EEB5F8E1-8D5D-4E4B-9291-B7342DF4AA99}"/>
              </a:ext>
            </a:extLst>
          </p:cNvPr>
          <p:cNvSpPr txBox="1">
            <a:spLocks noChangeArrowheads="1"/>
          </p:cNvSpPr>
          <p:nvPr/>
        </p:nvSpPr>
        <p:spPr bwMode="auto">
          <a:xfrm>
            <a:off x="1291229" y="3212059"/>
            <a:ext cx="9361519" cy="369332"/>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cmbx10" pitchFamily="34" charset="0"/>
                <a:ea typeface="+mn-ea"/>
                <a:cs typeface="Arial" charset="0"/>
              </a:defRPr>
            </a:lvl1pPr>
            <a:lvl2pPr marL="457200" algn="l" rtl="0" fontAlgn="base">
              <a:spcBef>
                <a:spcPct val="0"/>
              </a:spcBef>
              <a:spcAft>
                <a:spcPct val="0"/>
              </a:spcAft>
              <a:defRPr kern="1200">
                <a:solidFill>
                  <a:schemeClr val="tx1"/>
                </a:solidFill>
                <a:latin typeface="cmbx10" pitchFamily="34" charset="0"/>
                <a:ea typeface="+mn-ea"/>
                <a:cs typeface="Arial" charset="0"/>
              </a:defRPr>
            </a:lvl2pPr>
            <a:lvl3pPr marL="914400" algn="l" rtl="0" fontAlgn="base">
              <a:spcBef>
                <a:spcPct val="0"/>
              </a:spcBef>
              <a:spcAft>
                <a:spcPct val="0"/>
              </a:spcAft>
              <a:defRPr kern="1200">
                <a:solidFill>
                  <a:schemeClr val="tx1"/>
                </a:solidFill>
                <a:latin typeface="cmbx10" pitchFamily="34" charset="0"/>
                <a:ea typeface="+mn-ea"/>
                <a:cs typeface="Arial" charset="0"/>
              </a:defRPr>
            </a:lvl3pPr>
            <a:lvl4pPr marL="1371600" algn="l" rtl="0" fontAlgn="base">
              <a:spcBef>
                <a:spcPct val="0"/>
              </a:spcBef>
              <a:spcAft>
                <a:spcPct val="0"/>
              </a:spcAft>
              <a:defRPr kern="1200">
                <a:solidFill>
                  <a:schemeClr val="tx1"/>
                </a:solidFill>
                <a:latin typeface="cmbx10" pitchFamily="34" charset="0"/>
                <a:ea typeface="+mn-ea"/>
                <a:cs typeface="Arial" charset="0"/>
              </a:defRPr>
            </a:lvl4pPr>
            <a:lvl5pPr marL="1828800" algn="l" rtl="0" fontAlgn="base">
              <a:spcBef>
                <a:spcPct val="0"/>
              </a:spcBef>
              <a:spcAft>
                <a:spcPct val="0"/>
              </a:spcAft>
              <a:defRPr kern="1200">
                <a:solidFill>
                  <a:schemeClr val="tx1"/>
                </a:solidFill>
                <a:latin typeface="cmbx10" pitchFamily="34" charset="0"/>
                <a:ea typeface="+mn-ea"/>
                <a:cs typeface="Arial" charset="0"/>
              </a:defRPr>
            </a:lvl5pPr>
            <a:lvl6pPr marL="2286000" algn="l" defTabSz="914400" rtl="0" eaLnBrk="1" latinLnBrk="0" hangingPunct="1">
              <a:defRPr kern="1200">
                <a:solidFill>
                  <a:schemeClr val="tx1"/>
                </a:solidFill>
                <a:latin typeface="cmbx10" pitchFamily="34" charset="0"/>
                <a:ea typeface="+mn-ea"/>
                <a:cs typeface="Arial" charset="0"/>
              </a:defRPr>
            </a:lvl6pPr>
            <a:lvl7pPr marL="2743200" algn="l" defTabSz="914400" rtl="0" eaLnBrk="1" latinLnBrk="0" hangingPunct="1">
              <a:defRPr kern="1200">
                <a:solidFill>
                  <a:schemeClr val="tx1"/>
                </a:solidFill>
                <a:latin typeface="cmbx10" pitchFamily="34" charset="0"/>
                <a:ea typeface="+mn-ea"/>
                <a:cs typeface="Arial" charset="0"/>
              </a:defRPr>
            </a:lvl7pPr>
            <a:lvl8pPr marL="3200400" algn="l" defTabSz="914400" rtl="0" eaLnBrk="1" latinLnBrk="0" hangingPunct="1">
              <a:defRPr kern="1200">
                <a:solidFill>
                  <a:schemeClr val="tx1"/>
                </a:solidFill>
                <a:latin typeface="cmbx10" pitchFamily="34" charset="0"/>
                <a:ea typeface="+mn-ea"/>
                <a:cs typeface="Arial" charset="0"/>
              </a:defRPr>
            </a:lvl8pPr>
            <a:lvl9pPr marL="3657600" algn="l" defTabSz="914400" rtl="0" eaLnBrk="1" latinLnBrk="0" hangingPunct="1">
              <a:defRPr kern="1200">
                <a:solidFill>
                  <a:schemeClr val="tx1"/>
                </a:solidFill>
                <a:latin typeface="cmbx10" pitchFamily="34" charset="0"/>
                <a:ea typeface="+mn-ea"/>
                <a:cs typeface="Arial" charset="0"/>
              </a:defRPr>
            </a:lvl9pPr>
          </a:lstStyle>
          <a:p>
            <a:pPr eaLnBrk="0" hangingPunct="0">
              <a:lnSpc>
                <a:spcPct val="80000"/>
              </a:lnSpc>
              <a:spcBef>
                <a:spcPct val="20000"/>
              </a:spcBef>
              <a:buClr>
                <a:srgbClr val="0000CC"/>
              </a:buClr>
              <a:buFont typeface="Wingdings" pitchFamily="2" charset="2"/>
              <a:buNone/>
            </a:pPr>
            <a:r>
              <a:rPr lang="en-US" sz="2400" b="1" i="1" dirty="0">
                <a:solidFill>
                  <a:srgbClr val="0000CC"/>
                </a:solidFill>
                <a:latin typeface="Arial" charset="0"/>
              </a:rPr>
              <a:t>Shahana Ibrahim</a:t>
            </a:r>
            <a:r>
              <a:rPr lang="en-US" sz="2400" b="1" i="1" baseline="30000" dirty="0">
                <a:solidFill>
                  <a:srgbClr val="0000CC"/>
                </a:solidFill>
                <a:latin typeface="Arial" charset="0"/>
              </a:rPr>
              <a:t>1</a:t>
            </a:r>
            <a:r>
              <a:rPr lang="en-US" sz="2400" b="1" i="1" dirty="0">
                <a:solidFill>
                  <a:srgbClr val="0000CC"/>
                </a:solidFill>
                <a:latin typeface="Arial" charset="0"/>
              </a:rPr>
              <a:t>, Panagiotis A. Traganitis</a:t>
            </a:r>
            <a:r>
              <a:rPr lang="en-US" sz="2400" b="1" i="1" baseline="30000" dirty="0">
                <a:solidFill>
                  <a:srgbClr val="0000CC"/>
                </a:solidFill>
                <a:latin typeface="Arial" charset="0"/>
              </a:rPr>
              <a:t>2</a:t>
            </a:r>
            <a:r>
              <a:rPr lang="en-US" sz="2400" b="1" i="1" dirty="0">
                <a:solidFill>
                  <a:srgbClr val="0000CC"/>
                </a:solidFill>
                <a:latin typeface="Arial" charset="0"/>
              </a:rPr>
              <a:t>, </a:t>
            </a:r>
            <a:br>
              <a:rPr lang="en-US" sz="2400" b="1" i="1" dirty="0">
                <a:solidFill>
                  <a:srgbClr val="0000CC"/>
                </a:solidFill>
                <a:latin typeface="Arial" charset="0"/>
              </a:rPr>
            </a:br>
            <a:r>
              <a:rPr lang="en-US" sz="2400" b="1" i="1" dirty="0">
                <a:solidFill>
                  <a:srgbClr val="0000CC"/>
                </a:solidFill>
                <a:latin typeface="Arial" charset="0"/>
              </a:rPr>
              <a:t>Xiao Fu</a:t>
            </a:r>
            <a:r>
              <a:rPr lang="en-US" sz="2400" b="1" i="1" baseline="30000" dirty="0">
                <a:solidFill>
                  <a:srgbClr val="0000CC"/>
                </a:solidFill>
                <a:latin typeface="Arial" charset="0"/>
              </a:rPr>
              <a:t>3</a:t>
            </a:r>
            <a:r>
              <a:rPr lang="en-US" sz="2400" b="1" i="1" dirty="0">
                <a:solidFill>
                  <a:srgbClr val="0000CC"/>
                </a:solidFill>
                <a:latin typeface="Arial" charset="0"/>
              </a:rPr>
              <a:t>, Georgios B. Giannakis</a:t>
            </a:r>
            <a:r>
              <a:rPr lang="en-US" sz="2400" b="1" i="1" baseline="30000" dirty="0">
                <a:solidFill>
                  <a:srgbClr val="0000CC"/>
                </a:solidFill>
                <a:latin typeface="Arial" charset="0"/>
              </a:rPr>
              <a:t>4</a:t>
            </a:r>
          </a:p>
          <a:p>
            <a:pPr eaLnBrk="0" hangingPunct="0">
              <a:lnSpc>
                <a:spcPct val="80000"/>
              </a:lnSpc>
              <a:spcBef>
                <a:spcPct val="20000"/>
              </a:spcBef>
              <a:buClr>
                <a:srgbClr val="0000CC"/>
              </a:buClr>
              <a:buFont typeface="Wingdings" pitchFamily="2" charset="2"/>
              <a:buNone/>
            </a:pPr>
            <a:endParaRPr lang="en-US" sz="20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900" dirty="0">
              <a:solidFill>
                <a:srgbClr val="0000CC"/>
              </a:solidFill>
              <a:latin typeface="Arial" charset="0"/>
            </a:endParaRPr>
          </a:p>
          <a:p>
            <a:pPr eaLnBrk="0" hangingPunct="0">
              <a:lnSpc>
                <a:spcPct val="80000"/>
              </a:lnSpc>
              <a:spcBef>
                <a:spcPct val="20000"/>
              </a:spcBef>
              <a:buClr>
                <a:srgbClr val="0000CC"/>
              </a:buClr>
              <a:buFont typeface="Wingdings" pitchFamily="2" charset="2"/>
              <a:buNone/>
            </a:pPr>
            <a:endParaRPr lang="en-US" sz="1600" b="1" dirty="0">
              <a:solidFill>
                <a:srgbClr val="0000CC"/>
              </a:solidFill>
              <a:latin typeface="Arial" charset="0"/>
            </a:endParaRPr>
          </a:p>
        </p:txBody>
      </p:sp>
      <p:sp>
        <p:nvSpPr>
          <p:cNvPr id="4" name="TextBox 3">
            <a:extLst>
              <a:ext uri="{FF2B5EF4-FFF2-40B4-BE49-F238E27FC236}">
                <a16:creationId xmlns:a16="http://schemas.microsoft.com/office/drawing/2014/main" id="{3F512C30-3921-9109-5DF8-EDF8A6E5542F}"/>
              </a:ext>
            </a:extLst>
          </p:cNvPr>
          <p:cNvSpPr txBox="1"/>
          <p:nvPr/>
        </p:nvSpPr>
        <p:spPr>
          <a:xfrm>
            <a:off x="495735" y="415948"/>
            <a:ext cx="2713184" cy="584775"/>
          </a:xfrm>
          <a:prstGeom prst="rect">
            <a:avLst/>
          </a:prstGeom>
          <a:noFill/>
        </p:spPr>
        <p:txBody>
          <a:bodyPr wrap="square" rtlCol="0">
            <a:spAutoFit/>
          </a:bodyPr>
          <a:lstStyle/>
          <a:p>
            <a:r>
              <a:rPr lang="en-US" sz="1600" i="1" dirty="0">
                <a:solidFill>
                  <a:srgbClr val="0000CC"/>
                </a:solidFill>
              </a:rPr>
              <a:t>Hyderabad, India</a:t>
            </a:r>
          </a:p>
          <a:p>
            <a:r>
              <a:rPr lang="en-US" sz="1600" i="1" dirty="0">
                <a:solidFill>
                  <a:srgbClr val="0000CC"/>
                </a:solidFill>
              </a:rPr>
              <a:t>April 7, 2025</a:t>
            </a:r>
          </a:p>
        </p:txBody>
      </p:sp>
      <p:pic>
        <p:nvPicPr>
          <p:cNvPr id="5" name="Picture 4" descr="A black and orange text&#10;&#10;AI-generated content may be incorrect.">
            <a:extLst>
              <a:ext uri="{FF2B5EF4-FFF2-40B4-BE49-F238E27FC236}">
                <a16:creationId xmlns:a16="http://schemas.microsoft.com/office/drawing/2014/main" id="{6EB02552-04F7-C0E6-BAC5-4339263A7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7005" y="5981555"/>
            <a:ext cx="1788344" cy="850299"/>
          </a:xfrm>
          <a:prstGeom prst="rect">
            <a:avLst/>
          </a:prstGeom>
        </p:spPr>
      </p:pic>
      <p:pic>
        <p:nvPicPr>
          <p:cNvPr id="7" name="Picture 6" descr="A black and green logo&#10;&#10;AI-generated content may be incorrect.">
            <a:extLst>
              <a:ext uri="{FF2B5EF4-FFF2-40B4-BE49-F238E27FC236}">
                <a16:creationId xmlns:a16="http://schemas.microsoft.com/office/drawing/2014/main" id="{8D82E2E4-50E1-777A-92C0-EA66031C7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4763" y="5981555"/>
            <a:ext cx="1908312" cy="1129278"/>
          </a:xfrm>
          <a:prstGeom prst="rect">
            <a:avLst/>
          </a:prstGeom>
        </p:spPr>
      </p:pic>
      <p:pic>
        <p:nvPicPr>
          <p:cNvPr id="12" name="Picture 11" descr="A close-up of a logo&#10;&#10;AI-generated content may be incorrect.">
            <a:extLst>
              <a:ext uri="{FF2B5EF4-FFF2-40B4-BE49-F238E27FC236}">
                <a16:creationId xmlns:a16="http://schemas.microsoft.com/office/drawing/2014/main" id="{623C6918-BD7B-D4BF-666E-AAFD105412A8}"/>
              </a:ext>
            </a:extLst>
          </p:cNvPr>
          <p:cNvPicPr>
            <a:picLocks noChangeAspect="1"/>
          </p:cNvPicPr>
          <p:nvPr/>
        </p:nvPicPr>
        <p:blipFill>
          <a:blip r:embed="rId6">
            <a:extLst>
              <a:ext uri="{28A0092B-C50C-407E-A947-70E740481C1C}">
                <a14:useLocalDpi xmlns:a14="http://schemas.microsoft.com/office/drawing/2010/main" val="0"/>
              </a:ext>
            </a:extLst>
          </a:blip>
          <a:srcRect t="25620" b="25619"/>
          <a:stretch/>
        </p:blipFill>
        <p:spPr>
          <a:xfrm>
            <a:off x="0" y="6211668"/>
            <a:ext cx="2112775" cy="646331"/>
          </a:xfrm>
          <a:prstGeom prst="rect">
            <a:avLst/>
          </a:prstGeom>
        </p:spPr>
      </p:pic>
      <p:pic>
        <p:nvPicPr>
          <p:cNvPr id="3" name="Picture 2" descr="A logo with a peacock and text&#10;&#10;AI-generated content may be incorrect.">
            <a:extLst>
              <a:ext uri="{FF2B5EF4-FFF2-40B4-BE49-F238E27FC236}">
                <a16:creationId xmlns:a16="http://schemas.microsoft.com/office/drawing/2014/main" id="{6EB68062-1A79-BCCB-C30D-9A70B76919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85989" y="-456306"/>
            <a:ext cx="2186609" cy="2186609"/>
          </a:xfrm>
          <a:prstGeom prst="rect">
            <a:avLst/>
          </a:prstGeom>
        </p:spPr>
      </p:pic>
    </p:spTree>
    <p:extLst>
      <p:ext uri="{BB962C8B-B14F-4D97-AF65-F5344CB8AC3E}">
        <p14:creationId xmlns:p14="http://schemas.microsoft.com/office/powerpoint/2010/main" val="181026444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52" y="148197"/>
            <a:ext cx="8229600" cy="531892"/>
          </a:xfrm>
        </p:spPr>
        <p:txBody>
          <a:bodyPr/>
          <a:lstStyle/>
          <a:p>
            <a:r>
              <a:rPr lang="en-US" sz="2800" dirty="0"/>
              <a:t>Crowdsourcing: “Hidden” catalyst behind AI tools</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10</a:t>
            </a:fld>
            <a:endParaRPr lang="en-US">
              <a:solidFill>
                <a:srgbClr val="000000"/>
              </a:solidFill>
              <a:ea typeface="ＭＳ Ｐゴシック"/>
            </a:endParaRPr>
          </a:p>
        </p:txBody>
      </p:sp>
      <p:pic>
        <p:nvPicPr>
          <p:cNvPr id="4" name="Picture 3">
            <a:extLst>
              <a:ext uri="{FF2B5EF4-FFF2-40B4-BE49-F238E27FC236}">
                <a16:creationId xmlns:a16="http://schemas.microsoft.com/office/drawing/2014/main" id="{3DC8E5F8-1D3D-41E2-A21A-4F1817EEF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6138"/>
            <a:ext cx="7773981" cy="2830002"/>
          </a:xfrm>
          <a:prstGeom prst="rect">
            <a:avLst/>
          </a:prstGeom>
        </p:spPr>
      </p:pic>
      <p:sp>
        <p:nvSpPr>
          <p:cNvPr id="6" name="TextBox 5">
            <a:extLst>
              <a:ext uri="{FF2B5EF4-FFF2-40B4-BE49-F238E27FC236}">
                <a16:creationId xmlns:a16="http://schemas.microsoft.com/office/drawing/2014/main" id="{6DBF7CF5-8B41-5D71-98CD-35503EE9F1D8}"/>
              </a:ext>
            </a:extLst>
          </p:cNvPr>
          <p:cNvSpPr txBox="1"/>
          <p:nvPr/>
        </p:nvSpPr>
        <p:spPr>
          <a:xfrm>
            <a:off x="520635" y="5074359"/>
            <a:ext cx="5267647" cy="646331"/>
          </a:xfrm>
          <a:prstGeom prst="rect">
            <a:avLst/>
          </a:prstGeom>
          <a:noFill/>
        </p:spPr>
        <p:txBody>
          <a:bodyPr wrap="square">
            <a:spAutoFit/>
          </a:bodyPr>
          <a:lstStyle/>
          <a:p>
            <a:pPr marL="285750" indent="-285750" algn="l" fontAlgn="base">
              <a:buClr>
                <a:srgbClr val="0000FF"/>
              </a:buClr>
              <a:buFont typeface="Wingdings" panose="05000000000000000000" pitchFamily="2" charset="2"/>
              <a:buChar char="q"/>
            </a:pPr>
            <a:r>
              <a:rPr lang="en-US" b="0" i="0" dirty="0">
                <a:solidFill>
                  <a:srgbClr val="121212"/>
                </a:solidFill>
                <a:effectLst/>
              </a:rPr>
              <a:t>Ukrainians used cell phone app to spot deadly</a:t>
            </a:r>
          </a:p>
          <a:p>
            <a:pPr algn="l" fontAlgn="base">
              <a:buClr>
                <a:srgbClr val="0000FF"/>
              </a:buClr>
            </a:pPr>
            <a:r>
              <a:rPr lang="en-US" dirty="0">
                <a:solidFill>
                  <a:srgbClr val="121212"/>
                </a:solidFill>
              </a:rPr>
              <a:t>     </a:t>
            </a:r>
            <a:r>
              <a:rPr lang="en-US" b="0" i="0" dirty="0">
                <a:solidFill>
                  <a:srgbClr val="121212"/>
                </a:solidFill>
                <a:effectLst/>
              </a:rPr>
              <a:t>Russian drones and missiles in Crimea </a:t>
            </a:r>
          </a:p>
        </p:txBody>
      </p:sp>
      <p:pic>
        <p:nvPicPr>
          <p:cNvPr id="1026" name="Picture 2" descr="A drone approaches for an attack in Kyiv on 17 October.">
            <a:extLst>
              <a:ext uri="{FF2B5EF4-FFF2-40B4-BE49-F238E27FC236}">
                <a16:creationId xmlns:a16="http://schemas.microsoft.com/office/drawing/2014/main" id="{0A099968-AF9F-DEF9-932F-509E087F9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4156" y="4354328"/>
            <a:ext cx="2798253" cy="16789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1619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3" y="313412"/>
            <a:ext cx="9029700" cy="457200"/>
          </a:xfrm>
        </p:spPr>
        <p:txBody>
          <a:bodyPr>
            <a:normAutofit fontScale="90000"/>
          </a:bodyPr>
          <a:lstStyle/>
          <a:p>
            <a:r>
              <a:rPr lang="en-US" sz="2800" dirty="0"/>
              <a:t>Numerical tests: Synthetic data</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100</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308445" y="887500"/>
            <a:ext cx="447141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a:t>
            </a:r>
            <a:endParaRPr lang="en-US" sz="1600" dirty="0">
              <a:solidFill>
                <a:srgbClr val="000000"/>
              </a:solidFill>
              <a:latin typeface="Arial" panose="020B0604020202020204"/>
              <a:ea typeface="宋体" charset="-122"/>
            </a:endParaRPr>
          </a:p>
        </p:txBody>
      </p:sp>
      <p:pic>
        <p:nvPicPr>
          <p:cNvPr id="4" name="Picture 3" descr="Graphical user interface, application&#10;&#10;Description automatically generated">
            <a:extLst>
              <a:ext uri="{FF2B5EF4-FFF2-40B4-BE49-F238E27FC236}">
                <a16:creationId xmlns:a16="http://schemas.microsoft.com/office/drawing/2014/main" id="{36312ECA-A810-408A-AF3A-B0A91752D154}"/>
              </a:ext>
            </a:extLst>
          </p:cNvPr>
          <p:cNvPicPr>
            <a:picLocks noChangeAspect="1"/>
          </p:cNvPicPr>
          <p:nvPr/>
        </p:nvPicPr>
        <p:blipFill rotWithShape="1">
          <a:blip r:embed="rId4">
            <a:extLst>
              <a:ext uri="{28A0092B-C50C-407E-A947-70E740481C1C}">
                <a14:useLocalDpi xmlns:a14="http://schemas.microsoft.com/office/drawing/2010/main" val="0"/>
              </a:ext>
            </a:extLst>
          </a:blip>
          <a:srcRect l="35000" t="27443" r="45294" b="44698"/>
          <a:stretch/>
        </p:blipFill>
        <p:spPr>
          <a:xfrm>
            <a:off x="0" y="2489029"/>
            <a:ext cx="4758884" cy="366978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2B1D26D-5F76-4951-A2ED-8D2350CE6F9B}"/>
              </a:ext>
            </a:extLst>
          </p:cNvPr>
          <p:cNvPicPr>
            <a:picLocks noChangeAspect="1"/>
          </p:cNvPicPr>
          <p:nvPr/>
        </p:nvPicPr>
        <p:blipFill rotWithShape="1">
          <a:blip r:embed="rId4">
            <a:extLst>
              <a:ext uri="{28A0092B-C50C-407E-A947-70E740481C1C}">
                <a14:useLocalDpi xmlns:a14="http://schemas.microsoft.com/office/drawing/2010/main" val="0"/>
              </a:ext>
            </a:extLst>
          </a:blip>
          <a:srcRect l="44707" t="60874" r="34902" b="10548"/>
          <a:stretch/>
        </p:blipFill>
        <p:spPr>
          <a:xfrm>
            <a:off x="4644428" y="2588393"/>
            <a:ext cx="4418090" cy="3570424"/>
          </a:xfrm>
          <a:prstGeom prst="rect">
            <a:avLst/>
          </a:prstGeom>
        </p:spPr>
      </p:pic>
      <p:sp>
        <p:nvSpPr>
          <p:cNvPr id="13" name="TextBox 12">
            <a:extLst>
              <a:ext uri="{FF2B5EF4-FFF2-40B4-BE49-F238E27FC236}">
                <a16:creationId xmlns:a16="http://schemas.microsoft.com/office/drawing/2014/main" id="{584AD2E3-1B35-4C7D-8207-8BDC021C25F2}"/>
              </a:ext>
            </a:extLst>
          </p:cNvPr>
          <p:cNvSpPr txBox="1"/>
          <p:nvPr/>
        </p:nvSpPr>
        <p:spPr>
          <a:xfrm>
            <a:off x="1774186" y="2725825"/>
            <a:ext cx="1388346" cy="387280"/>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sp>
        <p:nvSpPr>
          <p:cNvPr id="14" name="TextBox 13">
            <a:extLst>
              <a:ext uri="{FF2B5EF4-FFF2-40B4-BE49-F238E27FC236}">
                <a16:creationId xmlns:a16="http://schemas.microsoft.com/office/drawing/2014/main" id="{1171D838-A4E8-44DF-A8B7-E508B325DCC0}"/>
              </a:ext>
            </a:extLst>
          </p:cNvPr>
          <p:cNvSpPr txBox="1"/>
          <p:nvPr/>
        </p:nvSpPr>
        <p:spPr>
          <a:xfrm>
            <a:off x="6379768" y="2588392"/>
            <a:ext cx="1980092" cy="369332"/>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0.3 </a:t>
            </a:r>
            <a:endParaRPr lang="en-US" dirty="0"/>
          </a:p>
        </p:txBody>
      </p:sp>
      <p:sp>
        <p:nvSpPr>
          <p:cNvPr id="11" name="TextBox 10">
            <a:extLst>
              <a:ext uri="{FF2B5EF4-FFF2-40B4-BE49-F238E27FC236}">
                <a16:creationId xmlns:a16="http://schemas.microsoft.com/office/drawing/2014/main" id="{BFBBD6D1-878A-4EF5-8C31-49C9A4AB47D7}"/>
              </a:ext>
            </a:extLst>
          </p:cNvPr>
          <p:cNvSpPr txBox="1"/>
          <p:nvPr/>
        </p:nvSpPr>
        <p:spPr>
          <a:xfrm>
            <a:off x="525725" y="1215535"/>
            <a:ext cx="744787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one-parameter model</a:t>
            </a:r>
          </a:p>
        </p:txBody>
      </p:sp>
      <p:sp>
        <p:nvSpPr>
          <p:cNvPr id="12" name="TextBox 11">
            <a:extLst>
              <a:ext uri="{FF2B5EF4-FFF2-40B4-BE49-F238E27FC236}">
                <a16:creationId xmlns:a16="http://schemas.microsoft.com/office/drawing/2014/main" id="{B64DB8F6-ECD3-4AC2-84AA-B958BF97B7DE}"/>
              </a:ext>
            </a:extLst>
          </p:cNvPr>
          <p:cNvSpPr txBox="1"/>
          <p:nvPr/>
        </p:nvSpPr>
        <p:spPr>
          <a:xfrm>
            <a:off x="525725" y="1510225"/>
            <a:ext cx="70585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Proposed algorithm with knowledge of one trusted annotator</a:t>
            </a:r>
          </a:p>
        </p:txBody>
      </p:sp>
      <p:sp>
        <p:nvSpPr>
          <p:cNvPr id="15" name="TextBox 14">
            <a:extLst>
              <a:ext uri="{FF2B5EF4-FFF2-40B4-BE49-F238E27FC236}">
                <a16:creationId xmlns:a16="http://schemas.microsoft.com/office/drawing/2014/main" id="{7030C691-DA25-4CAA-A3AA-6D05F2EDC488}"/>
              </a:ext>
            </a:extLst>
          </p:cNvPr>
          <p:cNvSpPr txBox="1"/>
          <p:nvPr/>
        </p:nvSpPr>
        <p:spPr>
          <a:xfrm>
            <a:off x="525724" y="1826588"/>
            <a:ext cx="761618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Proposed algorithm assuming at least 50% of annotators are honest</a:t>
            </a:r>
          </a:p>
        </p:txBody>
      </p:sp>
    </p:spTree>
    <p:custDataLst>
      <p:tags r:id="rId1"/>
    </p:custDataLst>
    <p:extLst>
      <p:ext uri="{BB962C8B-B14F-4D97-AF65-F5344CB8AC3E}">
        <p14:creationId xmlns:p14="http://schemas.microsoft.com/office/powerpoint/2010/main" val="2515389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475"/>
            <a:ext cx="8229600" cy="463278"/>
          </a:xfrm>
        </p:spPr>
        <p:txBody>
          <a:bodyPr>
            <a:normAutofit fontScale="90000"/>
          </a:bodyPr>
          <a:lstStyle/>
          <a:p>
            <a:r>
              <a:rPr lang="en-US" sz="2800" dirty="0"/>
              <a:t>Community Bayesian classifier combination</a:t>
            </a:r>
          </a:p>
        </p:txBody>
      </p:sp>
      <p:sp>
        <p:nvSpPr>
          <p:cNvPr id="8" name="Footer Placeholder 3">
            <a:extLst>
              <a:ext uri="{FF2B5EF4-FFF2-40B4-BE49-F238E27FC236}">
                <a16:creationId xmlns:a16="http://schemas.microsoft.com/office/drawing/2014/main" id="{F886FB2F-0055-82E8-0FD2-D7DFF8663815}"/>
              </a:ext>
            </a:extLst>
          </p:cNvPr>
          <p:cNvSpPr>
            <a:spLocks noGrp="1"/>
          </p:cNvSpPr>
          <p:nvPr>
            <p:ph type="ftr" sz="quarter" idx="11"/>
          </p:nvPr>
        </p:nvSpPr>
        <p:spPr>
          <a:xfrm>
            <a:off x="162536" y="6210364"/>
            <a:ext cx="8694431" cy="645563"/>
          </a:xfrm>
        </p:spPr>
        <p:txBody>
          <a:bodyPr/>
          <a:lstStyle/>
          <a:p>
            <a:r>
              <a:rPr lang="en-US" sz="1200" dirty="0">
                <a:solidFill>
                  <a:srgbClr val="000000"/>
                </a:solidFill>
                <a:latin typeface="Arial" panose="020B0604020202020204" pitchFamily="34" charset="0"/>
                <a:cs typeface="Arial" panose="020B0604020202020204" pitchFamily="34" charset="0"/>
              </a:rPr>
              <a:t>M. </a:t>
            </a:r>
            <a:r>
              <a:rPr lang="en-US" sz="1200" dirty="0" err="1">
                <a:solidFill>
                  <a:srgbClr val="000000"/>
                </a:solidFill>
                <a:latin typeface="Arial" panose="020B0604020202020204" pitchFamily="34" charset="0"/>
                <a:cs typeface="Arial" panose="020B0604020202020204" pitchFamily="34" charset="0"/>
              </a:rPr>
              <a:t>Venanzi</a:t>
            </a:r>
            <a:r>
              <a:rPr lang="en-US" sz="1200" dirty="0">
                <a:solidFill>
                  <a:srgbClr val="000000"/>
                </a:solidFill>
                <a:latin typeface="Arial" panose="020B0604020202020204" pitchFamily="34" charset="0"/>
                <a:cs typeface="Arial" panose="020B0604020202020204" pitchFamily="34" charset="0"/>
              </a:rPr>
              <a:t>, J. </a:t>
            </a:r>
            <a:r>
              <a:rPr lang="en-US" sz="1200" dirty="0" err="1">
                <a:solidFill>
                  <a:srgbClr val="000000"/>
                </a:solidFill>
                <a:latin typeface="Arial" panose="020B0604020202020204" pitchFamily="34" charset="0"/>
                <a:cs typeface="Arial" panose="020B0604020202020204" pitchFamily="34" charset="0"/>
              </a:rPr>
              <a:t>Guiver</a:t>
            </a:r>
            <a:r>
              <a:rPr lang="en-US" sz="1200" dirty="0">
                <a:solidFill>
                  <a:srgbClr val="000000"/>
                </a:solidFill>
                <a:latin typeface="Arial" panose="020B0604020202020204" pitchFamily="34" charset="0"/>
                <a:cs typeface="Arial" panose="020B0604020202020204" pitchFamily="34" charset="0"/>
              </a:rPr>
              <a:t>, G. </a:t>
            </a:r>
            <a:r>
              <a:rPr lang="en-US" sz="1200" dirty="0" err="1">
                <a:solidFill>
                  <a:srgbClr val="000000"/>
                </a:solidFill>
                <a:latin typeface="Arial" panose="020B0604020202020204" pitchFamily="34" charset="0"/>
                <a:cs typeface="Arial" panose="020B0604020202020204" pitchFamily="34" charset="0"/>
              </a:rPr>
              <a:t>Kazai</a:t>
            </a:r>
            <a:r>
              <a:rPr lang="en-US" sz="1200" dirty="0">
                <a:solidFill>
                  <a:srgbClr val="000000"/>
                </a:solidFill>
                <a:latin typeface="Arial" panose="020B0604020202020204" pitchFamily="34" charset="0"/>
                <a:cs typeface="Arial" panose="020B0604020202020204" pitchFamily="34" charset="0"/>
              </a:rPr>
              <a:t>, P. Kohli, and M. </a:t>
            </a:r>
            <a:r>
              <a:rPr lang="en-US" sz="1200" dirty="0" err="1">
                <a:solidFill>
                  <a:srgbClr val="000000"/>
                </a:solidFill>
                <a:latin typeface="Arial" panose="020B0604020202020204" pitchFamily="34" charset="0"/>
                <a:cs typeface="Arial" panose="020B0604020202020204" pitchFamily="34" charset="0"/>
              </a:rPr>
              <a:t>Shokouhi</a:t>
            </a:r>
            <a:r>
              <a:rPr lang="en-US" sz="1200" dirty="0">
                <a:solidFill>
                  <a:srgbClr val="000000"/>
                </a:solidFill>
                <a:latin typeface="Arial" panose="020B0604020202020204" pitchFamily="34" charset="0"/>
                <a:cs typeface="Arial" panose="020B0604020202020204" pitchFamily="34" charset="0"/>
              </a:rPr>
              <a:t>, “Community-based Bayesian aggregation models for crowdsourcing,” </a:t>
            </a:r>
            <a:r>
              <a:rPr lang="en-US" sz="1200" i="1" dirty="0">
                <a:solidFill>
                  <a:srgbClr val="000000"/>
                </a:solidFill>
                <a:latin typeface="Arial" panose="020B0604020202020204" pitchFamily="34" charset="0"/>
                <a:cs typeface="Arial" panose="020B0604020202020204" pitchFamily="34" charset="0"/>
              </a:rPr>
              <a:t>Proc. of Intl. Conf. on World Wide Web</a:t>
            </a:r>
            <a:r>
              <a:rPr lang="en-US" sz="1200" dirty="0">
                <a:solidFill>
                  <a:srgbClr val="000000"/>
                </a:solidFill>
                <a:latin typeface="Arial" panose="020B0604020202020204" pitchFamily="34" charset="0"/>
                <a:cs typeface="Arial" panose="020B0604020202020204" pitchFamily="34" charset="0"/>
              </a:rPr>
              <a:t>, New York, pp. 155–164, 2014. </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101</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224784" y="862747"/>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Extension of Bayesian classifier combination (BCC) model</a:t>
            </a:r>
          </a:p>
        </p:txBody>
      </p:sp>
      <p:sp>
        <p:nvSpPr>
          <p:cNvPr id="4" name="TextBox 3">
            <a:extLst>
              <a:ext uri="{FF2B5EF4-FFF2-40B4-BE49-F238E27FC236}">
                <a16:creationId xmlns:a16="http://schemas.microsoft.com/office/drawing/2014/main" id="{E786F3BF-0665-E673-78ED-F974BB9FDFCD}"/>
              </a:ext>
            </a:extLst>
          </p:cNvPr>
          <p:cNvSpPr txBox="1"/>
          <p:nvPr/>
        </p:nvSpPr>
        <p:spPr>
          <a:xfrm>
            <a:off x="224784" y="3451700"/>
            <a:ext cx="5166799"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Remaining parameters similar to vanilla BCC model</a:t>
            </a:r>
          </a:p>
        </p:txBody>
      </p:sp>
      <p:sp>
        <p:nvSpPr>
          <p:cNvPr id="6" name="TextBox 5">
            <a:extLst>
              <a:ext uri="{FF2B5EF4-FFF2-40B4-BE49-F238E27FC236}">
                <a16:creationId xmlns:a16="http://schemas.microsoft.com/office/drawing/2014/main" id="{30ADECE1-FE51-24E1-376B-FCAEC8C02834}"/>
              </a:ext>
            </a:extLst>
          </p:cNvPr>
          <p:cNvSpPr txBox="1"/>
          <p:nvPr/>
        </p:nvSpPr>
        <p:spPr>
          <a:xfrm>
            <a:off x="224784" y="3975488"/>
            <a:ext cx="153439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Parameters</a:t>
            </a:r>
          </a:p>
        </p:txBody>
      </p:sp>
      <p:grpSp>
        <p:nvGrpSpPr>
          <p:cNvPr id="13" name="Group 12">
            <a:extLst>
              <a:ext uri="{FF2B5EF4-FFF2-40B4-BE49-F238E27FC236}">
                <a16:creationId xmlns:a16="http://schemas.microsoft.com/office/drawing/2014/main" id="{E81426F0-AA67-2EA3-8D87-66CDFDEB68E1}"/>
              </a:ext>
            </a:extLst>
          </p:cNvPr>
          <p:cNvGrpSpPr/>
          <p:nvPr/>
        </p:nvGrpSpPr>
        <p:grpSpPr>
          <a:xfrm>
            <a:off x="457200" y="1248365"/>
            <a:ext cx="7684250" cy="338554"/>
            <a:chOff x="457200" y="1248365"/>
            <a:chExt cx="7684250" cy="338554"/>
          </a:xfrm>
        </p:grpSpPr>
        <p:sp>
          <p:nvSpPr>
            <p:cNvPr id="3" name="TextBox 2">
              <a:extLst>
                <a:ext uri="{FF2B5EF4-FFF2-40B4-BE49-F238E27FC236}">
                  <a16:creationId xmlns:a16="http://schemas.microsoft.com/office/drawing/2014/main" id="{24DB7493-A434-4B18-9642-8DD093056CB7}"/>
                </a:ext>
              </a:extLst>
            </p:cNvPr>
            <p:cNvSpPr txBox="1"/>
            <p:nvPr/>
          </p:nvSpPr>
          <p:spPr>
            <a:xfrm>
              <a:off x="457200" y="1248365"/>
              <a:ext cx="7592143"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Annotators belong to </a:t>
              </a:r>
              <a:r>
                <a:rPr lang="en-US" sz="1600" i="1" dirty="0">
                  <a:ea typeface="宋体" charset="-122"/>
                </a:rPr>
                <a:t>J </a:t>
              </a:r>
              <a:r>
                <a:rPr lang="en-US" sz="1600" dirty="0">
                  <a:ea typeface="宋体" charset="-122"/>
                </a:rPr>
                <a:t> “communities” – Community membership indicated by </a:t>
              </a:r>
              <a:endParaRPr lang="en-US" sz="1600" i="1" dirty="0">
                <a:ea typeface="宋体" charset="-122"/>
              </a:endParaRPr>
            </a:p>
          </p:txBody>
        </p:sp>
        <p:pic>
          <p:nvPicPr>
            <p:cNvPr id="12" name="Picture 11" descr="\documentclass{article}&#10;\usepackage{amsmath,bm,amsfonts}&#10;\DeclareMathOperator{\prob}{Pr}&#10;\newcommand{\Expect}{{\rm I\kern-.3em E}}&#10;\pagestyle{empty}&#10;\begin{document}&#10;&#10;&#10;\begin{equation*}&#10;c_m&#10;\end{equation*}&#10;&#10;\end{document}" title="IguanaTex Bitmap Display">
              <a:extLst>
                <a:ext uri="{FF2B5EF4-FFF2-40B4-BE49-F238E27FC236}">
                  <a16:creationId xmlns:a16="http://schemas.microsoft.com/office/drawing/2014/main" id="{27154271-6207-C7CC-5706-0BFD92CC8EE4}"/>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7886077" y="1368695"/>
              <a:ext cx="255373" cy="156243"/>
            </a:xfrm>
            <a:prstGeom prst="rect">
              <a:avLst/>
            </a:prstGeom>
          </p:spPr>
        </p:pic>
      </p:grpSp>
      <p:grpSp>
        <p:nvGrpSpPr>
          <p:cNvPr id="36" name="Group 35">
            <a:extLst>
              <a:ext uri="{FF2B5EF4-FFF2-40B4-BE49-F238E27FC236}">
                <a16:creationId xmlns:a16="http://schemas.microsoft.com/office/drawing/2014/main" id="{30EE8360-563A-8E2A-90CB-9B620252A391}"/>
              </a:ext>
            </a:extLst>
          </p:cNvPr>
          <p:cNvGrpSpPr/>
          <p:nvPr/>
        </p:nvGrpSpPr>
        <p:grpSpPr>
          <a:xfrm>
            <a:off x="457200" y="1762117"/>
            <a:ext cx="7064427" cy="338554"/>
            <a:chOff x="457200" y="1762117"/>
            <a:chExt cx="7064427" cy="338554"/>
          </a:xfrm>
        </p:grpSpPr>
        <p:sp>
          <p:nvSpPr>
            <p:cNvPr id="9" name="TextBox 8">
              <a:extLst>
                <a:ext uri="{FF2B5EF4-FFF2-40B4-BE49-F238E27FC236}">
                  <a16:creationId xmlns:a16="http://schemas.microsoft.com/office/drawing/2014/main" id="{81F3F35B-3DF0-70E1-5167-4CAF8A74E68E}"/>
                </a:ext>
              </a:extLst>
            </p:cNvPr>
            <p:cNvSpPr txBox="1"/>
            <p:nvPr/>
          </p:nvSpPr>
          <p:spPr>
            <a:xfrm>
              <a:off x="457200" y="1762117"/>
              <a:ext cx="52950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i="1" dirty="0">
                  <a:ea typeface="宋体" charset="-122"/>
                </a:rPr>
                <a:t>      </a:t>
              </a:r>
              <a:r>
                <a:rPr lang="en-US" sz="1600" dirty="0">
                  <a:ea typeface="宋体" charset="-122"/>
                </a:rPr>
                <a:t>generated (deterministically) from “score” matrix </a:t>
              </a:r>
              <a:r>
                <a:rPr lang="en-US" sz="1600" i="1" dirty="0">
                  <a:ea typeface="宋体" charset="-122"/>
                </a:rPr>
                <a:t> </a:t>
              </a:r>
            </a:p>
          </p:txBody>
        </p:sp>
        <p:pic>
          <p:nvPicPr>
            <p:cNvPr id="16" name="Picture 15" descr="\documentclass{article}&#10;\usepackage{amsmath,bm,amsfonts}&#10;\DeclareMathOperator{\prob}{Pr}&#10;\newcommand{\Expect}{{\rm I\kern-.3em E}}&#10;\pagestyle{empty}&#10;\begin{document}&#10;&#10;&#10;\begin{equation*}&#10;\mathbf{\Psi}_j&#10;\end{equation*}&#10;&#10;\end{document}" title="IguanaTex Bitmap Display">
              <a:extLst>
                <a:ext uri="{FF2B5EF4-FFF2-40B4-BE49-F238E27FC236}">
                  <a16:creationId xmlns:a16="http://schemas.microsoft.com/office/drawing/2014/main" id="{97E59CDD-F476-C6EE-CBE1-0972DFD56B8F}"/>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851269" y="1849982"/>
              <a:ext cx="249098" cy="214831"/>
            </a:xfrm>
            <a:prstGeom prst="rect">
              <a:avLst/>
            </a:prstGeom>
          </p:spPr>
        </p:pic>
        <p:pic>
          <p:nvPicPr>
            <p:cNvPr id="35" name="Picture 34" descr="\documentclass{article}&#10;\usepackage{amsmath,bm,amsfonts}&#10;\DeclareMathOperator{\prob}{Pr}&#10;\newcommand{\Expect}{{\rm I\kern-.3em E}}&#10;\pagestyle{empty}&#10;\begin{document}&#10;&#10;&#10;\begin{equation*}&#10;\mathbf{S}_j := [\mathbf{s}_{j,1},\ldots,\mathbf{s}_{j,K}]&#10;\end{equation*}&#10;&#10;\end{document}" title="IguanaTex Bitmap Display">
              <a:extLst>
                <a:ext uri="{FF2B5EF4-FFF2-40B4-BE49-F238E27FC236}">
                  <a16:creationId xmlns:a16="http://schemas.microsoft.com/office/drawing/2014/main" id="{410A809D-E227-4143-ACF9-4DD1260E6622}"/>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5655368" y="1848665"/>
              <a:ext cx="1866259" cy="229329"/>
            </a:xfrm>
            <a:prstGeom prst="rect">
              <a:avLst/>
            </a:prstGeom>
          </p:spPr>
        </p:pic>
      </p:grpSp>
      <p:grpSp>
        <p:nvGrpSpPr>
          <p:cNvPr id="32" name="Group 31">
            <a:extLst>
              <a:ext uri="{FF2B5EF4-FFF2-40B4-BE49-F238E27FC236}">
                <a16:creationId xmlns:a16="http://schemas.microsoft.com/office/drawing/2014/main" id="{2A6B3ED6-B2C9-3D19-2251-5F09C3495718}"/>
              </a:ext>
            </a:extLst>
          </p:cNvPr>
          <p:cNvGrpSpPr/>
          <p:nvPr/>
        </p:nvGrpSpPr>
        <p:grpSpPr>
          <a:xfrm>
            <a:off x="457200" y="2354390"/>
            <a:ext cx="8462015" cy="338554"/>
            <a:chOff x="457200" y="2354390"/>
            <a:chExt cx="8462015" cy="338554"/>
          </a:xfrm>
        </p:grpSpPr>
        <p:grpSp>
          <p:nvGrpSpPr>
            <p:cNvPr id="28" name="Group 27">
              <a:extLst>
                <a:ext uri="{FF2B5EF4-FFF2-40B4-BE49-F238E27FC236}">
                  <a16:creationId xmlns:a16="http://schemas.microsoft.com/office/drawing/2014/main" id="{4199870B-943B-6CF0-2008-8EAD7DC78287}"/>
                </a:ext>
              </a:extLst>
            </p:cNvPr>
            <p:cNvGrpSpPr/>
            <p:nvPr/>
          </p:nvGrpSpPr>
          <p:grpSpPr>
            <a:xfrm>
              <a:off x="457200" y="2354390"/>
              <a:ext cx="8105104" cy="338554"/>
              <a:chOff x="457200" y="2354390"/>
              <a:chExt cx="8105104" cy="338554"/>
            </a:xfrm>
          </p:grpSpPr>
          <p:pic>
            <p:nvPicPr>
              <p:cNvPr id="27" name="Picture 26" descr="\documentclass{article}&#10;\usepackage{amsmath,bm,amsfonts}&#10;\DeclareMathOperator{\prob}{Pr}&#10;\newcommand{\Expect}{{\rm I\kern-.3em E}}&#10;\pagestyle{empty}&#10;\begin{document}&#10;&#10;&#10;\begin{equation*}&#10;\mathbf{H}^{(m)}, m\in\mathcal{C}_{j}&#10;\end{equation*}&#10;&#10;\end{document}" title="IguanaTex Bitmap Display">
                <a:extLst>
                  <a:ext uri="{FF2B5EF4-FFF2-40B4-BE49-F238E27FC236}">
                    <a16:creationId xmlns:a16="http://schemas.microsoft.com/office/drawing/2014/main" id="{7E355B56-3795-6212-E197-539276DC4BD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438539" y="2388574"/>
                <a:ext cx="1230991" cy="270186"/>
              </a:xfrm>
              <a:prstGeom prst="rect">
                <a:avLst/>
              </a:prstGeom>
            </p:spPr>
          </p:pic>
          <p:sp>
            <p:nvSpPr>
              <p:cNvPr id="22" name="TextBox 21">
                <a:extLst>
                  <a:ext uri="{FF2B5EF4-FFF2-40B4-BE49-F238E27FC236}">
                    <a16:creationId xmlns:a16="http://schemas.microsoft.com/office/drawing/2014/main" id="{364D19DF-4989-8A6A-01CA-C4ED83AF92EE}"/>
                  </a:ext>
                </a:extLst>
              </p:cNvPr>
              <p:cNvSpPr txBox="1"/>
              <p:nvPr/>
            </p:nvSpPr>
            <p:spPr>
              <a:xfrm>
                <a:off x="457200" y="2354390"/>
                <a:ext cx="810510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Annotator confusion matrix                           generated from annotator “score” matrix </a:t>
                </a:r>
              </a:p>
            </p:txBody>
          </p:sp>
        </p:grpSp>
        <p:pic>
          <p:nvPicPr>
            <p:cNvPr id="31" name="Picture 30" descr="\documentclass{article}&#10;\usepackage{amsmath,bm,amsfonts}&#10;\DeclareMathOperator{\prob}{Pr}&#10;\newcommand{\Expect}{{\rm I\kern-.3em E}}&#10;\pagestyle{empty}&#10;\begin{document}&#10;&#10;&#10;\begin{equation*}&#10;\mathbf{S}_j^{(m)}&#10;\end{equation*}&#10;&#10;\end{document}" title="IguanaTex Bitmap Display">
              <a:extLst>
                <a:ext uri="{FF2B5EF4-FFF2-40B4-BE49-F238E27FC236}">
                  <a16:creationId xmlns:a16="http://schemas.microsoft.com/office/drawing/2014/main" id="{F79D3510-C93E-CC67-C48A-FC6D236A07C6}"/>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517231" y="2366418"/>
              <a:ext cx="401984" cy="320269"/>
            </a:xfrm>
            <a:prstGeom prst="rect">
              <a:avLst/>
            </a:prstGeom>
          </p:spPr>
        </p:pic>
      </p:grpSp>
      <p:grpSp>
        <p:nvGrpSpPr>
          <p:cNvPr id="43" name="Group 42">
            <a:extLst>
              <a:ext uri="{FF2B5EF4-FFF2-40B4-BE49-F238E27FC236}">
                <a16:creationId xmlns:a16="http://schemas.microsoft.com/office/drawing/2014/main" id="{672C5798-17A4-2F4B-C1BC-B2B032B69981}"/>
              </a:ext>
            </a:extLst>
          </p:cNvPr>
          <p:cNvGrpSpPr/>
          <p:nvPr/>
        </p:nvGrpSpPr>
        <p:grpSpPr>
          <a:xfrm>
            <a:off x="3621024" y="2725718"/>
            <a:ext cx="2034343" cy="703953"/>
            <a:chOff x="3621025" y="2783163"/>
            <a:chExt cx="1901952" cy="546885"/>
          </a:xfrm>
        </p:grpSpPr>
        <p:sp>
          <p:nvSpPr>
            <p:cNvPr id="42" name="Rounded Rectangle 21 2 2">
              <a:extLst>
                <a:ext uri="{FF2B5EF4-FFF2-40B4-BE49-F238E27FC236}">
                  <a16:creationId xmlns:a16="http://schemas.microsoft.com/office/drawing/2014/main" id="{1DC0292E-4B6F-9FF7-D097-8B857D368770}"/>
                </a:ext>
              </a:extLst>
            </p:cNvPr>
            <p:cNvSpPr/>
            <p:nvPr/>
          </p:nvSpPr>
          <p:spPr bwMode="auto">
            <a:xfrm>
              <a:off x="3621025" y="2783163"/>
              <a:ext cx="1901952" cy="546885"/>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1" name="Picture 40" descr="\documentclass{article}&#10;\usepackage{amsmath,bm,amsfonts}&#10;\DeclareMathOperator{\prob}{Pr}&#10;\newcommand{\Expect}{{\rm I\kern-.3em E}}&#10;\pagestyle{empty}&#10;\begin{document}&#10;&#10;&#10;\begin{equation*}&#10;\mathbf{s}_{j,k}^{(m)}\sim \mathcal{N}(\mathbf{s}_{j,k},\frac{1}{\nu}\mathbf{I})&#10;\end{equation*}&#10;&#10;\end{document}" title="IguanaTex Bitmap Display">
              <a:extLst>
                <a:ext uri="{FF2B5EF4-FFF2-40B4-BE49-F238E27FC236}">
                  <a16:creationId xmlns:a16="http://schemas.microsoft.com/office/drawing/2014/main" id="{C9032CCA-490C-22EE-4F68-DBA22E628DDA}"/>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700155" y="2822626"/>
              <a:ext cx="1743688" cy="444160"/>
            </a:xfrm>
            <a:prstGeom prst="rect">
              <a:avLst/>
            </a:prstGeom>
          </p:spPr>
        </p:pic>
      </p:grpSp>
      <p:pic>
        <p:nvPicPr>
          <p:cNvPr id="48" name="Picture 47" descr="\documentclass{article}&#10;\usepackage{amsmath,bm,amsfonts}&#10;\DeclareMathOperator{\prob}{Pr}&#10;\newcommand{\Expect}{{\rm I\kern-.3em E}}&#10;\pagestyle{empty}&#10;\begin{document}&#10;&#10;&#10;\begin{equation*}&#10;\{\mathbf{\Psi}_j\}_{j=1}^{J},\{\mathbf{S}_j\}_{j=1}^{J},\{\mathbf{S}_j^{(m)} \}_{m=1}^{M},\{c_m\}_{m=1}^{M}, \{\mathbf{H}^{(m)}\}_{m=1}^{M},\bm{\pi},\mathbf{y}&#10;\end{equation*}&#10;&#10;\end{document}" title="IguanaTex Bitmap Display">
            <a:extLst>
              <a:ext uri="{FF2B5EF4-FFF2-40B4-BE49-F238E27FC236}">
                <a16:creationId xmlns:a16="http://schemas.microsoft.com/office/drawing/2014/main" id="{C8B748F2-ED70-3903-D59D-27C9068F09A6}"/>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759178" y="3980258"/>
            <a:ext cx="5461712" cy="320270"/>
          </a:xfrm>
          <a:prstGeom prst="rect">
            <a:avLst/>
          </a:prstGeom>
        </p:spPr>
      </p:pic>
      <p:sp>
        <p:nvSpPr>
          <p:cNvPr id="58" name="TextBox 57">
            <a:extLst>
              <a:ext uri="{FF2B5EF4-FFF2-40B4-BE49-F238E27FC236}">
                <a16:creationId xmlns:a16="http://schemas.microsoft.com/office/drawing/2014/main" id="{8E549297-8D26-CEDA-D412-A4A022B4E5FC}"/>
              </a:ext>
            </a:extLst>
          </p:cNvPr>
          <p:cNvSpPr txBox="1"/>
          <p:nvPr/>
        </p:nvSpPr>
        <p:spPr>
          <a:xfrm>
            <a:off x="457200" y="4567978"/>
            <a:ext cx="606929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Estimated via expectation propagation and message passing </a:t>
            </a:r>
          </a:p>
        </p:txBody>
      </p:sp>
      <p:sp>
        <p:nvSpPr>
          <p:cNvPr id="59" name="TextBox 58">
            <a:extLst>
              <a:ext uri="{FF2B5EF4-FFF2-40B4-BE49-F238E27FC236}">
                <a16:creationId xmlns:a16="http://schemas.microsoft.com/office/drawing/2014/main" id="{BFEE71EF-18FD-E488-5F4E-60DFD4269225}"/>
              </a:ext>
            </a:extLst>
          </p:cNvPr>
          <p:cNvSpPr txBox="1"/>
          <p:nvPr/>
        </p:nvSpPr>
        <p:spPr>
          <a:xfrm>
            <a:off x="457200" y="5095922"/>
            <a:ext cx="5538696"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communities </a:t>
            </a:r>
            <a:r>
              <a:rPr lang="en-US" sz="1600" i="1" dirty="0">
                <a:ea typeface="宋体" charset="-122"/>
              </a:rPr>
              <a:t>J</a:t>
            </a:r>
            <a:r>
              <a:rPr lang="en-US" sz="1600" dirty="0">
                <a:ea typeface="宋体" charset="-122"/>
              </a:rPr>
              <a:t>  can be automatically inferred</a:t>
            </a:r>
          </a:p>
        </p:txBody>
      </p:sp>
      <p:sp>
        <p:nvSpPr>
          <p:cNvPr id="7" name="TextBox 6">
            <a:extLst>
              <a:ext uri="{FF2B5EF4-FFF2-40B4-BE49-F238E27FC236}">
                <a16:creationId xmlns:a16="http://schemas.microsoft.com/office/drawing/2014/main" id="{15A3DBC0-5B60-0189-55A7-14B3578564EB}"/>
              </a:ext>
            </a:extLst>
          </p:cNvPr>
          <p:cNvSpPr txBox="1"/>
          <p:nvPr/>
        </p:nvSpPr>
        <p:spPr>
          <a:xfrm>
            <a:off x="224784" y="5555068"/>
            <a:ext cx="8761822"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Alternatives. </a:t>
            </a:r>
            <a:r>
              <a:rPr lang="en-US" sz="1600" dirty="0">
                <a:latin typeface="Arial" panose="020B0604020202020204"/>
                <a:ea typeface="宋体" charset="-122"/>
              </a:rPr>
              <a:t>Worker cluster model:  </a:t>
            </a:r>
            <a:r>
              <a:rPr lang="en-US" sz="1600" i="1" dirty="0">
                <a:latin typeface="Arial" panose="020B0604020202020204"/>
                <a:ea typeface="宋体" charset="-122"/>
              </a:rPr>
              <a:t>J</a:t>
            </a:r>
            <a:r>
              <a:rPr lang="en-US" sz="1600" dirty="0">
                <a:latin typeface="Arial" panose="020B0604020202020204"/>
                <a:ea typeface="宋体" charset="-122"/>
              </a:rPr>
              <a:t> possible distinct confusion matrices [Imamura et al’18],</a:t>
            </a:r>
          </a:p>
          <a:p>
            <a:pPr>
              <a:spcBef>
                <a:spcPts val="450"/>
              </a:spcBef>
            </a:pPr>
            <a:r>
              <a:rPr lang="en-US" sz="1600" dirty="0">
                <a:latin typeface="Arial" panose="020B0604020202020204"/>
                <a:ea typeface="宋体" charset="-122"/>
              </a:rPr>
              <a:t>                       and Bayesian </a:t>
            </a:r>
            <a:r>
              <a:rPr lang="en-US" sz="1600" dirty="0" err="1">
                <a:latin typeface="Arial" panose="020B0604020202020204"/>
                <a:ea typeface="宋体" charset="-122"/>
              </a:rPr>
              <a:t>nonparametrics</a:t>
            </a:r>
            <a:r>
              <a:rPr lang="en-US" sz="1600" dirty="0">
                <a:latin typeface="Arial" panose="020B0604020202020204"/>
                <a:ea typeface="宋体" charset="-122"/>
              </a:rPr>
              <a:t> [Moreno et al’15]</a:t>
            </a:r>
          </a:p>
        </p:txBody>
      </p:sp>
    </p:spTree>
    <p:custDataLst>
      <p:tags r:id="rId1"/>
    </p:custDataLst>
    <p:extLst>
      <p:ext uri="{BB962C8B-B14F-4D97-AF65-F5344CB8AC3E}">
        <p14:creationId xmlns:p14="http://schemas.microsoft.com/office/powerpoint/2010/main" val="205396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8" grpId="0"/>
      <p:bldP spid="59"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8"/>
            <a:ext cx="9029700" cy="530790"/>
          </a:xfrm>
        </p:spPr>
        <p:txBody>
          <a:bodyPr/>
          <a:lstStyle/>
          <a:p>
            <a:r>
              <a:rPr lang="en-US" sz="2800" dirty="0"/>
              <a:t>Moments of annotator responses</a:t>
            </a:r>
          </a:p>
        </p:txBody>
      </p:sp>
      <p:sp>
        <p:nvSpPr>
          <p:cNvPr id="4" name="Footer Placeholder 3"/>
          <p:cNvSpPr>
            <a:spLocks noGrp="1"/>
          </p:cNvSpPr>
          <p:nvPr>
            <p:ph type="ftr" sz="quarter" idx="11"/>
          </p:nvPr>
        </p:nvSpPr>
        <p:spPr>
          <a:xfrm>
            <a:off x="391885" y="6142844"/>
            <a:ext cx="9340598" cy="764408"/>
          </a:xfrm>
        </p:spPr>
        <p:txBody>
          <a:bodyPr/>
          <a:lstStyle/>
          <a:p>
            <a:r>
              <a:rPr lang="en-US" sz="1200" dirty="0">
                <a:solidFill>
                  <a:srgbClr val="000000"/>
                </a:solidFill>
                <a:latin typeface="Arial" panose="020B0604020202020204" pitchFamily="34" charset="0"/>
                <a:cs typeface="Arial" panose="020B0604020202020204" pitchFamily="34" charset="0"/>
              </a:rPr>
              <a:t>P. A. Traganitis and G. B. </a:t>
            </a:r>
            <a:r>
              <a:rPr lang="en-US" sz="1200" dirty="0" err="1">
                <a:solidFill>
                  <a:srgbClr val="000000"/>
                </a:solidFill>
                <a:latin typeface="Arial" panose="020B0604020202020204" pitchFamily="34" charset="0"/>
                <a:cs typeface="Arial" panose="020B0604020202020204" pitchFamily="34" charset="0"/>
              </a:rPr>
              <a:t>Giannakis</a:t>
            </a:r>
            <a:r>
              <a:rPr lang="en-US" sz="1200" dirty="0">
                <a:solidFill>
                  <a:srgbClr val="000000"/>
                </a:solidFill>
                <a:latin typeface="Arial" panose="020B0604020202020204" pitchFamily="34" charset="0"/>
                <a:cs typeface="Arial" panose="020B0604020202020204" pitchFamily="34" charset="0"/>
              </a:rPr>
              <a:t>, “Blind multi-class ensemble learning with dependent classifiers,” </a:t>
            </a:r>
            <a:r>
              <a:rPr lang="en-US" sz="1200" i="1" dirty="0">
                <a:solidFill>
                  <a:srgbClr val="000000"/>
                </a:solidFill>
                <a:latin typeface="Arial" panose="020B0604020202020204" pitchFamily="34" charset="0"/>
                <a:cs typeface="Arial" panose="020B0604020202020204" pitchFamily="34" charset="0"/>
              </a:rPr>
              <a:t>Proc. EUSIPCO, </a:t>
            </a:r>
            <a:r>
              <a:rPr lang="en-US" sz="1200" dirty="0">
                <a:solidFill>
                  <a:srgbClr val="000000"/>
                </a:solidFill>
                <a:latin typeface="Arial" panose="020B0604020202020204" pitchFamily="34" charset="0"/>
                <a:cs typeface="Arial" panose="020B0604020202020204" pitchFamily="34" charset="0"/>
              </a:rPr>
              <a:t>2018.</a:t>
            </a:r>
          </a:p>
          <a:p>
            <a:r>
              <a:rPr lang="en-US" sz="1200" dirty="0">
                <a:solidFill>
                  <a:srgbClr val="000000"/>
                </a:solidFill>
                <a:latin typeface="Arial" panose="020B0604020202020204" pitchFamily="34" charset="0"/>
                <a:cs typeface="Arial" panose="020B0604020202020204" pitchFamily="34" charset="0"/>
              </a:rPr>
              <a:t>S. Ibrahim, and X. Fu. "Crowdsourcing via Annotator Co-occurrence Imputation and Provable Symmetric </a:t>
            </a:r>
          </a:p>
          <a:p>
            <a:r>
              <a:rPr lang="en-US" sz="1200" dirty="0">
                <a:solidFill>
                  <a:srgbClr val="000000"/>
                </a:solidFill>
                <a:latin typeface="Arial" panose="020B0604020202020204" pitchFamily="34" charset="0"/>
                <a:cs typeface="Arial" panose="020B0604020202020204" pitchFamily="34" charset="0"/>
              </a:rPr>
              <a:t>Nonnegative Matrix Factorization,“ </a:t>
            </a:r>
            <a:r>
              <a:rPr lang="en-US" sz="1200" i="1" dirty="0">
                <a:solidFill>
                  <a:srgbClr val="000000"/>
                </a:solidFill>
                <a:latin typeface="Arial" panose="020B0604020202020204" pitchFamily="34" charset="0"/>
                <a:cs typeface="Arial" panose="020B0604020202020204" pitchFamily="34" charset="0"/>
              </a:rPr>
              <a:t>Proc. ICML</a:t>
            </a:r>
            <a:r>
              <a:rPr lang="en-US" sz="1200" dirty="0">
                <a:solidFill>
                  <a:srgbClr val="000000"/>
                </a:solidFill>
                <a:latin typeface="Arial" panose="020B0604020202020204" pitchFamily="34" charset="0"/>
                <a:cs typeface="Arial" panose="020B0604020202020204" pitchFamily="34" charset="0"/>
              </a:rPr>
              <a:t>, 2021.</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102</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mathbf{U}_{j,m} := \mathbf{H}^{(m)}\text{diag}^{1/2}(\mathbf{\Psi}_{j}\bm{\pi})&#10;\end{equation*}&#10;&#10;\end{document}" title="IguanaTex Bitmap Display">
            <a:extLst>
              <a:ext uri="{FF2B5EF4-FFF2-40B4-BE49-F238E27FC236}">
                <a16:creationId xmlns:a16="http://schemas.microsoft.com/office/drawing/2014/main" id="{2C2DE844-7D78-11CD-E8C8-D35F17C3E045}"/>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5974237" y="2144987"/>
            <a:ext cx="2597736" cy="276776"/>
          </a:xfrm>
          <a:prstGeom prst="rect">
            <a:avLst/>
          </a:prstGeom>
        </p:spPr>
      </p:pic>
      <p:grpSp>
        <p:nvGrpSpPr>
          <p:cNvPr id="56" name="Group 55">
            <a:extLst>
              <a:ext uri="{FF2B5EF4-FFF2-40B4-BE49-F238E27FC236}">
                <a16:creationId xmlns:a16="http://schemas.microsoft.com/office/drawing/2014/main" id="{7063F445-8625-4AFE-9518-9BA0B21BAD69}"/>
              </a:ext>
            </a:extLst>
          </p:cNvPr>
          <p:cNvGrpSpPr/>
          <p:nvPr/>
        </p:nvGrpSpPr>
        <p:grpSpPr>
          <a:xfrm>
            <a:off x="266703" y="1341537"/>
            <a:ext cx="3803252" cy="338554"/>
            <a:chOff x="0" y="1390524"/>
            <a:chExt cx="380325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0" y="1390524"/>
              <a:ext cx="29213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Within-group co-occurrence</a:t>
              </a:r>
            </a:p>
          </p:txBody>
        </p:sp>
        <p:pic>
          <p:nvPicPr>
            <p:cNvPr id="55" name="Picture 54" descr="\documentclass{article}&#10;\usepackage{amsmath,bm,amsfonts}&#10;\DeclareMathOperator{\prob}{Pr}&#10;\newcommand{\Expect}{{\rm I\kern-.3em E}}&#10;\pagestyle{empty}&#10;\begin{document}&#10;&#10;&#10;\begin{equation*}&#10;m,m' \in \mathcal{C}_j\end{equation*}&#10;&#10;\end{document}" title="IguanaTex Bitmap Display">
              <a:extLst>
                <a:ext uri="{FF2B5EF4-FFF2-40B4-BE49-F238E27FC236}">
                  <a16:creationId xmlns:a16="http://schemas.microsoft.com/office/drawing/2014/main" id="{F42B2EFE-FD08-4D5D-A230-AE24CEB8BBAF}"/>
                </a:ext>
              </a:extLst>
            </p:cNvPr>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2921313" y="1440312"/>
              <a:ext cx="881939" cy="238688"/>
            </a:xfrm>
            <a:prstGeom prst="rect">
              <a:avLst/>
            </a:prstGeom>
          </p:spPr>
        </p:pic>
      </p:grpSp>
      <p:pic>
        <p:nvPicPr>
          <p:cNvPr id="15" name="Picture 14" descr="\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title="IguanaTex Bitmap Display">
            <a:extLst>
              <a:ext uri="{FF2B5EF4-FFF2-40B4-BE49-F238E27FC236}">
                <a16:creationId xmlns:a16="http://schemas.microsoft.com/office/drawing/2014/main" id="{0947CBFD-9E55-DDF4-2C2F-37D33379BE7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90303" y="1706480"/>
            <a:ext cx="8498322" cy="355855"/>
          </a:xfrm>
          <a:prstGeom prst="rect">
            <a:avLst/>
          </a:prstGeom>
        </p:spPr>
      </p:pic>
      <p:grpSp>
        <p:nvGrpSpPr>
          <p:cNvPr id="60" name="Group 59">
            <a:extLst>
              <a:ext uri="{FF2B5EF4-FFF2-40B4-BE49-F238E27FC236}">
                <a16:creationId xmlns:a16="http://schemas.microsoft.com/office/drawing/2014/main" id="{E4F9BA3A-6427-4D8B-ABF9-6F234F207A6A}"/>
              </a:ext>
            </a:extLst>
          </p:cNvPr>
          <p:cNvGrpSpPr/>
          <p:nvPr/>
        </p:nvGrpSpPr>
        <p:grpSpPr>
          <a:xfrm>
            <a:off x="47999" y="2780758"/>
            <a:ext cx="2966604" cy="805500"/>
            <a:chOff x="151400" y="2797710"/>
            <a:chExt cx="2966604" cy="805500"/>
          </a:xfrm>
        </p:grpSpPr>
        <p:sp>
          <p:nvSpPr>
            <p:cNvPr id="33" name="TextBox 32">
              <a:extLst>
                <a:ext uri="{FF2B5EF4-FFF2-40B4-BE49-F238E27FC236}">
                  <a16:creationId xmlns:a16="http://schemas.microsoft.com/office/drawing/2014/main" id="{91E14638-00E7-4CA8-9097-1C0ACE7AB287}"/>
                </a:ext>
              </a:extLst>
            </p:cNvPr>
            <p:cNvSpPr txBox="1"/>
            <p:nvPr/>
          </p:nvSpPr>
          <p:spPr>
            <a:xfrm>
              <a:off x="353786" y="2797710"/>
              <a:ext cx="27642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Inter-group co-occurrence</a:t>
              </a:r>
            </a:p>
          </p:txBody>
        </p:sp>
        <p:pic>
          <p:nvPicPr>
            <p:cNvPr id="59" name="Picture 58" descr="\documentclass{article}&#10;\usepackage{amsmath,bm,amsfonts}&#10;\DeclareMathOperator{\prob}{Pr}&#10;\newcommand{\Expect}{{\rm I\kern-.3em E}}&#10;\pagestyle{empty}&#10;\begin{document}&#10;&#10;&#10;\begin{equation*}&#10;m \in \mathcal{C}_{j}, m' \in \mathcal{C}_{j'}, j\neq j'&#10;\end{equation*}&#10;&#10;\end{document}" title="IguanaTex Bitmap Display">
              <a:extLst>
                <a:ext uri="{FF2B5EF4-FFF2-40B4-BE49-F238E27FC236}">
                  <a16:creationId xmlns:a16="http://schemas.microsoft.com/office/drawing/2014/main" id="{15A1C940-4ECD-4CA0-BD5F-81B54464613D}"/>
                </a:ext>
              </a:extLst>
            </p:cNvPr>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151400" y="3383397"/>
              <a:ext cx="1801385" cy="219813"/>
            </a:xfrm>
            <a:prstGeom prst="rect">
              <a:avLst/>
            </a:prstGeom>
          </p:spPr>
        </p:pic>
      </p:grpSp>
      <p:pic>
        <p:nvPicPr>
          <p:cNvPr id="21" name="Picture 20" descr="\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title="IguanaTex Bitmap Display">
            <a:extLst>
              <a:ext uri="{FF2B5EF4-FFF2-40B4-BE49-F238E27FC236}">
                <a16:creationId xmlns:a16="http://schemas.microsoft.com/office/drawing/2014/main" id="{C7F5B582-BE68-B9D6-26B5-189978CFD93D}"/>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989992" y="2748972"/>
            <a:ext cx="4825116" cy="355855"/>
          </a:xfrm>
          <a:prstGeom prst="rect">
            <a:avLst/>
          </a:prstGeom>
        </p:spPr>
      </p:pic>
      <p:pic>
        <p:nvPicPr>
          <p:cNvPr id="68" name="Picture 67" descr="\documentclass{article}&#10;\usepackage{amsmath,bm,amsfonts}&#10;\DeclareMathOperator{\prob}{Pr}&#10;\newcommand{\Expect}{{\rm I\kern-.3em E}}&#10;\pagestyle{empty}&#10;\begin{document}&#10;&#10;&#10;\begin{equation*}&#10;\mathbf{C}_{j} := \text{diag}^{-1/2}(\mathbf{\Psi}_{j}\bm{\pi})\mathbf{\Psi}_{j}\text{diag}^{1/2}(\bm{\pi})&#10;\end{equation*}&#10;&#10;\end{document}" title="IguanaTex Bitmap Display">
            <a:extLst>
              <a:ext uri="{FF2B5EF4-FFF2-40B4-BE49-F238E27FC236}">
                <a16:creationId xmlns:a16="http://schemas.microsoft.com/office/drawing/2014/main" id="{2417AE78-1682-4FA1-A04B-B287EAFE88F2}"/>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797154" y="3746171"/>
            <a:ext cx="3312077" cy="276776"/>
          </a:xfrm>
          <a:prstGeom prst="rect">
            <a:avLst/>
          </a:prstGeom>
        </p:spPr>
      </p:pic>
      <p:grpSp>
        <p:nvGrpSpPr>
          <p:cNvPr id="27" name="Group 26">
            <a:extLst>
              <a:ext uri="{FF2B5EF4-FFF2-40B4-BE49-F238E27FC236}">
                <a16:creationId xmlns:a16="http://schemas.microsoft.com/office/drawing/2014/main" id="{39D69D77-85BA-8119-EBC8-A552B72764F0}"/>
              </a:ext>
            </a:extLst>
          </p:cNvPr>
          <p:cNvGrpSpPr/>
          <p:nvPr/>
        </p:nvGrpSpPr>
        <p:grpSpPr>
          <a:xfrm>
            <a:off x="1934655" y="3256197"/>
            <a:ext cx="7209345" cy="379501"/>
            <a:chOff x="1934655" y="3256197"/>
            <a:chExt cx="7209345" cy="379501"/>
          </a:xfrm>
        </p:grpSpPr>
        <p:pic>
          <p:nvPicPr>
            <p:cNvPr id="26" name="Picture 25" descr="\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title="IguanaTex Bitmap Display">
              <a:extLst>
                <a:ext uri="{FF2B5EF4-FFF2-40B4-BE49-F238E27FC236}">
                  <a16:creationId xmlns:a16="http://schemas.microsoft.com/office/drawing/2014/main" id="{7AC6839C-9775-584C-50C6-DBEC6A52CDF3}"/>
                </a:ext>
              </a:extLst>
            </p:cNvPr>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a:off x="1934655" y="3310934"/>
              <a:ext cx="7121034" cy="276776"/>
            </a:xfrm>
            <a:prstGeom prst="rect">
              <a:avLst/>
            </a:prstGeom>
          </p:spPr>
        </p:pic>
        <p:sp>
          <p:nvSpPr>
            <p:cNvPr id="25" name="Rectangle: Rounded Corners 24">
              <a:extLst>
                <a:ext uri="{FF2B5EF4-FFF2-40B4-BE49-F238E27FC236}">
                  <a16:creationId xmlns:a16="http://schemas.microsoft.com/office/drawing/2014/main" id="{1F63EDBB-B115-42C0-96D2-012387A468C7}"/>
                </a:ext>
              </a:extLst>
            </p:cNvPr>
            <p:cNvSpPr/>
            <p:nvPr/>
          </p:nvSpPr>
          <p:spPr bwMode="auto">
            <a:xfrm>
              <a:off x="4863660" y="3256197"/>
              <a:ext cx="4280340" cy="37950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sp>
        <p:nvSpPr>
          <p:cNvPr id="36" name="TextBox 35">
            <a:extLst>
              <a:ext uri="{FF2B5EF4-FFF2-40B4-BE49-F238E27FC236}">
                <a16:creationId xmlns:a16="http://schemas.microsoft.com/office/drawing/2014/main" id="{8185C4A3-000F-44CA-8EEE-532D5E6861B3}"/>
              </a:ext>
            </a:extLst>
          </p:cNvPr>
          <p:cNvSpPr txBox="1"/>
          <p:nvPr/>
        </p:nvSpPr>
        <p:spPr>
          <a:xfrm>
            <a:off x="266705" y="908693"/>
            <a:ext cx="381418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K x K</a:t>
            </a:r>
            <a:r>
              <a:rPr lang="en-US" sz="1600" dirty="0">
                <a:solidFill>
                  <a:srgbClr val="000000"/>
                </a:solidFill>
                <a:latin typeface="Arial" panose="020B0604020202020204"/>
                <a:ea typeface="宋体" charset="-122"/>
              </a:rPr>
              <a:t> co-occurrence matrix</a:t>
            </a:r>
          </a:p>
        </p:txBody>
      </p:sp>
      <p:pic>
        <p:nvPicPr>
          <p:cNvPr id="9" name="Picture 8" descr="\documentclass{article}&#10;\usepackage{amsmath,bm,amsfonts}&#10;\DeclareMathOperator{\prob}{Pr}&#10;\newcommand{\Expect}{{\rm I\kern-.3em E}}&#10;\pagestyle{empty}&#10;\begin{document}&#10;&#10;&#10;\begin{equation*}&#10;[\mathbf{R}_{m,m'}]_{k,k'} = \prob(\check{y}_n^{(m)} = k,\check{y}_n^{(m')} = k')&#10;\end{equation*}&#10;&#10;\end{document}" title="IguanaTex Bitmap Display">
            <a:extLst>
              <a:ext uri="{FF2B5EF4-FFF2-40B4-BE49-F238E27FC236}">
                <a16:creationId xmlns:a16="http://schemas.microsoft.com/office/drawing/2014/main" id="{11D3169D-FAF6-9823-B842-9D0DA93AC1D9}"/>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4200588" y="927190"/>
            <a:ext cx="3587536" cy="280731"/>
          </a:xfrm>
          <a:prstGeom prst="rect">
            <a:avLst/>
          </a:prstGeom>
        </p:spPr>
      </p:pic>
      <p:pic>
        <p:nvPicPr>
          <p:cNvPr id="72" name="Picture 71" descr="\documentclass{article}&#10;\usepackage{amsmath,bm,amsfonts}&#10;\DeclareMathOperator{\prob}{Pr}&#10;\newcommand{\Expect}{{\rm I\kern-.3em E}}&#10;\pagestyle{empty}&#10;\begin{document}&#10;&#10;&#10;\begin{equation*}&#10;\bar{\mathbf{U}}_{j} := [\mathbf{U}_{j,1}^{\top},\ldots,\mathbf{U}_{j,M_{j}}^{\top}]^{\top}&#10;\end{equation*}&#10;&#10;\end{document}" title="IguanaTex Bitmap Display">
            <a:extLst>
              <a:ext uri="{FF2B5EF4-FFF2-40B4-BE49-F238E27FC236}">
                <a16:creationId xmlns:a16="http://schemas.microsoft.com/office/drawing/2014/main" id="{1E989A44-614D-4382-B3A4-170BF83F9CCF}"/>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1841583" y="5853567"/>
            <a:ext cx="2356544" cy="296545"/>
          </a:xfrm>
          <a:prstGeom prst="rect">
            <a:avLst/>
          </a:prstGeom>
        </p:spPr>
      </p:pic>
      <p:pic>
        <p:nvPicPr>
          <p:cNvPr id="74" name="Picture 73" descr="\documentclass{article}&#10;\usepackage{amsmath,bm,amsfonts}&#10;\DeclareMathOperator{\prob}{Pr}&#10;\newcommand{\Expect}{{\rm I\kern-.3em E}}&#10;\pagestyle{empty}&#10;\begin{document}&#10;&#10;&#10;\begin{equation*}&#10;\bar{\mathbf{V}}_{j} := [\mathbf{V}_{j,1}^{\top},\ldots,\mathbf{V}_{j,M_{j}}^{\top}]^{\top}&#10;\end{equation*}&#10;&#10;\end{document}" title="IguanaTex Bitmap Display">
            <a:extLst>
              <a:ext uri="{FF2B5EF4-FFF2-40B4-BE49-F238E27FC236}">
                <a16:creationId xmlns:a16="http://schemas.microsoft.com/office/drawing/2014/main" id="{626EEC8A-0F10-4438-84DD-F9129DDB22CB}"/>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5341244" y="5861558"/>
            <a:ext cx="2348635" cy="296545"/>
          </a:xfrm>
          <a:prstGeom prst="rect">
            <a:avLst/>
          </a:prstGeom>
        </p:spPr>
      </p:pic>
      <p:pic>
        <p:nvPicPr>
          <p:cNvPr id="8" name="Picture 7" descr="\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title="IguanaTex Bitmap Display">
            <a:extLst>
              <a:ext uri="{FF2B5EF4-FFF2-40B4-BE49-F238E27FC236}">
                <a16:creationId xmlns:a16="http://schemas.microsoft.com/office/drawing/2014/main" id="{90526DA7-8EC8-40C8-994E-012BE4F0F3CB}"/>
              </a:ext>
            </a:extLst>
          </p:cNvPr>
          <p:cNvPicPr>
            <a:picLocks noChangeAspect="1"/>
          </p:cNvPicPr>
          <p:nvPr>
            <p:custDataLst>
              <p:tags r:id="rId9"/>
            </p:custDataLst>
          </p:nvPr>
        </p:nvPicPr>
        <p:blipFill>
          <a:blip r:embed="rId28" cstate="print">
            <a:extLst>
              <a:ext uri="{28A0092B-C50C-407E-A947-70E740481C1C}">
                <a14:useLocalDpi xmlns:a14="http://schemas.microsoft.com/office/drawing/2010/main" val="0"/>
              </a:ext>
            </a:extLst>
          </a:blip>
          <a:stretch>
            <a:fillRect/>
          </a:stretch>
        </p:blipFill>
        <p:spPr>
          <a:xfrm>
            <a:off x="1967954" y="4874916"/>
            <a:ext cx="4585246" cy="829008"/>
          </a:xfrm>
          <a:prstGeom prst="rect">
            <a:avLst/>
          </a:prstGeom>
        </p:spPr>
      </p:pic>
      <p:grpSp>
        <p:nvGrpSpPr>
          <p:cNvPr id="34" name="Group 33">
            <a:extLst>
              <a:ext uri="{FF2B5EF4-FFF2-40B4-BE49-F238E27FC236}">
                <a16:creationId xmlns:a16="http://schemas.microsoft.com/office/drawing/2014/main" id="{419D7997-0B39-4604-9949-6D032384B460}"/>
              </a:ext>
            </a:extLst>
          </p:cNvPr>
          <p:cNvGrpSpPr/>
          <p:nvPr/>
        </p:nvGrpSpPr>
        <p:grpSpPr>
          <a:xfrm>
            <a:off x="321130" y="4284470"/>
            <a:ext cx="6282203" cy="338554"/>
            <a:chOff x="0" y="4284470"/>
            <a:chExt cx="6282203" cy="338554"/>
          </a:xfrm>
        </p:grpSpPr>
        <p:sp>
          <p:nvSpPr>
            <p:cNvPr id="23" name="TextBox 22">
              <a:extLst>
                <a:ext uri="{FF2B5EF4-FFF2-40B4-BE49-F238E27FC236}">
                  <a16:creationId xmlns:a16="http://schemas.microsoft.com/office/drawing/2014/main" id="{9AA2BA69-DAEE-4858-99F0-4A06D84F8B0F}"/>
                </a:ext>
              </a:extLst>
            </p:cNvPr>
            <p:cNvSpPr txBox="1"/>
            <p:nvPr/>
          </p:nvSpPr>
          <p:spPr>
            <a:xfrm>
              <a:off x="0" y="4284470"/>
              <a:ext cx="476797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Block </a:t>
              </a:r>
              <a:r>
                <a:rPr lang="en-US" sz="1600" i="1" dirty="0">
                  <a:solidFill>
                    <a:srgbClr val="000000"/>
                  </a:solidFill>
                  <a:latin typeface="Arial" panose="020B0604020202020204"/>
                  <a:ea typeface="宋体" charset="-122"/>
                </a:rPr>
                <a:t>MK x MK</a:t>
              </a:r>
              <a:r>
                <a:rPr lang="en-US" sz="1600" dirty="0">
                  <a:solidFill>
                    <a:srgbClr val="000000"/>
                  </a:solidFill>
                  <a:latin typeface="Arial" panose="020B0604020202020204"/>
                  <a:ea typeface="宋体" charset="-122"/>
                </a:rPr>
                <a:t> matrix      , with </a:t>
              </a:r>
              <a:r>
                <a:rPr lang="en-US" sz="1600" i="1" dirty="0">
                  <a:solidFill>
                    <a:srgbClr val="000000"/>
                  </a:solidFill>
                  <a:latin typeface="Arial" panose="020B0604020202020204"/>
                  <a:ea typeface="宋体" charset="-122"/>
                </a:rPr>
                <a:t>(</a:t>
              </a:r>
              <a:r>
                <a:rPr lang="en-US" sz="1600" i="1" dirty="0" err="1">
                  <a:solidFill>
                    <a:srgbClr val="000000"/>
                  </a:solidFill>
                  <a:latin typeface="Arial" panose="020B0604020202020204"/>
                  <a:ea typeface="宋体" charset="-122"/>
                </a:rPr>
                <a:t>m,m</a:t>
              </a:r>
              <a:r>
                <a:rPr lang="en-US" sz="1600" i="1" dirty="0">
                  <a:solidFill>
                    <a:srgbClr val="000000"/>
                  </a:solidFill>
                  <a:latin typeface="Arial" panose="020B0604020202020204"/>
                  <a:ea typeface="宋体" charset="-122"/>
                </a:rPr>
                <a:t>’)</a:t>
              </a:r>
              <a:r>
                <a:rPr lang="en-US" sz="1600" dirty="0">
                  <a:solidFill>
                    <a:srgbClr val="000000"/>
                  </a:solidFill>
                  <a:latin typeface="Arial" panose="020B0604020202020204"/>
                  <a:ea typeface="宋体" charset="-122"/>
                </a:rPr>
                <a:t>-</a:t>
              </a:r>
              <a:r>
                <a:rPr lang="en-US" sz="1600" dirty="0" err="1">
                  <a:solidFill>
                    <a:srgbClr val="000000"/>
                  </a:solidFill>
                  <a:latin typeface="Arial" panose="020B0604020202020204"/>
                  <a:ea typeface="宋体" charset="-122"/>
                </a:rPr>
                <a:t>th</a:t>
              </a:r>
              <a:r>
                <a:rPr lang="en-US" sz="1600" dirty="0">
                  <a:solidFill>
                    <a:srgbClr val="000000"/>
                  </a:solidFill>
                  <a:latin typeface="Arial" panose="020B0604020202020204"/>
                  <a:ea typeface="宋体" charset="-122"/>
                </a:rPr>
                <a:t> block </a:t>
              </a:r>
            </a:p>
          </p:txBody>
        </p:sp>
        <p:pic>
          <p:nvPicPr>
            <p:cNvPr id="6" name="Picture 5" descr="\documentclass{article}&#10;\usepackage{amsmath,bm,amsfonts}&#10;\DeclareMathOperator{\prob}{Pr}&#10;\newcommand{\Expect}{{\rm I\kern-.3em E}}&#10;\pagestyle{empty}&#10;\begin{document}&#10;&#10;&#10;\begin{equation*}&#10;\bar{\mathbf{R}}&#10;\end{equation*}&#10;&#10;\end{document}" title="IguanaTex Bitmap Display">
              <a:extLst>
                <a:ext uri="{FF2B5EF4-FFF2-40B4-BE49-F238E27FC236}">
                  <a16:creationId xmlns:a16="http://schemas.microsoft.com/office/drawing/2014/main" id="{3A58C777-D0B8-46DE-B094-0EAECAA42449}"/>
                </a:ext>
              </a:extLst>
            </p:cNvPr>
            <p:cNvPicPr>
              <a:picLocks noChangeAspect="1"/>
            </p:cNvPicPr>
            <p:nvPr>
              <p:custDataLst>
                <p:tags r:id="rId11"/>
              </p:custDataLst>
            </p:nvPr>
          </p:nvPicPr>
          <p:blipFill>
            <a:blip r:embed="rId29" cstate="print">
              <a:extLst>
                <a:ext uri="{28A0092B-C50C-407E-A947-70E740481C1C}">
                  <a14:useLocalDpi xmlns:a14="http://schemas.microsoft.com/office/drawing/2010/main" val="0"/>
                </a:ext>
              </a:extLst>
            </a:blip>
            <a:stretch>
              <a:fillRect/>
            </a:stretch>
          </p:blipFill>
          <p:spPr>
            <a:xfrm>
              <a:off x="2352247" y="4360170"/>
              <a:ext cx="180563" cy="187153"/>
            </a:xfrm>
            <a:prstGeom prst="rect">
              <a:avLst/>
            </a:prstGeom>
          </p:spPr>
        </p:pic>
        <p:pic>
          <p:nvPicPr>
            <p:cNvPr id="12" name="Picture 11" descr="\documentclass{article}&#10;\usepackage{amsmath,bm,amsfonts}&#10;\DeclareMathOperator{\prob}{Pr}&#10;\newcommand{\Expect}{{\rm I\kern-.3em E}}&#10;\pagestyle{empty}&#10;\begin{document}&#10;&#10;&#10;\begin{equation*}&#10;[\bar{\mathbf{R}}]_{m,m'} = \mathbf{R}_{m,m'}&#10;\end{equation*}&#10;&#10;\end{document}" title="IguanaTex Bitmap Display">
              <a:extLst>
                <a:ext uri="{FF2B5EF4-FFF2-40B4-BE49-F238E27FC236}">
                  <a16:creationId xmlns:a16="http://schemas.microsoft.com/office/drawing/2014/main" id="{105C8A9B-4842-45C6-AA73-104C3E22A9A9}"/>
                </a:ext>
              </a:extLst>
            </p:cNvPr>
            <p:cNvPicPr>
              <a:picLocks noChangeAspect="1"/>
            </p:cNvPicPr>
            <p:nvPr>
              <p:custDataLst>
                <p:tags r:id="rId12"/>
              </p:custDataLst>
            </p:nvPr>
          </p:nvPicPr>
          <p:blipFill>
            <a:blip r:embed="rId30" cstate="print">
              <a:extLst>
                <a:ext uri="{28A0092B-C50C-407E-A947-70E740481C1C}">
                  <a14:useLocalDpi xmlns:a14="http://schemas.microsoft.com/office/drawing/2010/main" val="0"/>
                </a:ext>
              </a:extLst>
            </a:blip>
            <a:stretch>
              <a:fillRect/>
            </a:stretch>
          </p:blipFill>
          <p:spPr>
            <a:xfrm>
              <a:off x="4680860" y="4330208"/>
              <a:ext cx="1601343" cy="247780"/>
            </a:xfrm>
            <a:prstGeom prst="rect">
              <a:avLst/>
            </a:prstGeom>
          </p:spPr>
        </p:pic>
      </p:grpSp>
      <p:sp>
        <p:nvSpPr>
          <p:cNvPr id="37" name="TextBox 36">
            <a:extLst>
              <a:ext uri="{FF2B5EF4-FFF2-40B4-BE49-F238E27FC236}">
                <a16:creationId xmlns:a16="http://schemas.microsoft.com/office/drawing/2014/main" id="{B76A02C8-5E9C-4347-B8BC-2D00DB5EF504}"/>
              </a:ext>
            </a:extLst>
          </p:cNvPr>
          <p:cNvSpPr txBox="1"/>
          <p:nvPr/>
        </p:nvSpPr>
        <p:spPr>
          <a:xfrm>
            <a:off x="6629987" y="4810648"/>
            <a:ext cx="1678665" cy="584775"/>
          </a:xfrm>
          <a:prstGeom prst="rect">
            <a:avLst/>
          </a:prstGeom>
          <a:noFill/>
        </p:spPr>
        <p:txBody>
          <a:bodyPr wrap="none" rtlCol="0">
            <a:spAutoFit/>
          </a:bodyPr>
          <a:lstStyle/>
          <a:p>
            <a:pPr algn="ctr">
              <a:spcBef>
                <a:spcPts val="450"/>
              </a:spcBef>
            </a:pPr>
            <a:r>
              <a:rPr lang="en-US" sz="1600" b="1" dirty="0">
                <a:solidFill>
                  <a:srgbClr val="FF1B1B"/>
                </a:solidFill>
                <a:latin typeface="Arial" panose="020B0604020202020204"/>
                <a:ea typeface="宋体" charset="-122"/>
              </a:rPr>
              <a:t>Low rank</a:t>
            </a:r>
            <a:r>
              <a:rPr lang="en-US" sz="1600" b="1" dirty="0">
                <a:latin typeface="Arial" panose="020B0604020202020204"/>
                <a:ea typeface="宋体" charset="-122"/>
              </a:rPr>
              <a:t> +</a:t>
            </a:r>
            <a:br>
              <a:rPr lang="en-US" sz="1600" b="1" dirty="0">
                <a:solidFill>
                  <a:srgbClr val="0070C0"/>
                </a:solidFill>
                <a:latin typeface="Arial" panose="020B0604020202020204"/>
                <a:ea typeface="宋体" charset="-122"/>
              </a:rPr>
            </a:br>
            <a:r>
              <a:rPr lang="en-US" sz="1600" b="1" dirty="0">
                <a:solidFill>
                  <a:srgbClr val="0070C0"/>
                </a:solidFill>
                <a:latin typeface="Arial" panose="020B0604020202020204"/>
                <a:ea typeface="宋体" charset="-122"/>
              </a:rPr>
              <a:t> </a:t>
            </a:r>
            <a:r>
              <a:rPr lang="en-US" sz="1600" b="1" dirty="0">
                <a:solidFill>
                  <a:srgbClr val="0000FF"/>
                </a:solidFill>
                <a:latin typeface="Arial" panose="020B0604020202020204"/>
                <a:ea typeface="宋体" charset="-122"/>
              </a:rPr>
              <a:t>block diagonal</a:t>
            </a:r>
          </a:p>
        </p:txBody>
      </p:sp>
      <p:sp>
        <p:nvSpPr>
          <p:cNvPr id="81" name="TextBox 80">
            <a:extLst>
              <a:ext uri="{FF2B5EF4-FFF2-40B4-BE49-F238E27FC236}">
                <a16:creationId xmlns:a16="http://schemas.microsoft.com/office/drawing/2014/main" id="{23EE7669-EC1D-461C-A54E-E428582C03FE}"/>
              </a:ext>
            </a:extLst>
          </p:cNvPr>
          <p:cNvSpPr txBox="1"/>
          <p:nvPr/>
        </p:nvSpPr>
        <p:spPr>
          <a:xfrm>
            <a:off x="745396" y="4947265"/>
            <a:ext cx="636713" cy="338554"/>
          </a:xfrm>
          <a:prstGeom prst="rect">
            <a:avLst/>
          </a:prstGeom>
          <a:noFill/>
        </p:spPr>
        <p:txBody>
          <a:bodyPr wrap="none" rtlCol="0">
            <a:spAutoFit/>
          </a:bodyPr>
          <a:lstStyle/>
          <a:p>
            <a:pPr>
              <a:spcBef>
                <a:spcPts val="450"/>
              </a:spcBef>
            </a:pPr>
            <a:r>
              <a:rPr lang="en-US" sz="1600" i="1" dirty="0">
                <a:solidFill>
                  <a:srgbClr val="000000"/>
                </a:solidFill>
                <a:latin typeface="Arial" panose="020B0604020202020204"/>
                <a:ea typeface="宋体" charset="-122"/>
              </a:rPr>
              <a:t>J = 2</a:t>
            </a:r>
          </a:p>
        </p:txBody>
      </p:sp>
      <p:pic>
        <p:nvPicPr>
          <p:cNvPr id="19" name="Picture 18" descr="\documentclass{article}&#10;\usepackage{amsmath,bm,amsfonts}&#10;\DeclareMathOperator{\prob}{Pr}&#10;\newcommand{\Expect}{{\rm I\kern-.3em E}}&#10;\pagestyle{empty}&#10;\begin{document}&#10;&#10;&#10;\begin{equation*}&#10;\mathbf{R}_{m,m} = \text{diag}(\mathbf{H}^{(m)}\mathbf{\Psi}_{j}\bm{\pi})&#10;\end{equation*}&#10;&#10;\end{document}" title="IguanaTex Bitmap Display">
            <a:extLst>
              <a:ext uri="{FF2B5EF4-FFF2-40B4-BE49-F238E27FC236}">
                <a16:creationId xmlns:a16="http://schemas.microsoft.com/office/drawing/2014/main" id="{B667DEBD-4D27-299A-EB1F-137F5E02F6AC}"/>
              </a:ext>
            </a:extLst>
          </p:cNvPr>
          <p:cNvPicPr>
            <a:picLocks noChangeAspect="1"/>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3017201" y="2380369"/>
            <a:ext cx="2340728" cy="270186"/>
          </a:xfrm>
          <a:prstGeom prst="rect">
            <a:avLst/>
          </a:prstGeom>
        </p:spPr>
      </p:pic>
      <p:sp>
        <p:nvSpPr>
          <p:cNvPr id="38" name="TextBox 37">
            <a:extLst>
              <a:ext uri="{FF2B5EF4-FFF2-40B4-BE49-F238E27FC236}">
                <a16:creationId xmlns:a16="http://schemas.microsoft.com/office/drawing/2014/main" id="{4F302802-A60C-47A2-BA7F-005A390A9E23}"/>
              </a:ext>
            </a:extLst>
          </p:cNvPr>
          <p:cNvSpPr txBox="1"/>
          <p:nvPr/>
        </p:nvSpPr>
        <p:spPr>
          <a:xfrm>
            <a:off x="290303" y="2355199"/>
            <a:ext cx="218361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Self co-occurrence</a:t>
            </a:r>
          </a:p>
        </p:txBody>
      </p:sp>
    </p:spTree>
    <p:custDataLst>
      <p:tags r:id="rId1"/>
    </p:custDataLst>
    <p:extLst>
      <p:ext uri="{BB962C8B-B14F-4D97-AF65-F5344CB8AC3E}">
        <p14:creationId xmlns:p14="http://schemas.microsoft.com/office/powerpoint/2010/main" val="275723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2" y="313411"/>
            <a:ext cx="5657343" cy="581957"/>
          </a:xfrm>
        </p:spPr>
        <p:txBody>
          <a:bodyPr/>
          <a:lstStyle/>
          <a:p>
            <a:r>
              <a:rPr lang="en-US" sz="2800" dirty="0"/>
              <a:t>Identifying annotator groups </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103</a:t>
            </a:fld>
            <a:endParaRPr lang="en-US">
              <a:solidFill>
                <a:srgbClr val="000000"/>
              </a:solidFill>
              <a:ea typeface="ＭＳ Ｐゴシック"/>
            </a:endParaRP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6714752" y="1970945"/>
            <a:ext cx="1422789" cy="457525"/>
          </a:xfrm>
          <a:prstGeom prst="rect">
            <a:avLst/>
          </a:prstGeom>
        </p:spPr>
      </p:pic>
      <p:pic>
        <p:nvPicPr>
          <p:cNvPr id="3" name="Picture 2" descr="\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title="IguanaTex Bitmap Display"/>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6186414" y="2602292"/>
            <a:ext cx="2847810" cy="555725"/>
          </a:xfrm>
          <a:prstGeom prst="rect">
            <a:avLst/>
          </a:prstGeom>
        </p:spPr>
      </p:pic>
      <p:grpSp>
        <p:nvGrpSpPr>
          <p:cNvPr id="13" name="Group 12">
            <a:extLst>
              <a:ext uri="{FF2B5EF4-FFF2-40B4-BE49-F238E27FC236}">
                <a16:creationId xmlns:a16="http://schemas.microsoft.com/office/drawing/2014/main" id="{8448A041-7170-4C94-BFE3-0213A64EF9E0}"/>
              </a:ext>
            </a:extLst>
          </p:cNvPr>
          <p:cNvGrpSpPr/>
          <p:nvPr/>
        </p:nvGrpSpPr>
        <p:grpSpPr>
          <a:xfrm>
            <a:off x="322385" y="1044814"/>
            <a:ext cx="7242229" cy="338554"/>
            <a:chOff x="134710" y="990183"/>
            <a:chExt cx="7242229" cy="338554"/>
          </a:xfrm>
        </p:grpSpPr>
        <p:sp>
          <p:nvSpPr>
            <p:cNvPr id="37" name="Rectangle 36">
              <a:extLst>
                <a:ext uri="{FF2B5EF4-FFF2-40B4-BE49-F238E27FC236}">
                  <a16:creationId xmlns:a16="http://schemas.microsoft.com/office/drawing/2014/main" id="{768425E0-CF25-4521-810E-293FD8274B9B}"/>
                </a:ext>
              </a:extLst>
            </p:cNvPr>
            <p:cNvSpPr/>
            <p:nvPr/>
          </p:nvSpPr>
          <p:spPr>
            <a:xfrm>
              <a:off x="134710" y="990183"/>
              <a:ext cx="7242229" cy="338554"/>
            </a:xfrm>
            <a:prstGeom prst="rect">
              <a:avLst/>
            </a:prstGeom>
          </p:spPr>
          <p:txBody>
            <a:bodyPr wrap="square">
              <a:spAutoFit/>
            </a:bodyPr>
            <a:lstStyle/>
            <a:p>
              <a:pPr>
                <a:spcBef>
                  <a:spcPts val="450"/>
                </a:spcBef>
              </a:pPr>
              <a:r>
                <a:rPr lang="en-US" sz="1600" b="1" dirty="0">
                  <a:solidFill>
                    <a:srgbClr val="0000FF"/>
                  </a:solidFill>
                  <a:ea typeface="宋体" charset="-122"/>
                </a:rPr>
                <a:t>Key idea</a:t>
              </a:r>
              <a:r>
                <a:rPr lang="en-US" sz="1600" dirty="0">
                  <a:solidFill>
                    <a:srgbClr val="0000FF"/>
                  </a:solidFill>
                  <a:ea typeface="宋体" charset="-122"/>
                </a:rPr>
                <a:t>. </a:t>
              </a:r>
              <a:r>
                <a:rPr lang="en-US" sz="1600" dirty="0">
                  <a:solidFill>
                    <a:srgbClr val="000000"/>
                  </a:solidFill>
                  <a:ea typeface="宋体" charset="-122"/>
                </a:rPr>
                <a:t>Use structure of       to cluster annotators</a:t>
              </a:r>
              <a:endParaRPr lang="en-US" sz="1600" dirty="0">
                <a:solidFill>
                  <a:srgbClr val="C00000"/>
                </a:solidFill>
                <a:ea typeface="宋体" charset="-122"/>
              </a:endParaRPr>
            </a:p>
          </p:txBody>
        </p:sp>
        <p:pic>
          <p:nvPicPr>
            <p:cNvPr id="7" name="Picture 6" descr="\documentclass{article}&#10;\usepackage{amsmath,bm,amsfonts}&#10;\DeclareMathOperator{\prob}{Pr}&#10;\newcommand{\Expect}{{\rm I\kern-.3em E}}&#10;\pagestyle{empty}&#10;\begin{document}&#10;&#10;&#10;\begin{align*}&#10;\bar{\mathbf{R}}&#10;\end{align*}&#10;\end{document}" title="IguanaTex Bitmap Display">
              <a:extLst>
                <a:ext uri="{FF2B5EF4-FFF2-40B4-BE49-F238E27FC236}">
                  <a16:creationId xmlns:a16="http://schemas.microsoft.com/office/drawing/2014/main" id="{BD0C82C0-92F3-4C89-880B-B1B97D93C85C}"/>
                </a:ext>
              </a:extLst>
            </p:cNvPr>
            <p:cNvPicPr>
              <a:picLocks noChangeAspect="1"/>
            </p:cNvPicPr>
            <p:nvPr>
              <p:custDataLst>
                <p:tags r:id="rId12"/>
              </p:custDataLst>
            </p:nvPr>
          </p:nvPicPr>
          <p:blipFill>
            <a:blip r:embed="rId17" cstate="print">
              <a:extLst>
                <a:ext uri="{28A0092B-C50C-407E-A947-70E740481C1C}">
                  <a14:useLocalDpi xmlns:a14="http://schemas.microsoft.com/office/drawing/2010/main" val="0"/>
                </a:ext>
              </a:extLst>
            </a:blip>
            <a:stretch>
              <a:fillRect/>
            </a:stretch>
          </p:blipFill>
          <p:spPr>
            <a:xfrm>
              <a:off x="2697657" y="999792"/>
              <a:ext cx="214804" cy="222644"/>
            </a:xfrm>
            <a:prstGeom prst="rect">
              <a:avLst/>
            </a:prstGeom>
          </p:spPr>
        </p:pic>
      </p:grpSp>
      <p:grpSp>
        <p:nvGrpSpPr>
          <p:cNvPr id="11" name="Group 10">
            <a:extLst>
              <a:ext uri="{FF2B5EF4-FFF2-40B4-BE49-F238E27FC236}">
                <a16:creationId xmlns:a16="http://schemas.microsoft.com/office/drawing/2014/main" id="{580CA60E-401E-4B36-AD13-7D6D81EA34ED}"/>
              </a:ext>
            </a:extLst>
          </p:cNvPr>
          <p:cNvGrpSpPr/>
          <p:nvPr/>
        </p:nvGrpSpPr>
        <p:grpSpPr>
          <a:xfrm>
            <a:off x="333274" y="1538123"/>
            <a:ext cx="2212504" cy="338554"/>
            <a:chOff x="126441" y="1652426"/>
            <a:chExt cx="2212504" cy="338554"/>
          </a:xfrm>
        </p:grpSpPr>
        <p:sp>
          <p:nvSpPr>
            <p:cNvPr id="39" name="TextBox 38"/>
            <p:cNvSpPr txBox="1"/>
            <p:nvPr/>
          </p:nvSpPr>
          <p:spPr>
            <a:xfrm>
              <a:off x="126441" y="1652426"/>
              <a:ext cx="2173993"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Estimate </a:t>
              </a:r>
              <a:r>
                <a:rPr lang="en-US" sz="1600" b="1" i="1" dirty="0">
                  <a:solidFill>
                    <a:srgbClr val="000000"/>
                  </a:solidFill>
                  <a:latin typeface="Arial" panose="020B0604020202020204"/>
                  <a:ea typeface="宋体" charset="-122"/>
                </a:rPr>
                <a:t>L</a:t>
              </a:r>
              <a:r>
                <a:rPr lang="en-US" sz="1600" dirty="0">
                  <a:solidFill>
                    <a:srgbClr val="000000"/>
                  </a:solidFill>
                  <a:latin typeface="Arial" panose="020B0604020202020204"/>
                  <a:ea typeface="宋体" charset="-122"/>
                </a:rPr>
                <a:t> from </a:t>
              </a:r>
              <a:r>
                <a:rPr lang="el-GR" sz="1600" b="1" dirty="0">
                  <a:solidFill>
                    <a:srgbClr val="000000"/>
                  </a:solidFill>
                  <a:latin typeface="Arial" panose="020B0604020202020204"/>
                  <a:ea typeface="宋体" charset="-122"/>
                </a:rPr>
                <a:t> </a:t>
              </a:r>
              <a:endParaRPr lang="en-US" sz="1600" dirty="0">
                <a:solidFill>
                  <a:srgbClr val="000000"/>
                </a:solidFill>
                <a:latin typeface="Arial" panose="020B0604020202020204"/>
                <a:ea typeface="宋体" charset="-122"/>
              </a:endParaRPr>
            </a:p>
          </p:txBody>
        </p:sp>
        <p:pic>
          <p:nvPicPr>
            <p:cNvPr id="10" name="Picture 9" descr="\documentclass{article}&#10;\usepackage{amsmath,bm,amsfonts}&#10;\DeclareMathOperator{\prob}{Pr}&#10;\newcommand{\Expect}{{\rm I\kern-.3em E}}&#10;\pagestyle{empty}&#10;\begin{document}&#10;&#10;&#10;\begin{align*}&#10;\hat{\bar{\mathbf{R}}}&#10;\end{align*}&#10;\end{document}" title="IguanaTex Bitmap Display">
              <a:extLst>
                <a:ext uri="{FF2B5EF4-FFF2-40B4-BE49-F238E27FC236}">
                  <a16:creationId xmlns:a16="http://schemas.microsoft.com/office/drawing/2014/main" id="{97B43CDE-B0B0-453A-92F2-A63C7BE19745}"/>
                </a:ext>
              </a:extLst>
            </p:cNvPr>
            <p:cNvPicPr>
              <a:picLocks noChangeAspect="1"/>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a:off x="2172940" y="1674754"/>
              <a:ext cx="166005" cy="220533"/>
            </a:xfrm>
            <a:prstGeom prst="rect">
              <a:avLst/>
            </a:prstGeom>
          </p:spPr>
        </p:pic>
      </p:grpSp>
      <p:grpSp>
        <p:nvGrpSpPr>
          <p:cNvPr id="23" name="Group 22">
            <a:extLst>
              <a:ext uri="{FF2B5EF4-FFF2-40B4-BE49-F238E27FC236}">
                <a16:creationId xmlns:a16="http://schemas.microsoft.com/office/drawing/2014/main" id="{4BECB3B1-D6B3-45C8-91C9-83F511229682}"/>
              </a:ext>
            </a:extLst>
          </p:cNvPr>
          <p:cNvGrpSpPr/>
          <p:nvPr/>
        </p:nvGrpSpPr>
        <p:grpSpPr>
          <a:xfrm>
            <a:off x="1180629" y="1532814"/>
            <a:ext cx="4979714" cy="1580591"/>
            <a:chOff x="1180629" y="1532814"/>
            <a:chExt cx="4979714" cy="1580591"/>
          </a:xfrm>
        </p:grpSpPr>
        <p:sp>
          <p:nvSpPr>
            <p:cNvPr id="31" name="TextBox 30">
              <a:extLst>
                <a:ext uri="{FF2B5EF4-FFF2-40B4-BE49-F238E27FC236}">
                  <a16:creationId xmlns:a16="http://schemas.microsoft.com/office/drawing/2014/main" id="{DA7444E2-DBD3-49DF-9C94-A96BD514DF34}"/>
                </a:ext>
              </a:extLst>
            </p:cNvPr>
            <p:cNvSpPr txBox="1"/>
            <p:nvPr/>
          </p:nvSpPr>
          <p:spPr>
            <a:xfrm>
              <a:off x="2990886" y="1532814"/>
              <a:ext cx="3169457"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RPCA/Robust Matrix Completion</a:t>
              </a:r>
            </a:p>
          </p:txBody>
        </p:sp>
        <p:grpSp>
          <p:nvGrpSpPr>
            <p:cNvPr id="47" name="Group 46">
              <a:extLst>
                <a:ext uri="{FF2B5EF4-FFF2-40B4-BE49-F238E27FC236}">
                  <a16:creationId xmlns:a16="http://schemas.microsoft.com/office/drawing/2014/main" id="{CC46A29A-89C1-4E98-A136-1BFAD9EABE1E}"/>
                </a:ext>
              </a:extLst>
            </p:cNvPr>
            <p:cNvGrpSpPr/>
            <p:nvPr>
              <p:custDataLst>
                <p:tags r:id="rId9"/>
              </p:custDataLst>
            </p:nvPr>
          </p:nvGrpSpPr>
          <p:grpSpPr>
            <a:xfrm>
              <a:off x="1180629" y="2014977"/>
              <a:ext cx="4563855" cy="1098428"/>
              <a:chOff x="1180629" y="2014977"/>
              <a:chExt cx="4563855" cy="1098428"/>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1180629" y="2014977"/>
                <a:ext cx="4563855" cy="109842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46" name="Picture 45">
                <a:extLst>
                  <a:ext uri="{FF2B5EF4-FFF2-40B4-BE49-F238E27FC236}">
                    <a16:creationId xmlns:a16="http://schemas.microsoft.com/office/drawing/2014/main" id="{7C91F2A5-857A-41B8-86CB-1D3B9962E164}"/>
                  </a:ext>
                </a:extLst>
              </p:cNvPr>
              <p:cNvPicPr>
                <a:picLocks noChangeAspect="1"/>
              </p:cNvPicPr>
              <p:nvPr>
                <p:custDataLst>
                  <p:tags r:id="rId10"/>
                </p:custDataLst>
              </p:nvPr>
            </p:nvPicPr>
            <p:blipFill>
              <a:blip r:embed="rId19" cstate="print">
                <a:extLst>
                  <a:ext uri="{28A0092B-C50C-407E-A947-70E740481C1C}">
                    <a14:useLocalDpi xmlns:a14="http://schemas.microsoft.com/office/drawing/2010/main" val="0"/>
                  </a:ext>
                </a:extLst>
              </a:blip>
              <a:stretch>
                <a:fillRect/>
              </a:stretch>
            </p:blipFill>
            <p:spPr>
              <a:xfrm>
                <a:off x="1252403" y="2143745"/>
                <a:ext cx="4388857" cy="873348"/>
              </a:xfrm>
              <a:prstGeom prst="rect">
                <a:avLst/>
              </a:prstGeom>
            </p:spPr>
          </p:pic>
        </p:grpSp>
      </p:grpSp>
      <p:sp>
        <p:nvSpPr>
          <p:cNvPr id="45" name="Rectangle 44">
            <a:extLst>
              <a:ext uri="{FF2B5EF4-FFF2-40B4-BE49-F238E27FC236}">
                <a16:creationId xmlns:a16="http://schemas.microsoft.com/office/drawing/2014/main" id="{E1B0CB81-ABE3-4C3B-9B4F-67EED090E06D}"/>
              </a:ext>
            </a:extLst>
          </p:cNvPr>
          <p:cNvSpPr/>
          <p:nvPr/>
        </p:nvSpPr>
        <p:spPr>
          <a:xfrm>
            <a:off x="56501" y="404124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     S2. </a:t>
            </a:r>
            <a:r>
              <a:rPr lang="en-US" sz="1600" dirty="0">
                <a:solidFill>
                  <a:srgbClr val="000000"/>
                </a:solidFill>
                <a:ea typeface="宋体" charset="-122"/>
              </a:rPr>
              <a:t>Cluster columns of </a:t>
            </a:r>
            <a:endParaRPr lang="en-US" sz="1600" dirty="0">
              <a:solidFill>
                <a:srgbClr val="C00000"/>
              </a:solidFill>
              <a:ea typeface="宋体" charset="-122"/>
            </a:endParaRPr>
          </a:p>
        </p:txBody>
      </p:sp>
      <p:sp>
        <p:nvSpPr>
          <p:cNvPr id="4" name="TextBox 3">
            <a:extLst>
              <a:ext uri="{FF2B5EF4-FFF2-40B4-BE49-F238E27FC236}">
                <a16:creationId xmlns:a16="http://schemas.microsoft.com/office/drawing/2014/main" id="{65452FA3-AD3B-4E18-86EC-30CC87F4FA8D}"/>
              </a:ext>
            </a:extLst>
          </p:cNvPr>
          <p:cNvSpPr txBox="1"/>
          <p:nvPr/>
        </p:nvSpPr>
        <p:spPr>
          <a:xfrm>
            <a:off x="935154" y="4491498"/>
            <a:ext cx="7299889"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dirty="0">
                <a:ea typeface="宋体" charset="-122"/>
              </a:rPr>
              <a:t>Subspace clustering with each cluster corresponding to an annotator group </a:t>
            </a:r>
          </a:p>
        </p:txBody>
      </p:sp>
      <p:grpSp>
        <p:nvGrpSpPr>
          <p:cNvPr id="34" name="Group 33">
            <a:extLst>
              <a:ext uri="{FF2B5EF4-FFF2-40B4-BE49-F238E27FC236}">
                <a16:creationId xmlns:a16="http://schemas.microsoft.com/office/drawing/2014/main" id="{248492EB-737C-45AA-A27B-088BCB3FBC7C}"/>
              </a:ext>
            </a:extLst>
          </p:cNvPr>
          <p:cNvGrpSpPr/>
          <p:nvPr/>
        </p:nvGrpSpPr>
        <p:grpSpPr>
          <a:xfrm>
            <a:off x="935155" y="3389140"/>
            <a:ext cx="5775940" cy="338554"/>
            <a:chOff x="935155" y="3375067"/>
            <a:chExt cx="5775940" cy="338554"/>
          </a:xfrm>
        </p:grpSpPr>
        <p:sp>
          <p:nvSpPr>
            <p:cNvPr id="26" name="TextBox 25">
              <a:extLst>
                <a:ext uri="{FF2B5EF4-FFF2-40B4-BE49-F238E27FC236}">
                  <a16:creationId xmlns:a16="http://schemas.microsoft.com/office/drawing/2014/main" id="{1A49CCA8-3B0E-44F3-8136-1C77A7C94B74}"/>
                </a:ext>
              </a:extLst>
            </p:cNvPr>
            <p:cNvSpPr txBox="1"/>
            <p:nvPr/>
          </p:nvSpPr>
          <p:spPr>
            <a:xfrm>
              <a:off x="935155" y="3375067"/>
              <a:ext cx="57759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   captures block-diagonal matrix and spurious correlations</a:t>
              </a:r>
            </a:p>
          </p:txBody>
        </p:sp>
        <p:pic>
          <p:nvPicPr>
            <p:cNvPr id="33" name="Picture 32">
              <a:extLst>
                <a:ext uri="{FF2B5EF4-FFF2-40B4-BE49-F238E27FC236}">
                  <a16:creationId xmlns:a16="http://schemas.microsoft.com/office/drawing/2014/main" id="{643D1F5F-08E3-4F7D-80FD-1AF4B60E9709}"/>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1264588" y="3450824"/>
              <a:ext cx="145069" cy="175198"/>
            </a:xfrm>
            <a:prstGeom prst="rect">
              <a:avLst/>
            </a:prstGeom>
          </p:spPr>
        </p:pic>
      </p:grpSp>
      <p:pic>
        <p:nvPicPr>
          <p:cNvPr id="6" name="Picture 5" descr="\documentclass{article}&#10;\usepackage{amsmath,bm,amsfonts}&#10;\DeclareMathOperator{\prob}{Pr}&#10;\newcommand{\Expect}{{\rm I\kern-.3em E}}&#10;\pagestyle{empty}&#10;\begin{document}&#10;&#10;&#10;\begin{align*}&#10;\hat{\mathbf{L}}&#10;\end{align*}&#10;\end{document}" title="IguanaTex Bitmap Display">
            <a:extLst>
              <a:ext uri="{FF2B5EF4-FFF2-40B4-BE49-F238E27FC236}">
                <a16:creationId xmlns:a16="http://schemas.microsoft.com/office/drawing/2014/main" id="{B98AB947-B8FF-4915-B632-1790BFE04858}"/>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2629515" y="4103809"/>
            <a:ext cx="112707" cy="175198"/>
          </a:xfrm>
          <a:prstGeom prst="rect">
            <a:avLst/>
          </a:prstGeom>
        </p:spPr>
      </p:pic>
      <p:grpSp>
        <p:nvGrpSpPr>
          <p:cNvPr id="16" name="Group 15">
            <a:extLst>
              <a:ext uri="{FF2B5EF4-FFF2-40B4-BE49-F238E27FC236}">
                <a16:creationId xmlns:a16="http://schemas.microsoft.com/office/drawing/2014/main" id="{8EC6C0BE-AA6E-73AD-44EF-21244627B932}"/>
              </a:ext>
            </a:extLst>
          </p:cNvPr>
          <p:cNvGrpSpPr/>
          <p:nvPr/>
        </p:nvGrpSpPr>
        <p:grpSpPr>
          <a:xfrm>
            <a:off x="126441" y="5311197"/>
            <a:ext cx="6990792" cy="648896"/>
            <a:chOff x="126441" y="5311197"/>
            <a:chExt cx="6990792" cy="648896"/>
          </a:xfrm>
        </p:grpSpPr>
        <p:grpSp>
          <p:nvGrpSpPr>
            <p:cNvPr id="12" name="Group 11">
              <a:extLst>
                <a:ext uri="{FF2B5EF4-FFF2-40B4-BE49-F238E27FC236}">
                  <a16:creationId xmlns:a16="http://schemas.microsoft.com/office/drawing/2014/main" id="{B7B26905-CA25-1E76-A4D6-C3FF03119956}"/>
                </a:ext>
              </a:extLst>
            </p:cNvPr>
            <p:cNvGrpSpPr/>
            <p:nvPr>
              <p:custDataLst>
                <p:tags r:id="rId5"/>
              </p:custDataLst>
            </p:nvPr>
          </p:nvGrpSpPr>
          <p:grpSpPr>
            <a:xfrm>
              <a:off x="126441" y="5311197"/>
              <a:ext cx="6990792" cy="648896"/>
              <a:chOff x="126441" y="5311197"/>
              <a:chExt cx="6990792" cy="648896"/>
            </a:xfrm>
          </p:grpSpPr>
          <p:sp>
            <p:nvSpPr>
              <p:cNvPr id="32" name="TextBox 31">
                <a:extLst>
                  <a:ext uri="{FF2B5EF4-FFF2-40B4-BE49-F238E27FC236}">
                    <a16:creationId xmlns:a16="http://schemas.microsoft.com/office/drawing/2014/main" id="{D6E13775-ED12-44CC-B311-0853784E3913}"/>
                  </a:ext>
                </a:extLst>
              </p:cNvPr>
              <p:cNvSpPr txBox="1"/>
              <p:nvPr/>
            </p:nvSpPr>
            <p:spPr>
              <a:xfrm>
                <a:off x="126441" y="5311197"/>
                <a:ext cx="6300123" cy="648896"/>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    S3.1</a:t>
                </a:r>
                <a:r>
                  <a:rPr lang="en-US" sz="1600" b="1" dirty="0">
                    <a:solidFill>
                      <a:srgbClr val="0070C0"/>
                    </a:solidFill>
                    <a:latin typeface="Arial" panose="020B0604020202020204"/>
                    <a:ea typeface="宋体" charset="-122"/>
                  </a:rPr>
                  <a:t>  </a:t>
                </a:r>
                <a:r>
                  <a:rPr lang="en-US" sz="1600" dirty="0">
                    <a:latin typeface="Arial" panose="020B0604020202020204"/>
                    <a:ea typeface="宋体" charset="-122"/>
                  </a:rPr>
                  <a:t>Fuse annotator labels per group, estimate hidden variables</a:t>
                </a:r>
              </a:p>
              <a:p>
                <a:pPr>
                  <a:spcBef>
                    <a:spcPts val="450"/>
                  </a:spcBef>
                </a:pPr>
                <a:r>
                  <a:rPr lang="en-US" sz="1600" b="1" dirty="0">
                    <a:solidFill>
                      <a:srgbClr val="0000FF"/>
                    </a:solidFill>
                    <a:latin typeface="Arial" panose="020B0604020202020204"/>
                    <a:ea typeface="宋体" charset="-122"/>
                  </a:rPr>
                  <a:t>    S3.2  </a:t>
                </a:r>
                <a:r>
                  <a:rPr lang="en-US" sz="1600" dirty="0">
                    <a:solidFill>
                      <a:srgbClr val="000000"/>
                    </a:solidFill>
                    <a:latin typeface="Arial" panose="020B0604020202020204"/>
                    <a:ea typeface="宋体" charset="-122"/>
                  </a:rPr>
                  <a:t>Fuse hidden variables to estimate ground-truth labels</a:t>
                </a:r>
                <a:endParaRPr lang="en-US" sz="1600" b="1" dirty="0">
                  <a:solidFill>
                    <a:srgbClr val="000000"/>
                  </a:solidFill>
                  <a:latin typeface="Arial" panose="020B0604020202020204"/>
                  <a:ea typeface="宋体" charset="-122"/>
                </a:endParaRPr>
              </a:p>
            </p:txBody>
          </p:sp>
          <p:pic>
            <p:nvPicPr>
              <p:cNvPr id="9" name="Picture 8" descr="\documentclass{article}&#10;\usepackage{amsmath,bm,amsfonts}&#10;\DeclareMathOperator{\prob}{Pr}&#10;\newcommand{\Expect}{{\rm I\kern-.3em E}}&#10;\pagestyle{empty}&#10;\begin{document}&#10;&#10;&#10;\begin{align*}&#10;\{\hat{z}_n^{(j)}\}_{j,n=1}^{J,N}&#10;\end{align*}&#10;\end{document}" title="IguanaTex Bitmap Display">
                <a:extLst>
                  <a:ext uri="{FF2B5EF4-FFF2-40B4-BE49-F238E27FC236}">
                    <a16:creationId xmlns:a16="http://schemas.microsoft.com/office/drawing/2014/main" id="{56F0657D-4D0C-1F70-2F95-7F45972330A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284764" y="5356246"/>
                <a:ext cx="832469" cy="255544"/>
              </a:xfrm>
              <a:prstGeom prst="rect">
                <a:avLst/>
              </a:prstGeom>
            </p:spPr>
          </p:pic>
        </p:grpSp>
        <p:pic>
          <p:nvPicPr>
            <p:cNvPr id="20" name="Picture 19" descr="\documentclass{article}&#10;\usepackage{amsmath,bm,amsfonts}&#10;\DeclareMathOperator{\prob}{Pr}&#10;\newcommand{\Expect}{{\rm I\kern-.3em E}}&#10;\pagestyle{empty}&#10;\begin{document}&#10;&#10;&#10;\begin{align*}&#10;\{\hat{y}_n\}_{n=1}^{N}&#10;\end{align*}&#10;\end{document}" title="IguanaTex Bitmap Display">
              <a:extLst>
                <a:ext uri="{FF2B5EF4-FFF2-40B4-BE49-F238E27FC236}">
                  <a16:creationId xmlns:a16="http://schemas.microsoft.com/office/drawing/2014/main" id="{534EADE4-8062-4A56-AE55-E5B0800B8FAE}"/>
                </a:ext>
              </a:extLst>
            </p:cNvPr>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5891537" y="5679930"/>
              <a:ext cx="630489" cy="212023"/>
            </a:xfrm>
            <a:prstGeom prst="rect">
              <a:avLst/>
            </a:prstGeom>
          </p:spPr>
        </p:pic>
      </p:grpSp>
    </p:spTree>
    <p:custDataLst>
      <p:tags r:id="rId1"/>
    </p:custDataLst>
    <p:extLst>
      <p:ext uri="{BB962C8B-B14F-4D97-AF65-F5344CB8AC3E}">
        <p14:creationId xmlns:p14="http://schemas.microsoft.com/office/powerpoint/2010/main" val="10982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Online EM </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219456" y="6260176"/>
            <a:ext cx="8924544" cy="457200"/>
          </a:xfrm>
        </p:spPr>
        <p:txBody>
          <a:bodyPr/>
          <a:lstStyle/>
          <a:p>
            <a:r>
              <a:rPr lang="en-US" sz="1200" dirty="0"/>
              <a:t>O. </a:t>
            </a:r>
            <a:r>
              <a:rPr lang="en-US" sz="1200" dirty="0" err="1"/>
              <a:t>Cappé</a:t>
            </a:r>
            <a:r>
              <a:rPr lang="en-US" sz="1200" dirty="0"/>
              <a:t> and E. </a:t>
            </a:r>
            <a:r>
              <a:rPr lang="en-US" sz="1200" dirty="0" err="1"/>
              <a:t>Moulines</a:t>
            </a:r>
            <a:r>
              <a:rPr lang="en-US" sz="1200" dirty="0"/>
              <a:t>, “On-line expectation–maximization algorithm for latent data models,” </a:t>
            </a:r>
            <a:br>
              <a:rPr lang="en-US" sz="1200" dirty="0"/>
            </a:br>
            <a:r>
              <a:rPr lang="en-US" sz="1200" dirty="0"/>
              <a:t>Journal of the Royal Statistical Society: Series B (Statistical Methodology),  vol. 71, no. 3, pp. 593–613, 2009.</a:t>
            </a:r>
            <a:endParaRPr lang="en-US" sz="12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104</a:t>
            </a:fld>
            <a:endParaRPr lang="en-US" dirty="0">
              <a:solidFill>
                <a:srgbClr val="000000"/>
              </a:solidFill>
              <a:ea typeface="ＭＳ Ｐゴシック"/>
            </a:endParaRPr>
          </a:p>
        </p:txBody>
      </p:sp>
      <p:grpSp>
        <p:nvGrpSpPr>
          <p:cNvPr id="15" name="Group 14">
            <a:extLst>
              <a:ext uri="{FF2B5EF4-FFF2-40B4-BE49-F238E27FC236}">
                <a16:creationId xmlns:a16="http://schemas.microsoft.com/office/drawing/2014/main" id="{DBC91A15-54F6-DCB9-C5CF-6A9FB265C102}"/>
              </a:ext>
            </a:extLst>
          </p:cNvPr>
          <p:cNvGrpSpPr/>
          <p:nvPr/>
        </p:nvGrpSpPr>
        <p:grpSpPr>
          <a:xfrm>
            <a:off x="292608" y="876767"/>
            <a:ext cx="5638419" cy="353402"/>
            <a:chOff x="292608" y="876767"/>
            <a:chExt cx="5638419" cy="353402"/>
          </a:xfrm>
        </p:grpSpPr>
        <p:pic>
          <p:nvPicPr>
            <p:cNvPr id="14" name="Picture 13"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E4C8A6EA-FC8E-BA48-57A3-58BBFBC31F68}"/>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4473881" y="876767"/>
              <a:ext cx="1457146" cy="341714"/>
            </a:xfrm>
            <a:prstGeom prst="rect">
              <a:avLst/>
            </a:prstGeom>
          </p:spPr>
        </p:pic>
        <p:sp>
          <p:nvSpPr>
            <p:cNvPr id="6" name="TextBox 5">
              <a:extLst>
                <a:ext uri="{FF2B5EF4-FFF2-40B4-BE49-F238E27FC236}">
                  <a16:creationId xmlns:a16="http://schemas.microsoft.com/office/drawing/2014/main" id="{06EBE2EB-944B-4B5B-98C0-41DEBA07B30D}"/>
                </a:ext>
              </a:extLst>
            </p:cNvPr>
            <p:cNvSpPr txBox="1"/>
            <p:nvPr/>
          </p:nvSpPr>
          <p:spPr>
            <a:xfrm>
              <a:off x="292608" y="891615"/>
              <a:ext cx="4110741"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Annotator responses arrive one at a time</a:t>
              </a:r>
            </a:p>
          </p:txBody>
        </p:sp>
      </p:grpSp>
      <p:grpSp>
        <p:nvGrpSpPr>
          <p:cNvPr id="19" name="Group 18">
            <a:extLst>
              <a:ext uri="{FF2B5EF4-FFF2-40B4-BE49-F238E27FC236}">
                <a16:creationId xmlns:a16="http://schemas.microsoft.com/office/drawing/2014/main" id="{61DDBEAD-F6BF-4CDE-82AC-347ECF05F778}"/>
              </a:ext>
            </a:extLst>
          </p:cNvPr>
          <p:cNvGrpSpPr/>
          <p:nvPr/>
        </p:nvGrpSpPr>
        <p:grpSpPr>
          <a:xfrm>
            <a:off x="292608" y="1242359"/>
            <a:ext cx="4234269" cy="338554"/>
            <a:chOff x="292608" y="1242359"/>
            <a:chExt cx="4234269" cy="338554"/>
          </a:xfrm>
        </p:grpSpPr>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58064" cy="338554"/>
            </a:xfrm>
            <a:prstGeom prst="rect">
              <a:avLst/>
            </a:prstGeom>
            <a:noFill/>
          </p:spPr>
          <p:txBody>
            <a:bodyPr wrap="none" rtlCol="0">
              <a:spAutoFit/>
            </a:bodyPr>
            <a:lstStyle/>
            <a:p>
              <a:pPr>
                <a:spcBef>
                  <a:spcPts val="450"/>
                </a:spcBef>
              </a:pPr>
              <a:r>
                <a:rPr lang="en-US" sz="1600" b="1" dirty="0">
                  <a:solidFill>
                    <a:srgbClr val="0000FF"/>
                  </a:solidFill>
                  <a:ea typeface="宋体" charset="-122"/>
                </a:rPr>
                <a:t>S0</a:t>
              </a:r>
              <a:r>
                <a:rPr lang="en-US" sz="1600" b="1" dirty="0">
                  <a:solidFill>
                    <a:srgbClr val="000000"/>
                  </a:solidFill>
                  <a:ea typeface="宋体" charset="-122"/>
                </a:rPr>
                <a:t>: </a:t>
              </a:r>
              <a:r>
                <a:rPr lang="en-US" sz="1600" dirty="0">
                  <a:solidFill>
                    <a:srgbClr val="000000"/>
                  </a:solidFill>
                  <a:latin typeface="Arial" panose="020B0604020202020204"/>
                  <a:ea typeface="宋体" charset="-122"/>
                </a:rPr>
                <a:t>Initialize </a:t>
              </a:r>
            </a:p>
          </p:txBody>
        </p:sp>
        <p:pic>
          <p:nvPicPr>
            <p:cNvPr id="18" name="Picture 17"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CB078EB7-3DE6-6C16-FEE2-1F82D51B699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1757730" y="1283475"/>
              <a:ext cx="2769147" cy="226285"/>
            </a:xfrm>
            <a:prstGeom prst="rect">
              <a:avLst/>
            </a:prstGeom>
          </p:spPr>
        </p:pic>
      </p:grpSp>
      <p:grpSp>
        <p:nvGrpSpPr>
          <p:cNvPr id="60" name="Group 59">
            <a:extLst>
              <a:ext uri="{FF2B5EF4-FFF2-40B4-BE49-F238E27FC236}">
                <a16:creationId xmlns:a16="http://schemas.microsoft.com/office/drawing/2014/main" id="{BD560103-4FF7-0406-488C-2352365713A0}"/>
              </a:ext>
            </a:extLst>
          </p:cNvPr>
          <p:cNvGrpSpPr/>
          <p:nvPr/>
        </p:nvGrpSpPr>
        <p:grpSpPr>
          <a:xfrm>
            <a:off x="287189" y="3695202"/>
            <a:ext cx="7366339" cy="2442349"/>
            <a:chOff x="287189" y="3695202"/>
            <a:chExt cx="7366339" cy="2442349"/>
          </a:xfrm>
        </p:grpSpPr>
        <p:sp>
          <p:nvSpPr>
            <p:cNvPr id="41" name="TextBox 40">
              <a:extLst>
                <a:ext uri="{FF2B5EF4-FFF2-40B4-BE49-F238E27FC236}">
                  <a16:creationId xmlns:a16="http://schemas.microsoft.com/office/drawing/2014/main" id="{4B7CF7A2-A262-4CE7-A760-21D328828851}"/>
                </a:ext>
              </a:extLst>
            </p:cNvPr>
            <p:cNvSpPr txBox="1"/>
            <p:nvPr/>
          </p:nvSpPr>
          <p:spPr>
            <a:xfrm>
              <a:off x="287189" y="5798997"/>
              <a:ext cx="473911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Extends to mini-batches of responses per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133077D4-B09A-4E18-8F24-63C31C9639E5}"/>
                </a:ext>
              </a:extLst>
            </p:cNvPr>
            <p:cNvSpPr txBox="1"/>
            <p:nvPr/>
          </p:nvSpPr>
          <p:spPr>
            <a:xfrm>
              <a:off x="1001203" y="3695202"/>
              <a:ext cx="4357283" cy="618118"/>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M – </a:t>
              </a:r>
              <a:r>
                <a:rPr lang="en-US" sz="1600" b="1" dirty="0">
                  <a:solidFill>
                    <a:srgbClr val="0070C0"/>
                  </a:solidFill>
                  <a:ea typeface="宋体" charset="-122"/>
                </a:rPr>
                <a:t>step </a:t>
              </a:r>
              <a:r>
                <a:rPr lang="en-US" sz="1600" dirty="0">
                  <a:solidFill>
                    <a:srgbClr val="000000"/>
                  </a:solidFill>
                  <a:ea typeface="宋体" charset="-122"/>
                </a:rPr>
                <a:t>– </a:t>
              </a:r>
              <a:r>
                <a:rPr lang="en-US" sz="1600" dirty="0">
                  <a:solidFill>
                    <a:srgbClr val="C00000"/>
                  </a:solidFill>
                  <a:ea typeface="宋体" charset="-122"/>
                </a:rPr>
                <a:t>Identical to M-step of batch EM</a:t>
              </a:r>
            </a:p>
            <a:p>
              <a:pPr>
                <a:spcBef>
                  <a:spcPts val="450"/>
                </a:spcBef>
              </a:pPr>
              <a:endParaRPr lang="en-US" sz="1400" dirty="0">
                <a:solidFill>
                  <a:srgbClr val="000000"/>
                </a:solidFill>
                <a:latin typeface="Arial" panose="020B0604020202020204"/>
                <a:ea typeface="宋体" charset="-122"/>
              </a:endParaRPr>
            </a:p>
          </p:txBody>
        </p:sp>
        <p:sp>
          <p:nvSpPr>
            <p:cNvPr id="54" name="TextBox 53">
              <a:extLst>
                <a:ext uri="{FF2B5EF4-FFF2-40B4-BE49-F238E27FC236}">
                  <a16:creationId xmlns:a16="http://schemas.microsoft.com/office/drawing/2014/main" id="{42F919C8-FA4A-4E1E-8A80-4A626511D72B}"/>
                </a:ext>
              </a:extLst>
            </p:cNvPr>
            <p:cNvSpPr txBox="1"/>
            <p:nvPr/>
          </p:nvSpPr>
          <p:spPr>
            <a:xfrm>
              <a:off x="1501304" y="4163612"/>
              <a:ext cx="43997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ea typeface="宋体" charset="-122"/>
                </a:rPr>
                <a:t>Variance reduction using </a:t>
              </a:r>
              <a:r>
                <a:rPr lang="en-US" sz="1600" dirty="0" err="1">
                  <a:ea typeface="宋体" charset="-122"/>
                </a:rPr>
                <a:t>Polyak</a:t>
              </a:r>
              <a:r>
                <a:rPr lang="en-US" sz="1600" dirty="0">
                  <a:ea typeface="宋体" charset="-122"/>
                </a:rPr>
                <a:t> averaging </a:t>
              </a:r>
            </a:p>
          </p:txBody>
        </p:sp>
        <p:grpSp>
          <p:nvGrpSpPr>
            <p:cNvPr id="59" name="Group 58">
              <a:extLst>
                <a:ext uri="{FF2B5EF4-FFF2-40B4-BE49-F238E27FC236}">
                  <a16:creationId xmlns:a16="http://schemas.microsoft.com/office/drawing/2014/main" id="{FCC1BE18-4FDC-E90B-1237-0AAEB4838241}"/>
                </a:ext>
              </a:extLst>
            </p:cNvPr>
            <p:cNvGrpSpPr/>
            <p:nvPr>
              <p:custDataLst>
                <p:tags r:id="rId7"/>
              </p:custDataLst>
            </p:nvPr>
          </p:nvGrpSpPr>
          <p:grpSpPr>
            <a:xfrm>
              <a:off x="2616307" y="4755416"/>
              <a:ext cx="5037221" cy="741915"/>
              <a:chOff x="2616307" y="4755416"/>
              <a:chExt cx="5037221" cy="741915"/>
            </a:xfrm>
          </p:grpSpPr>
          <p:sp>
            <p:nvSpPr>
              <p:cNvPr id="58" name="Rounded Rectangle 25 1">
                <a:extLst>
                  <a:ext uri="{FF2B5EF4-FFF2-40B4-BE49-F238E27FC236}">
                    <a16:creationId xmlns:a16="http://schemas.microsoft.com/office/drawing/2014/main" id="{8FFC81CC-A4B1-444D-853D-713B8FFE08B2}"/>
                  </a:ext>
                </a:extLst>
              </p:cNvPr>
              <p:cNvSpPr/>
              <p:nvPr/>
            </p:nvSpPr>
            <p:spPr bwMode="auto">
              <a:xfrm>
                <a:off x="2616307" y="4755416"/>
                <a:ext cx="5037221" cy="741915"/>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6" name="Picture 55" descr="\documentclass{article}&#10;\usepackage{amsmath,bm,amsfonts}&#10;\DeclareMathOperator{\prob}{Pr}&#10;\newcommand{\Expect}{{\mathbb{E}}}&#10;\pagestyle{empty}&#10;\begin{document}&#10;&#10;&#10;\begin{align*}&#10;  \mathbf{H}^{(m)}[t+1] = \frac{1}{t+1}\sum_{i=1}^{t+1}\bar{\mathbf{H}}^{(m)}[i],\quad \bm{\pi}[t+1] = \frac{1}{t+1}\sum_{i=1}^{t+1}\bar{\bm{\pi}}[i]&#10;\end{align*}&#10;\end{document}" title="IguanaTex Bitmap Display">
                <a:extLst>
                  <a:ext uri="{FF2B5EF4-FFF2-40B4-BE49-F238E27FC236}">
                    <a16:creationId xmlns:a16="http://schemas.microsoft.com/office/drawing/2014/main" id="{A5490DB3-F21A-688B-EBA7-A5D4C76416DA}"/>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2743581" y="4873921"/>
                <a:ext cx="4788577" cy="549714"/>
              </a:xfrm>
              <a:prstGeom prst="rect">
                <a:avLst/>
              </a:prstGeom>
            </p:spPr>
          </p:pic>
        </p:grpSp>
      </p:grpSp>
      <p:grpSp>
        <p:nvGrpSpPr>
          <p:cNvPr id="17" name="Group 16">
            <a:extLst>
              <a:ext uri="{FF2B5EF4-FFF2-40B4-BE49-F238E27FC236}">
                <a16:creationId xmlns:a16="http://schemas.microsoft.com/office/drawing/2014/main" id="{28C36FA3-F8E9-194E-18B2-E92E932425C8}"/>
              </a:ext>
            </a:extLst>
          </p:cNvPr>
          <p:cNvGrpSpPr/>
          <p:nvPr/>
        </p:nvGrpSpPr>
        <p:grpSpPr>
          <a:xfrm>
            <a:off x="1001203" y="1945731"/>
            <a:ext cx="7261544" cy="1470899"/>
            <a:chOff x="1001203" y="1945731"/>
            <a:chExt cx="7261544" cy="1470899"/>
          </a:xfrm>
        </p:grpSpPr>
        <p:grpSp>
          <p:nvGrpSpPr>
            <p:cNvPr id="16" name="Group 15">
              <a:extLst>
                <a:ext uri="{FF2B5EF4-FFF2-40B4-BE49-F238E27FC236}">
                  <a16:creationId xmlns:a16="http://schemas.microsoft.com/office/drawing/2014/main" id="{7E5A50C8-D703-2277-89B1-B9F3FF081322}"/>
                </a:ext>
              </a:extLst>
            </p:cNvPr>
            <p:cNvGrpSpPr/>
            <p:nvPr>
              <p:custDataLst>
                <p:tags r:id="rId1"/>
              </p:custDataLst>
            </p:nvPr>
          </p:nvGrpSpPr>
          <p:grpSpPr>
            <a:xfrm>
              <a:off x="2444537" y="2423269"/>
              <a:ext cx="5818210" cy="476761"/>
              <a:chOff x="2444537" y="2423269"/>
              <a:chExt cx="5818210" cy="476761"/>
            </a:xfrm>
          </p:grpSpPr>
          <p:sp>
            <p:nvSpPr>
              <p:cNvPr id="47" name="Rounded Rectangle 2">
                <a:extLst>
                  <a:ext uri="{FF2B5EF4-FFF2-40B4-BE49-F238E27FC236}">
                    <a16:creationId xmlns:a16="http://schemas.microsoft.com/office/drawing/2014/main" id="{3A77C993-00BC-4122-9259-B59F15752B6A}"/>
                  </a:ext>
                </a:extLst>
              </p:cNvPr>
              <p:cNvSpPr/>
              <p:nvPr/>
            </p:nvSpPr>
            <p:spPr bwMode="auto">
              <a:xfrm>
                <a:off x="2444537" y="2423269"/>
                <a:ext cx="5818210" cy="476761"/>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title="IguanaTex Bitmap Display">
                <a:extLst>
                  <a:ext uri="{FF2B5EF4-FFF2-40B4-BE49-F238E27FC236}">
                    <a16:creationId xmlns:a16="http://schemas.microsoft.com/office/drawing/2014/main" id="{264E0011-6B3D-20C2-F6D5-E9C97ECED99E}"/>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620496" y="2479952"/>
                <a:ext cx="5464006" cy="341714"/>
              </a:xfrm>
              <a:prstGeom prst="rect">
                <a:avLst/>
              </a:prstGeom>
            </p:spPr>
          </p:pic>
        </p:grpSp>
        <p:grpSp>
          <p:nvGrpSpPr>
            <p:cNvPr id="9" name="Group 8">
              <a:extLst>
                <a:ext uri="{FF2B5EF4-FFF2-40B4-BE49-F238E27FC236}">
                  <a16:creationId xmlns:a16="http://schemas.microsoft.com/office/drawing/2014/main" id="{83180BCC-F730-4DD9-8284-17C05C81F40A}"/>
                </a:ext>
              </a:extLst>
            </p:cNvPr>
            <p:cNvGrpSpPr/>
            <p:nvPr>
              <p:custDataLst>
                <p:tags r:id="rId2"/>
              </p:custDataLst>
            </p:nvPr>
          </p:nvGrpSpPr>
          <p:grpSpPr>
            <a:xfrm>
              <a:off x="1001203" y="1945731"/>
              <a:ext cx="6897640" cy="338554"/>
              <a:chOff x="1001203" y="1945731"/>
              <a:chExt cx="6897640"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1001203" y="1945731"/>
                <a:ext cx="6530955"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solidFill>
                      <a:srgbClr val="0070C0"/>
                    </a:solidFill>
                    <a:latin typeface="Arial" panose="020B0604020202020204"/>
                    <a:ea typeface="宋体" charset="-122"/>
                  </a:rPr>
                  <a:t>E – step </a:t>
                </a:r>
                <a:r>
                  <a:rPr lang="en-US" sz="1600" dirty="0">
                    <a:solidFill>
                      <a:srgbClr val="000000"/>
                    </a:solidFill>
                    <a:latin typeface="Arial" panose="020B0604020202020204"/>
                    <a:ea typeface="宋体" charset="-122"/>
                  </a:rPr>
                  <a:t>–</a:t>
                </a:r>
                <a:r>
                  <a:rPr lang="el-GR" sz="1600" dirty="0">
                    <a:solidFill>
                      <a:srgbClr val="000000"/>
                    </a:solidFill>
                    <a:latin typeface="Arial" panose="020B0604020202020204"/>
                    <a:ea typeface="宋体" charset="-122"/>
                  </a:rPr>
                  <a:t> </a:t>
                </a:r>
                <a:r>
                  <a:rPr lang="en-US" sz="1600" dirty="0">
                    <a:solidFill>
                      <a:srgbClr val="C00000"/>
                    </a:solidFill>
                    <a:latin typeface="Arial" panose="020B0604020202020204"/>
                    <a:ea typeface="宋体" charset="-122"/>
                  </a:rPr>
                  <a:t>Stochastic approximation step, </a:t>
                </a:r>
                <a:r>
                  <a:rPr lang="en-US" sz="1600" dirty="0">
                    <a:latin typeface="Arial" panose="020B0604020202020204"/>
                    <a:ea typeface="宋体" charset="-122"/>
                  </a:rPr>
                  <a:t>w/ decreasing </a:t>
                </a:r>
                <a:r>
                  <a:rPr lang="en-US" sz="1600" dirty="0" err="1">
                    <a:latin typeface="Arial" panose="020B0604020202020204"/>
                    <a:ea typeface="宋体" charset="-122"/>
                  </a:rPr>
                  <a:t>stepsize</a:t>
                </a:r>
                <a:r>
                  <a:rPr lang="en-US" sz="1600" dirty="0">
                    <a:latin typeface="Arial" panose="020B0604020202020204"/>
                    <a:ea typeface="宋体" charset="-122"/>
                  </a:rPr>
                  <a:t> </a:t>
                </a:r>
                <a:r>
                  <a:rPr lang="en-US" sz="1600" dirty="0">
                    <a:solidFill>
                      <a:srgbClr val="C00000"/>
                    </a:solidFill>
                    <a:latin typeface="Arial" panose="020B0604020202020204"/>
                    <a:ea typeface="宋体" charset="-122"/>
                  </a:rPr>
                  <a:t> </a:t>
                </a:r>
              </a:p>
            </p:txBody>
          </p:sp>
          <p:pic>
            <p:nvPicPr>
              <p:cNvPr id="8" name="Picture 7">
                <a:extLst>
                  <a:ext uri="{FF2B5EF4-FFF2-40B4-BE49-F238E27FC236}">
                    <a16:creationId xmlns:a16="http://schemas.microsoft.com/office/drawing/2014/main" id="{61BF4514-0E3D-4706-9482-32F9A1C4E540}"/>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390271" y="2042644"/>
                <a:ext cx="508572" cy="161143"/>
              </a:xfrm>
              <a:prstGeom prst="rect">
                <a:avLst/>
              </a:prstGeom>
            </p:spPr>
          </p:pic>
        </p:grpSp>
        <p:grpSp>
          <p:nvGrpSpPr>
            <p:cNvPr id="33" name="Group 32">
              <a:extLst>
                <a:ext uri="{FF2B5EF4-FFF2-40B4-BE49-F238E27FC236}">
                  <a16:creationId xmlns:a16="http://schemas.microsoft.com/office/drawing/2014/main" id="{471D4D47-ECCF-7E5F-166A-1AD47D563B16}"/>
                </a:ext>
              </a:extLst>
            </p:cNvPr>
            <p:cNvGrpSpPr/>
            <p:nvPr>
              <p:custDataLst>
                <p:tags r:id="rId3"/>
              </p:custDataLst>
            </p:nvPr>
          </p:nvGrpSpPr>
          <p:grpSpPr>
            <a:xfrm>
              <a:off x="3291841" y="3020929"/>
              <a:ext cx="3456432" cy="395701"/>
              <a:chOff x="3291841" y="3020929"/>
              <a:chExt cx="3456432" cy="395701"/>
            </a:xfrm>
          </p:grpSpPr>
          <p:sp>
            <p:nvSpPr>
              <p:cNvPr id="63" name="Rounded Rectangle 25 2">
                <a:extLst>
                  <a:ext uri="{FF2B5EF4-FFF2-40B4-BE49-F238E27FC236}">
                    <a16:creationId xmlns:a16="http://schemas.microsoft.com/office/drawing/2014/main" id="{B83A1F5B-9B95-49E8-B5E1-E3669922FD26}"/>
                  </a:ext>
                </a:extLst>
              </p:cNvPr>
              <p:cNvSpPr/>
              <p:nvPr/>
            </p:nvSpPr>
            <p:spPr bwMode="auto">
              <a:xfrm>
                <a:off x="3291841" y="3020929"/>
                <a:ext cx="3456432" cy="395701"/>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0" name="Picture 29" descr="\documentclass{article}&#10;\usepackage{amsmath,bm,amsfonts}&#10;\DeclareMathOperator{\prob}{Pr}&#10;\newcommand{\Expect}{{\mathbb{E}}}&#10;\pagestyle{empty}&#10;\begin{document}&#10;&#10;&#10;\begin{align*}&#10;        \hat{q}_{nk}[t+1] = \hat{q}_{nk}[t] + \lambda_{t+1}\left(\bar{q}_{nk} - \hat{q}_{nk}[t]\right)&#10;\end{align*}&#10;\end{document}" title="IguanaTex Bitmap Display">
                <a:extLst>
                  <a:ext uri="{FF2B5EF4-FFF2-40B4-BE49-F238E27FC236}">
                    <a16:creationId xmlns:a16="http://schemas.microsoft.com/office/drawing/2014/main" id="{9B1573B5-52AA-0D46-CD89-A1A79857F24D}"/>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392511" y="3130854"/>
                <a:ext cx="3174860" cy="190857"/>
              </a:xfrm>
              <a:prstGeom prst="rect">
                <a:avLst/>
              </a:prstGeom>
            </p:spPr>
          </p:pic>
        </p:grpSp>
      </p:grpSp>
      <p:sp>
        <p:nvSpPr>
          <p:cNvPr id="65" name="TextBox 64">
            <a:extLst>
              <a:ext uri="{FF2B5EF4-FFF2-40B4-BE49-F238E27FC236}">
                <a16:creationId xmlns:a16="http://schemas.microsoft.com/office/drawing/2014/main" id="{46D11DD8-CAE1-4660-BB78-419548A908A0}"/>
              </a:ext>
            </a:extLst>
          </p:cNvPr>
          <p:cNvSpPr txBox="1"/>
          <p:nvPr/>
        </p:nvSpPr>
        <p:spPr>
          <a:xfrm>
            <a:off x="287189" y="1671035"/>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34" name="TextBox 33">
            <a:extLst>
              <a:ext uri="{FF2B5EF4-FFF2-40B4-BE49-F238E27FC236}">
                <a16:creationId xmlns:a16="http://schemas.microsoft.com/office/drawing/2014/main" id="{835395C9-616D-46DA-90D8-84F85A60FB36}"/>
              </a:ext>
            </a:extLst>
          </p:cNvPr>
          <p:cNvSpPr txBox="1"/>
          <p:nvPr/>
        </p:nvSpPr>
        <p:spPr>
          <a:xfrm>
            <a:off x="4815737" y="1263753"/>
            <a:ext cx="4479619" cy="307777"/>
          </a:xfrm>
          <a:prstGeom prst="rect">
            <a:avLst/>
          </a:prstGeom>
          <a:noFill/>
        </p:spPr>
        <p:txBody>
          <a:bodyPr wrap="square" rtlCol="0">
            <a:spAutoFit/>
          </a:bodyPr>
          <a:lstStyle/>
          <a:p>
            <a:pPr>
              <a:spcBef>
                <a:spcPts val="450"/>
              </a:spcBef>
            </a:pPr>
            <a:r>
              <a:rPr lang="en-US" sz="1400" dirty="0">
                <a:solidFill>
                  <a:srgbClr val="0070C0"/>
                </a:solidFill>
                <a:latin typeface="Arial" panose="020B0604020202020204"/>
                <a:ea typeface="宋体" charset="-122"/>
              </a:rPr>
              <a:t>Randomly or using any other batch method</a:t>
            </a:r>
          </a:p>
        </p:txBody>
      </p:sp>
      <p:grpSp>
        <p:nvGrpSpPr>
          <p:cNvPr id="12" name="Group 11">
            <a:extLst>
              <a:ext uri="{FF2B5EF4-FFF2-40B4-BE49-F238E27FC236}">
                <a16:creationId xmlns:a16="http://schemas.microsoft.com/office/drawing/2014/main" id="{D4B931CF-A71C-4E93-AEB0-2346F1897A17}"/>
              </a:ext>
            </a:extLst>
          </p:cNvPr>
          <p:cNvGrpSpPr/>
          <p:nvPr/>
        </p:nvGrpSpPr>
        <p:grpSpPr>
          <a:xfrm>
            <a:off x="6332996" y="2791203"/>
            <a:ext cx="2314575" cy="495962"/>
            <a:chOff x="6332996" y="2791203"/>
            <a:chExt cx="2314575" cy="495962"/>
          </a:xfrm>
        </p:grpSpPr>
        <p:sp>
          <p:nvSpPr>
            <p:cNvPr id="3" name="TextBox 2">
              <a:extLst>
                <a:ext uri="{FF2B5EF4-FFF2-40B4-BE49-F238E27FC236}">
                  <a16:creationId xmlns:a16="http://schemas.microsoft.com/office/drawing/2014/main" id="{0E74842B-175A-4857-AED5-B0FAA5397BC6}"/>
                </a:ext>
              </a:extLst>
            </p:cNvPr>
            <p:cNvSpPr txBox="1"/>
            <p:nvPr/>
          </p:nvSpPr>
          <p:spPr>
            <a:xfrm>
              <a:off x="7138825" y="2948611"/>
              <a:ext cx="1508746" cy="338554"/>
            </a:xfrm>
            <a:prstGeom prst="rect">
              <a:avLst/>
            </a:prstGeom>
            <a:noFill/>
          </p:spPr>
          <p:txBody>
            <a:bodyPr wrap="none" rtlCol="0">
              <a:spAutoFit/>
            </a:bodyPr>
            <a:lstStyle/>
            <a:p>
              <a:pPr algn="l">
                <a:spcBef>
                  <a:spcPts val="600"/>
                </a:spcBef>
              </a:pPr>
              <a:r>
                <a:rPr lang="en-US" sz="1600" dirty="0">
                  <a:ea typeface="宋体" charset="-122"/>
                </a:rPr>
                <a:t>E-step using </a:t>
              </a:r>
              <a:r>
                <a:rPr lang="en-US" sz="1600" i="1" dirty="0">
                  <a:ea typeface="宋体" charset="-122"/>
                </a:rPr>
                <a:t>r</a:t>
              </a:r>
              <a:r>
                <a:rPr lang="en-US" sz="1600" i="1" baseline="-25000" dirty="0">
                  <a:ea typeface="宋体" charset="-122"/>
                </a:rPr>
                <a:t>t</a:t>
              </a:r>
            </a:p>
          </p:txBody>
        </p:sp>
        <p:cxnSp>
          <p:nvCxnSpPr>
            <p:cNvPr id="11" name="Straight Arrow Connector 10">
              <a:extLst>
                <a:ext uri="{FF2B5EF4-FFF2-40B4-BE49-F238E27FC236}">
                  <a16:creationId xmlns:a16="http://schemas.microsoft.com/office/drawing/2014/main" id="{6B6BA409-70F2-4246-9AA1-EA21D1ED3F30}"/>
                </a:ext>
              </a:extLst>
            </p:cNvPr>
            <p:cNvCxnSpPr/>
            <p:nvPr/>
          </p:nvCxnSpPr>
          <p:spPr bwMode="auto">
            <a:xfrm flipH="1" flipV="1">
              <a:off x="6332996" y="2791203"/>
              <a:ext cx="683042" cy="32668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Tree>
    <p:extLst>
      <p:ext uri="{BB962C8B-B14F-4D97-AF65-F5344CB8AC3E}">
        <p14:creationId xmlns:p14="http://schemas.microsoft.com/office/powerpoint/2010/main" val="25014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Active Learning for c</a:t>
            </a:r>
            <a:r>
              <a:rPr lang="en-US" kern="0" dirty="0"/>
              <a:t>rowdsourcing</a:t>
            </a:r>
            <a:endParaRPr lang="en-US" dirty="0"/>
          </a:p>
        </p:txBody>
      </p:sp>
      <p:sp>
        <p:nvSpPr>
          <p:cNvPr id="86" name="Footer Placeholder 3">
            <a:extLst>
              <a:ext uri="{FF2B5EF4-FFF2-40B4-BE49-F238E27FC236}">
                <a16:creationId xmlns:a16="http://schemas.microsoft.com/office/drawing/2014/main" id="{9B27E332-7024-62D8-42E7-BBD62B2303AE}"/>
              </a:ext>
            </a:extLst>
          </p:cNvPr>
          <p:cNvSpPr>
            <a:spLocks noGrp="1"/>
          </p:cNvSpPr>
          <p:nvPr>
            <p:ph type="ftr" sz="quarter" idx="11"/>
          </p:nvPr>
        </p:nvSpPr>
        <p:spPr>
          <a:xfrm>
            <a:off x="109728" y="6251068"/>
            <a:ext cx="8924544" cy="457200"/>
          </a:xfrm>
        </p:spPr>
        <p:txBody>
          <a:bodyPr/>
          <a:lstStyle/>
          <a:p>
            <a:r>
              <a:rPr lang="en-US" sz="1200" dirty="0"/>
              <a:t>P. A. Traganitis, D. Berberidis, and G. B. Giannakis, “Active learning with unsupervised ensembles of classifiers,”  in Proceedings of the 2020 IEEE International Conference on Acoustics, Speech and Signal Processing (ICASSP), pp. 3967–3971, 2020.</a:t>
            </a:r>
            <a:endParaRPr lang="en-US" sz="12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105</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910" y="852620"/>
            <a:ext cx="4941096"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b="1" dirty="0">
                <a:solidFill>
                  <a:srgbClr val="C00000"/>
                </a:solidFill>
                <a:latin typeface="Arial" panose="020B0604020202020204"/>
                <a:ea typeface="宋体" charset="-122"/>
              </a:rPr>
              <a:t>Q: How to select response                                </a:t>
            </a:r>
            <a:r>
              <a:rPr lang="en-US" sz="1600" dirty="0">
                <a:solidFill>
                  <a:srgbClr val="000000"/>
                </a:solidFill>
                <a:latin typeface="Arial" panose="020B0604020202020204"/>
                <a:ea typeface="宋体" charset="-122"/>
              </a:rPr>
              <a:t>?</a:t>
            </a:r>
          </a:p>
        </p:txBody>
      </p:sp>
      <p:sp>
        <p:nvSpPr>
          <p:cNvPr id="24" name="TextBox 23">
            <a:extLst>
              <a:ext uri="{FF2B5EF4-FFF2-40B4-BE49-F238E27FC236}">
                <a16:creationId xmlns:a16="http://schemas.microsoft.com/office/drawing/2014/main" id="{1290722F-EEF8-4632-A2AD-99EEC06AB1AC}"/>
              </a:ext>
            </a:extLst>
          </p:cNvPr>
          <p:cNvSpPr txBox="1"/>
          <p:nvPr/>
        </p:nvSpPr>
        <p:spPr>
          <a:xfrm>
            <a:off x="292608" y="1242359"/>
            <a:ext cx="1335622"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b="1" dirty="0">
                <a:latin typeface="Arial" panose="020B0604020202020204"/>
                <a:ea typeface="宋体" charset="-122"/>
              </a:rPr>
              <a:t>Initialize</a:t>
            </a:r>
            <a:r>
              <a:rPr lang="en-US" sz="1400" dirty="0">
                <a:latin typeface="Arial" panose="020B0604020202020204"/>
                <a:ea typeface="宋体" charset="-122"/>
              </a:rPr>
              <a:t> </a:t>
            </a:r>
          </a:p>
        </p:txBody>
      </p:sp>
      <p:sp>
        <p:nvSpPr>
          <p:cNvPr id="65" name="TextBox 64">
            <a:extLst>
              <a:ext uri="{FF2B5EF4-FFF2-40B4-BE49-F238E27FC236}">
                <a16:creationId xmlns:a16="http://schemas.microsoft.com/office/drawing/2014/main" id="{46D11DD8-CAE1-4660-BB78-419548A908A0}"/>
              </a:ext>
            </a:extLst>
          </p:cNvPr>
          <p:cNvSpPr txBox="1"/>
          <p:nvPr/>
        </p:nvSpPr>
        <p:spPr>
          <a:xfrm>
            <a:off x="-13926" y="1855582"/>
            <a:ext cx="121411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At time </a:t>
            </a:r>
            <a:r>
              <a:rPr lang="en-US" sz="1600" i="1" dirty="0">
                <a:solidFill>
                  <a:srgbClr val="000000"/>
                </a:solidFill>
                <a:latin typeface="Arial" panose="020B0604020202020204"/>
                <a:ea typeface="宋体" charset="-122"/>
              </a:rPr>
              <a:t>t:</a:t>
            </a:r>
            <a:endParaRPr lang="en-US" sz="1600" dirty="0">
              <a:solidFill>
                <a:srgbClr val="000000"/>
              </a:solidFill>
              <a:latin typeface="Arial" panose="020B0604020202020204"/>
              <a:ea typeface="宋体" charset="-122"/>
            </a:endParaRPr>
          </a:p>
        </p:txBody>
      </p:sp>
      <p:sp>
        <p:nvSpPr>
          <p:cNvPr id="40" name="TextBox 39">
            <a:extLst>
              <a:ext uri="{FF2B5EF4-FFF2-40B4-BE49-F238E27FC236}">
                <a16:creationId xmlns:a16="http://schemas.microsoft.com/office/drawing/2014/main" id="{87FFDDE2-7C40-46D5-BEAD-5EB99AA89278}"/>
              </a:ext>
            </a:extLst>
          </p:cNvPr>
          <p:cNvSpPr txBox="1"/>
          <p:nvPr/>
        </p:nvSpPr>
        <p:spPr>
          <a:xfrm>
            <a:off x="292264" y="4463933"/>
            <a:ext cx="383951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greater “ability”</a:t>
            </a:r>
            <a:endParaRPr lang="en-US" sz="1600" dirty="0">
              <a:solidFill>
                <a:srgbClr val="C00000"/>
              </a:solidFill>
              <a:latin typeface="Arial" panose="020B0604020202020204"/>
              <a:ea typeface="宋体" charset="-122"/>
            </a:endParaRPr>
          </a:p>
        </p:txBody>
      </p:sp>
      <p:pic>
        <p:nvPicPr>
          <p:cNvPr id="36" name="Picture 35" descr="\documentclass{article}&#10;\usepackage{amsmath,bm,amsfonts}&#10;\DeclareMathOperator{\prob}{Pr}&#10;\newcommand{\Expect}{{\mathbb{E}}}&#10;\pagestyle{empty}&#10;\begin{document}&#10;&#10;&#10;\begin{align*}&#10;a_m[t] = \frac{\sum_{k=1}^{K}H^{(m)}(k,k)}{K}&#10;\end{align*}&#10;\end{document}" title="IguanaTex Bitmap Display">
            <a:extLst>
              <a:ext uri="{FF2B5EF4-FFF2-40B4-BE49-F238E27FC236}">
                <a16:creationId xmlns:a16="http://schemas.microsoft.com/office/drawing/2014/main" id="{939B5C19-4676-47EB-B823-4319A4B1112F}"/>
              </a:ext>
            </a:extLst>
          </p:cNvPr>
          <p:cNvPicPr>
            <a:picLocks noChangeAspect="1"/>
          </p:cNvPicPr>
          <p:nvPr>
            <p:custDataLst>
              <p:tags r:id="rId1"/>
            </p:custDataLst>
          </p:nvPr>
        </p:nvPicPr>
        <p:blipFill>
          <a:blip r:embed="rId23" cstate="print">
            <a:extLst>
              <a:ext uri="{28A0092B-C50C-407E-A947-70E740481C1C}">
                <a14:useLocalDpi xmlns:a14="http://schemas.microsoft.com/office/drawing/2010/main" val="0"/>
              </a:ext>
            </a:extLst>
          </a:blip>
          <a:stretch>
            <a:fillRect/>
          </a:stretch>
        </p:blipFill>
        <p:spPr>
          <a:xfrm>
            <a:off x="6553200" y="4463933"/>
            <a:ext cx="2082289" cy="446857"/>
          </a:xfrm>
          <a:prstGeom prst="rect">
            <a:avLst/>
          </a:prstGeom>
        </p:spPr>
      </p:pic>
      <p:grpSp>
        <p:nvGrpSpPr>
          <p:cNvPr id="18" name="Group 17">
            <a:extLst>
              <a:ext uri="{FF2B5EF4-FFF2-40B4-BE49-F238E27FC236}">
                <a16:creationId xmlns:a16="http://schemas.microsoft.com/office/drawing/2014/main" id="{ED9ECBC1-7ED9-462F-A9DA-C576032CC595}"/>
              </a:ext>
            </a:extLst>
          </p:cNvPr>
          <p:cNvGrpSpPr/>
          <p:nvPr/>
        </p:nvGrpSpPr>
        <p:grpSpPr>
          <a:xfrm>
            <a:off x="292264" y="3150443"/>
            <a:ext cx="8305031" cy="1090514"/>
            <a:chOff x="470035" y="2298875"/>
            <a:chExt cx="8305031" cy="1090514"/>
          </a:xfrm>
        </p:grpSpPr>
        <p:sp>
          <p:nvSpPr>
            <p:cNvPr id="45" name="Rounded Rectangle 2 2">
              <a:extLst>
                <a:ext uri="{FF2B5EF4-FFF2-40B4-BE49-F238E27FC236}">
                  <a16:creationId xmlns:a16="http://schemas.microsoft.com/office/drawing/2014/main" id="{9C7AFDC6-F105-401D-B90C-641019218367}"/>
                </a:ext>
              </a:extLst>
            </p:cNvPr>
            <p:cNvSpPr/>
            <p:nvPr/>
          </p:nvSpPr>
          <p:spPr bwMode="auto">
            <a:xfrm>
              <a:off x="470035" y="2298875"/>
              <a:ext cx="8305031" cy="1090514"/>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a:extLst>
                <a:ext uri="{FF2B5EF4-FFF2-40B4-BE49-F238E27FC236}">
                  <a16:creationId xmlns:a16="http://schemas.microsoft.com/office/drawing/2014/main" id="{66C94B20-14DF-43FD-8F4A-D995504BEC44}"/>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577522" y="2696412"/>
              <a:ext cx="2158860" cy="557714"/>
            </a:xfrm>
            <a:prstGeom prst="rect">
              <a:avLst/>
            </a:prstGeom>
          </p:spPr>
        </p:pic>
        <p:pic>
          <p:nvPicPr>
            <p:cNvPr id="12" name="Picture 11">
              <a:extLst>
                <a:ext uri="{FF2B5EF4-FFF2-40B4-BE49-F238E27FC236}">
                  <a16:creationId xmlns:a16="http://schemas.microsoft.com/office/drawing/2014/main" id="{A3D66FE9-E2A6-4E71-AB43-6A0E5723D049}"/>
                </a:ext>
              </a:extLst>
            </p:cNvPr>
            <p:cNvPicPr>
              <a:picLocks noChangeAspect="1"/>
            </p:cNvPicPr>
            <p:nvPr>
              <p:custDataLst>
                <p:tags r:id="rId19"/>
              </p:custDataLst>
            </p:nvPr>
          </p:nvPicPr>
          <p:blipFill>
            <a:blip r:embed="rId25" cstate="print">
              <a:extLst>
                <a:ext uri="{28A0092B-C50C-407E-A947-70E740481C1C}">
                  <a14:useLocalDpi xmlns:a14="http://schemas.microsoft.com/office/drawing/2010/main" val="0"/>
                </a:ext>
              </a:extLst>
            </a:blip>
            <a:stretch>
              <a:fillRect/>
            </a:stretch>
          </p:blipFill>
          <p:spPr>
            <a:xfrm>
              <a:off x="3445499" y="2868968"/>
              <a:ext cx="1806860" cy="267428"/>
            </a:xfrm>
            <a:prstGeom prst="rect">
              <a:avLst/>
            </a:prstGeom>
          </p:spPr>
        </p:pic>
        <p:pic>
          <p:nvPicPr>
            <p:cNvPr id="14" name="Picture 13">
              <a:extLst>
                <a:ext uri="{FF2B5EF4-FFF2-40B4-BE49-F238E27FC236}">
                  <a16:creationId xmlns:a16="http://schemas.microsoft.com/office/drawing/2014/main" id="{639A202E-59F0-4E2E-AA18-58B91D6670CD}"/>
                </a:ext>
              </a:extLst>
            </p:cNvPr>
            <p:cNvPicPr>
              <a:picLocks noChangeAspect="1"/>
            </p:cNvPicPr>
            <p:nvPr>
              <p:custDataLst>
                <p:tags r:id="rId20"/>
              </p:custDataLst>
            </p:nvPr>
          </p:nvPicPr>
          <p:blipFill>
            <a:blip r:embed="rId26" cstate="print">
              <a:extLst>
                <a:ext uri="{28A0092B-C50C-407E-A947-70E740481C1C}">
                  <a14:useLocalDpi xmlns:a14="http://schemas.microsoft.com/office/drawing/2010/main" val="0"/>
                </a:ext>
              </a:extLst>
            </a:blip>
            <a:stretch>
              <a:fillRect/>
            </a:stretch>
          </p:blipFill>
          <p:spPr>
            <a:xfrm>
              <a:off x="5865961" y="2760114"/>
              <a:ext cx="2808004" cy="455999"/>
            </a:xfrm>
            <a:prstGeom prst="rect">
              <a:avLst/>
            </a:prstGeom>
          </p:spPr>
        </p:pic>
        <p:sp>
          <p:nvSpPr>
            <p:cNvPr id="42" name="TextBox 41">
              <a:extLst>
                <a:ext uri="{FF2B5EF4-FFF2-40B4-BE49-F238E27FC236}">
                  <a16:creationId xmlns:a16="http://schemas.microsoft.com/office/drawing/2014/main" id="{9F04EC96-544B-4089-950F-4062CB2131AE}"/>
                </a:ext>
              </a:extLst>
            </p:cNvPr>
            <p:cNvSpPr txBox="1"/>
            <p:nvPr/>
          </p:nvSpPr>
          <p:spPr>
            <a:xfrm>
              <a:off x="1265648" y="2401261"/>
              <a:ext cx="801823"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Entropy</a:t>
              </a:r>
            </a:p>
          </p:txBody>
        </p:sp>
        <p:sp>
          <p:nvSpPr>
            <p:cNvPr id="43" name="TextBox 42">
              <a:extLst>
                <a:ext uri="{FF2B5EF4-FFF2-40B4-BE49-F238E27FC236}">
                  <a16:creationId xmlns:a16="http://schemas.microsoft.com/office/drawing/2014/main" id="{705A07C9-6F82-4990-9BF9-AD3139985F24}"/>
                </a:ext>
              </a:extLst>
            </p:cNvPr>
            <p:cNvSpPr txBox="1"/>
            <p:nvPr/>
          </p:nvSpPr>
          <p:spPr>
            <a:xfrm>
              <a:off x="3311106" y="2401460"/>
              <a:ext cx="205537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One-versus-best (OVB)</a:t>
              </a:r>
            </a:p>
          </p:txBody>
        </p:sp>
        <p:sp>
          <p:nvSpPr>
            <p:cNvPr id="44" name="TextBox 43">
              <a:extLst>
                <a:ext uri="{FF2B5EF4-FFF2-40B4-BE49-F238E27FC236}">
                  <a16:creationId xmlns:a16="http://schemas.microsoft.com/office/drawing/2014/main" id="{9CED1024-CAE2-48E3-A9F3-1A2167136D5C}"/>
                </a:ext>
              </a:extLst>
            </p:cNvPr>
            <p:cNvSpPr txBox="1"/>
            <p:nvPr/>
          </p:nvSpPr>
          <p:spPr>
            <a:xfrm>
              <a:off x="5907999" y="2403342"/>
              <a:ext cx="2813591" cy="307777"/>
            </a:xfrm>
            <a:prstGeom prst="rect">
              <a:avLst/>
            </a:prstGeom>
            <a:noFill/>
          </p:spPr>
          <p:txBody>
            <a:bodyPr wrap="none" rtlCol="0">
              <a:spAutoFit/>
            </a:bodyPr>
            <a:lstStyle/>
            <a:p>
              <a:pPr>
                <a:spcBef>
                  <a:spcPts val="450"/>
                </a:spcBef>
              </a:pPr>
              <a:r>
                <a:rPr lang="en-US" sz="1400" dirty="0">
                  <a:solidFill>
                    <a:srgbClr val="C00000"/>
                  </a:solidFill>
                  <a:latin typeface="Arial" panose="020B0604020202020204"/>
                  <a:ea typeface="宋体" charset="-122"/>
                </a:rPr>
                <a:t>Best-versus-second-best (BVSB)</a:t>
              </a:r>
            </a:p>
          </p:txBody>
        </p:sp>
      </p:grpSp>
      <p:grpSp>
        <p:nvGrpSpPr>
          <p:cNvPr id="33" name="Group 32">
            <a:extLst>
              <a:ext uri="{FF2B5EF4-FFF2-40B4-BE49-F238E27FC236}">
                <a16:creationId xmlns:a16="http://schemas.microsoft.com/office/drawing/2014/main" id="{03563D30-9C78-510F-A03B-28E5A74A1EEB}"/>
              </a:ext>
            </a:extLst>
          </p:cNvPr>
          <p:cNvGrpSpPr/>
          <p:nvPr/>
        </p:nvGrpSpPr>
        <p:grpSpPr>
          <a:xfrm>
            <a:off x="4485119" y="4405473"/>
            <a:ext cx="1611557" cy="440068"/>
            <a:chOff x="4485119" y="4405473"/>
            <a:chExt cx="1611557" cy="440068"/>
          </a:xfrm>
        </p:grpSpPr>
        <p:sp>
          <p:nvSpPr>
            <p:cNvPr id="60" name="Rounded Rectangle 25 2 2">
              <a:extLst>
                <a:ext uri="{FF2B5EF4-FFF2-40B4-BE49-F238E27FC236}">
                  <a16:creationId xmlns:a16="http://schemas.microsoft.com/office/drawing/2014/main" id="{020FD58F-6249-4DD0-B4E0-0D83BA8CB417}"/>
                </a:ext>
              </a:extLst>
            </p:cNvPr>
            <p:cNvSpPr/>
            <p:nvPr/>
          </p:nvSpPr>
          <p:spPr bwMode="auto">
            <a:xfrm>
              <a:off x="4485119" y="4405473"/>
              <a:ext cx="1611557" cy="44006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32" name="Picture 31" descr="\documentclass{article}&#10;\usepackage{amsmath,bm,amsfonts}&#10;\DeclareMathOperator{\prob}{Pr}&#10;\newcommand{\Expect}{{\mathbb{E}}}&#10;\pagestyle{empty}&#10;\begin{document}&#10;&#10;&#10;\begin{align*}&#10;m_* = \arg\max_{m} a_m[t]&#10;\end{align*}&#10;\end{document}" title="IguanaTex Bitmap Display">
              <a:extLst>
                <a:ext uri="{FF2B5EF4-FFF2-40B4-BE49-F238E27FC236}">
                  <a16:creationId xmlns:a16="http://schemas.microsoft.com/office/drawing/2014/main" id="{468F26FE-731A-4CF4-51E4-D16CE5117FE9}"/>
                </a:ext>
              </a:extLst>
            </p:cNvPr>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4485120" y="4500552"/>
              <a:ext cx="1581716" cy="294722"/>
            </a:xfrm>
            <a:prstGeom prst="rect">
              <a:avLst/>
            </a:prstGeom>
          </p:spPr>
        </p:pic>
      </p:grpSp>
      <p:pic>
        <p:nvPicPr>
          <p:cNvPr id="85" name="Picture 84" descr="\documentclass{article}&#10;\usepackage{amsmath,bm,amsfonts}&#10;\DeclareMathOperator{\prob}{Pr}&#10;\newcommand{\Expect}{{\rm I\kern-.3em E}}&#10;\pagestyle{empty}&#10;\begin{document}&#10;&#10;&#10;\begin{equation*}&#10;\{\hat{q}_{nk}[0] \}_{n=1,k=1}^{N,K}&#10;\end{equation*}&#10;\end{document}" title="IguanaTex Bitmap Display">
            <a:extLst>
              <a:ext uri="{FF2B5EF4-FFF2-40B4-BE49-F238E27FC236}">
                <a16:creationId xmlns:a16="http://schemas.microsoft.com/office/drawing/2014/main" id="{D6FD6E1E-746F-FA54-4608-664443061103}"/>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2384338" y="1618052"/>
            <a:ext cx="1243430" cy="265141"/>
          </a:xfrm>
          <a:prstGeom prst="rect">
            <a:avLst/>
          </a:prstGeom>
        </p:spPr>
      </p:pic>
      <p:grpSp>
        <p:nvGrpSpPr>
          <p:cNvPr id="21" name="Group 20">
            <a:extLst>
              <a:ext uri="{FF2B5EF4-FFF2-40B4-BE49-F238E27FC236}">
                <a16:creationId xmlns:a16="http://schemas.microsoft.com/office/drawing/2014/main" id="{E1E4CADE-47D0-546A-97CE-9286CDCBD9D1}"/>
              </a:ext>
            </a:extLst>
          </p:cNvPr>
          <p:cNvGrpSpPr/>
          <p:nvPr/>
        </p:nvGrpSpPr>
        <p:grpSpPr>
          <a:xfrm>
            <a:off x="399751" y="2249908"/>
            <a:ext cx="6712299" cy="685523"/>
            <a:chOff x="399751" y="2249908"/>
            <a:chExt cx="6712299" cy="685523"/>
          </a:xfrm>
        </p:grpSpPr>
        <p:sp>
          <p:nvSpPr>
            <p:cNvPr id="31" name="TextBox 30">
              <a:extLst>
                <a:ext uri="{FF2B5EF4-FFF2-40B4-BE49-F238E27FC236}">
                  <a16:creationId xmlns:a16="http://schemas.microsoft.com/office/drawing/2014/main" id="{6147A376-EEB7-46D8-A9B1-AC59AFE462FB}"/>
                </a:ext>
              </a:extLst>
            </p:cNvPr>
            <p:cNvSpPr txBox="1"/>
            <p:nvPr/>
          </p:nvSpPr>
          <p:spPr>
            <a:xfrm>
              <a:off x="399751" y="2249908"/>
              <a:ext cx="4485523"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minimize overall </a:t>
              </a:r>
              <a:r>
                <a:rPr lang="en-US" sz="1600" dirty="0">
                  <a:solidFill>
                    <a:srgbClr val="C00000"/>
                  </a:solidFill>
                  <a:latin typeface="Arial" panose="020B0604020202020204"/>
                  <a:ea typeface="宋体" charset="-122"/>
                </a:rPr>
                <a:t>uncertainty</a:t>
              </a:r>
            </a:p>
          </p:txBody>
        </p:sp>
        <p:grpSp>
          <p:nvGrpSpPr>
            <p:cNvPr id="20" name="Group 19">
              <a:extLst>
                <a:ext uri="{FF2B5EF4-FFF2-40B4-BE49-F238E27FC236}">
                  <a16:creationId xmlns:a16="http://schemas.microsoft.com/office/drawing/2014/main" id="{F6042A57-9ADE-07D4-899B-FCE0D0929CA5}"/>
                </a:ext>
              </a:extLst>
            </p:cNvPr>
            <p:cNvGrpSpPr/>
            <p:nvPr>
              <p:custDataLst>
                <p:tags r:id="rId15"/>
              </p:custDataLst>
            </p:nvPr>
          </p:nvGrpSpPr>
          <p:grpSpPr>
            <a:xfrm>
              <a:off x="5153773" y="2506749"/>
              <a:ext cx="1958277" cy="345889"/>
              <a:chOff x="5153773" y="2506749"/>
              <a:chExt cx="1958277" cy="345889"/>
            </a:xfrm>
          </p:grpSpPr>
          <p:sp>
            <p:nvSpPr>
              <p:cNvPr id="63" name="Rounded Rectangle 25 2 1 1">
                <a:extLst>
                  <a:ext uri="{FF2B5EF4-FFF2-40B4-BE49-F238E27FC236}">
                    <a16:creationId xmlns:a16="http://schemas.microsoft.com/office/drawing/2014/main" id="{B83A1F5B-9B95-49E8-B5E1-E3669922FD26}"/>
                  </a:ext>
                </a:extLst>
              </p:cNvPr>
              <p:cNvSpPr/>
              <p:nvPr/>
            </p:nvSpPr>
            <p:spPr bwMode="auto">
              <a:xfrm>
                <a:off x="5153773" y="2506749"/>
                <a:ext cx="1958277" cy="3458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3" name="Picture 12" descr="\documentclass{article}&#10;\usepackage{amsmath,bm,amsfonts}&#10;\DeclareMathOperator{\prob}{Pr}&#10;\newcommand{\Expect}{{\mathbb{E}}}&#10;\pagestyle{empty}&#10;\begin{document}&#10;&#10;&#10;\begin{align*}&#10;n_* = \arg\max_{n} H_\dagger(\bm{q}_n[t])&#10;\end{align*}&#10;\end{document}" title="IguanaTex Bitmap Display">
                <a:extLst>
                  <a:ext uri="{FF2B5EF4-FFF2-40B4-BE49-F238E27FC236}">
                    <a16:creationId xmlns:a16="http://schemas.microsoft.com/office/drawing/2014/main" id="{033D8C18-EE71-FD98-4BED-9B65644EBF10}"/>
                  </a:ext>
                </a:extLst>
              </p:cNvPr>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5234334" y="2543284"/>
                <a:ext cx="1877716" cy="294722"/>
              </a:xfrm>
              <a:prstGeom prst="rect">
                <a:avLst/>
              </a:prstGeom>
            </p:spPr>
          </p:pic>
        </p:grpSp>
        <p:sp>
          <p:nvSpPr>
            <p:cNvPr id="3" name="Rectangle 2">
              <a:extLst>
                <a:ext uri="{FF2B5EF4-FFF2-40B4-BE49-F238E27FC236}">
                  <a16:creationId xmlns:a16="http://schemas.microsoft.com/office/drawing/2014/main" id="{57F09362-C345-4C09-AF55-F3AA47ADD5D4}"/>
                </a:ext>
              </a:extLst>
            </p:cNvPr>
            <p:cNvSpPr/>
            <p:nvPr/>
          </p:nvSpPr>
          <p:spPr>
            <a:xfrm>
              <a:off x="1371446" y="2627654"/>
              <a:ext cx="2930610" cy="307777"/>
            </a:xfrm>
            <a:prstGeom prst="rect">
              <a:avLst/>
            </a:prstGeom>
          </p:spPr>
          <p:txBody>
            <a:bodyPr wrap="none">
              <a:spAutoFit/>
            </a:bodyPr>
            <a:lstStyle/>
            <a:p>
              <a:pPr marL="285750" indent="-285750">
                <a:buFont typeface="Wingdings" panose="05000000000000000000" pitchFamily="2" charset="2"/>
                <a:buChar char="Ø"/>
              </a:pPr>
              <a:r>
                <a:rPr lang="en-US" sz="1400" dirty="0">
                  <a:ea typeface="宋体" charset="-122"/>
                </a:rPr>
                <a:t>select data w/ high uncertainty</a:t>
              </a:r>
              <a:endParaRPr lang="en-US" sz="1400" dirty="0"/>
            </a:p>
          </p:txBody>
        </p:sp>
      </p:grpSp>
      <p:grpSp>
        <p:nvGrpSpPr>
          <p:cNvPr id="64" name="Group 63">
            <a:extLst>
              <a:ext uri="{FF2B5EF4-FFF2-40B4-BE49-F238E27FC236}">
                <a16:creationId xmlns:a16="http://schemas.microsoft.com/office/drawing/2014/main" id="{EE9A70E6-A9F5-7CC7-A115-24C2EBCBBED2}"/>
              </a:ext>
            </a:extLst>
          </p:cNvPr>
          <p:cNvGrpSpPr/>
          <p:nvPr>
            <p:custDataLst>
              <p:tags r:id="rId3"/>
            </p:custDataLst>
          </p:nvPr>
        </p:nvGrpSpPr>
        <p:grpSpPr>
          <a:xfrm>
            <a:off x="292264" y="5115546"/>
            <a:ext cx="7687380" cy="933879"/>
            <a:chOff x="292264" y="5115546"/>
            <a:chExt cx="7687380" cy="933879"/>
          </a:xfrm>
        </p:grpSpPr>
        <p:sp>
          <p:nvSpPr>
            <p:cNvPr id="35" name="TextBox 34">
              <a:extLst>
                <a:ext uri="{FF2B5EF4-FFF2-40B4-BE49-F238E27FC236}">
                  <a16:creationId xmlns:a16="http://schemas.microsoft.com/office/drawing/2014/main" id="{B0B5B8A7-D566-4D5A-B193-41490EC1FEFE}"/>
                </a:ext>
              </a:extLst>
            </p:cNvPr>
            <p:cNvSpPr txBox="1"/>
            <p:nvPr/>
          </p:nvSpPr>
          <p:spPr>
            <a:xfrm>
              <a:off x="624468" y="5400529"/>
              <a:ext cx="7355176"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annotator parameters                      , priors             , and posteriors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Update uncertainties </a:t>
              </a:r>
              <a:endParaRPr lang="en-US" sz="1600" dirty="0">
                <a:ea typeface="宋体" charset="-122"/>
              </a:endParaRPr>
            </a:p>
          </p:txBody>
        </p:sp>
        <p:grpSp>
          <p:nvGrpSpPr>
            <p:cNvPr id="62" name="Group 61">
              <a:extLst>
                <a:ext uri="{FF2B5EF4-FFF2-40B4-BE49-F238E27FC236}">
                  <a16:creationId xmlns:a16="http://schemas.microsoft.com/office/drawing/2014/main" id="{2547350D-C680-34C1-F95E-4E986FE40ACC}"/>
                </a:ext>
              </a:extLst>
            </p:cNvPr>
            <p:cNvGrpSpPr/>
            <p:nvPr>
              <p:custDataLst>
                <p:tags r:id="rId13"/>
              </p:custDataLst>
            </p:nvPr>
          </p:nvGrpSpPr>
          <p:grpSpPr>
            <a:xfrm>
              <a:off x="292264" y="5115546"/>
              <a:ext cx="5639715" cy="338554"/>
              <a:chOff x="292264" y="5115546"/>
              <a:chExt cx="5639715" cy="338554"/>
            </a:xfrm>
          </p:grpSpPr>
          <p:sp>
            <p:nvSpPr>
              <p:cNvPr id="68" name="TextBox 67">
                <a:extLst>
                  <a:ext uri="{FF2B5EF4-FFF2-40B4-BE49-F238E27FC236}">
                    <a16:creationId xmlns:a16="http://schemas.microsoft.com/office/drawing/2014/main" id="{FD5C7E81-66A0-465A-856F-34D37A34AE4A}"/>
                  </a:ext>
                </a:extLst>
              </p:cNvPr>
              <p:cNvSpPr txBox="1"/>
              <p:nvPr/>
            </p:nvSpPr>
            <p:spPr>
              <a:xfrm>
                <a:off x="292264" y="5115546"/>
                <a:ext cx="563971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Provide                                          to Online EM:  </a:t>
                </a:r>
                <a:endParaRPr lang="en-US" sz="1600" dirty="0">
                  <a:ea typeface="宋体" charset="-122"/>
                </a:endParaRPr>
              </a:p>
            </p:txBody>
          </p:sp>
          <p:pic>
            <p:nvPicPr>
              <p:cNvPr id="46" name="Picture 45" descr="\documentclass{article}&#10;\usepackage{amsmath,bm,amsfonts}&#10;\DeclareMathOperator{\prob}{Pr}&#10;\newcommand{\Expect}{{\rm I\kern-.3em E}}&#10;\pagestyle{empty}&#10;\begin{document}&#10;&#10;&#10;\begin{equation*}&#10;r_t = (n_*,m_*,\check{y}_{n_*}^{(m_*)})&#10;\end{equation*}&#10;\end{document}" title="IguanaTex Bitmap Display">
                <a:extLst>
                  <a:ext uri="{FF2B5EF4-FFF2-40B4-BE49-F238E27FC236}">
                    <a16:creationId xmlns:a16="http://schemas.microsoft.com/office/drawing/2014/main" id="{DA97C51B-92AF-13D8-0B6C-DD134ED2759E}"/>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658740" y="5153455"/>
                <a:ext cx="1594290" cy="241142"/>
              </a:xfrm>
              <a:prstGeom prst="rect">
                <a:avLst/>
              </a:prstGeom>
            </p:spPr>
          </p:pic>
        </p:grpSp>
      </p:grpSp>
      <p:pic>
        <p:nvPicPr>
          <p:cNvPr id="77" name="Picture 76" descr="\documentclass{article}&#10;\usepackage{amsmath,bm,amsfonts}&#10;\DeclareMathOperator{\prob}{Pr}&#10;\newcommand{\Expect}{{\rm I\kern-.3em E}}&#10;\pagestyle{empty}&#10;\begin{document}&#10;&#10;&#10;\begin{equation*}&#10;\{\hat{q}_{nk}[t+1]\}&#10;\end{equation*}&#10;\end{document}" title="IguanaTex Bitmap Display">
            <a:extLst>
              <a:ext uri="{FF2B5EF4-FFF2-40B4-BE49-F238E27FC236}">
                <a16:creationId xmlns:a16="http://schemas.microsoft.com/office/drawing/2014/main" id="{2BD283B8-8613-8E25-AF13-FC37FEA5454C}"/>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7805898" y="5445709"/>
            <a:ext cx="934860" cy="190856"/>
          </a:xfrm>
          <a:prstGeom prst="rect">
            <a:avLst/>
          </a:prstGeom>
        </p:spPr>
      </p:pic>
      <p:pic>
        <p:nvPicPr>
          <p:cNvPr id="81" name="Picture 80" descr="\documentclass{article}&#10;\usepackage{amsmath,bm,amsfonts}&#10;\DeclareMathOperator{\prob}{Pr}&#10;\newcommand{\Expect}{{\rm I\kern-.3em E}}&#10;\pagestyle{empty}&#10;\begin{document}&#10;&#10;&#10;\begin{equation*}&#10;\{\mathbf{H}^{(m)}[t+1]\}&#10;\end{equation*}&#10;\end{document}" title="IguanaTex Bitmap Display">
            <a:extLst>
              <a:ext uri="{FF2B5EF4-FFF2-40B4-BE49-F238E27FC236}">
                <a16:creationId xmlns:a16="http://schemas.microsoft.com/office/drawing/2014/main" id="{2D5AFF9E-0D16-4DE1-243B-76CB61E74FE1}"/>
              </a:ext>
            </a:extLst>
          </p:cNvPr>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3727768" y="5462803"/>
            <a:ext cx="1097146" cy="226286"/>
          </a:xfrm>
          <a:prstGeom prst="rect">
            <a:avLst/>
          </a:prstGeom>
        </p:spPr>
      </p:pic>
      <p:pic>
        <p:nvPicPr>
          <p:cNvPr id="75" name="Picture 74" descr="\documentclass{article}&#10;\usepackage{amsmath,bm,amsfonts}&#10;\DeclareMathOperator{\prob}{Pr}&#10;\newcommand{\Expect}{{\rm I\kern-.3em E}}&#10;\pagestyle{empty}&#10;\begin{document}&#10;&#10;&#10;\begin{equation*}&#10;\bm{\pi}[t+1]&#10;\end{equation*}&#10;\end{document}" title="IguanaTex Bitmap Display">
            <a:extLst>
              <a:ext uri="{FF2B5EF4-FFF2-40B4-BE49-F238E27FC236}">
                <a16:creationId xmlns:a16="http://schemas.microsoft.com/office/drawing/2014/main" id="{C1B3690B-41C1-3609-6FDD-5A173DFD89B9}"/>
              </a:ext>
            </a:extLst>
          </p:cNvPr>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5606897" y="5480723"/>
            <a:ext cx="609145" cy="190856"/>
          </a:xfrm>
          <a:prstGeom prst="rect">
            <a:avLst/>
          </a:prstGeom>
        </p:spPr>
      </p:pic>
      <p:pic>
        <p:nvPicPr>
          <p:cNvPr id="79" name="Picture 78" descr="\documentclass{article}&#10;\usepackage{amsmath,bm,amsfonts}&#10;\DeclareMathOperator{\prob}{Pr}&#10;\newcommand{\Expect}{{\rm I\kern-.3em E}}&#10;\pagestyle{empty}&#10;\begin{document}&#10;&#10;&#10;\begin{equation*}&#10;\{H_\dagger(\bm{q}_n[t+1]\}_{n=1}^{N}&#10;\end{equation*}&#10;\end{document}" title="IguanaTex Bitmap Display">
            <a:extLst>
              <a:ext uri="{FF2B5EF4-FFF2-40B4-BE49-F238E27FC236}">
                <a16:creationId xmlns:a16="http://schemas.microsoft.com/office/drawing/2014/main" id="{3988D426-C7A4-AF8D-B116-709EB46CB06E}"/>
              </a:ext>
            </a:extLst>
          </p:cNvPr>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3253030" y="5756462"/>
            <a:ext cx="1467433" cy="226285"/>
          </a:xfrm>
          <a:prstGeom prst="rect">
            <a:avLst/>
          </a:prstGeom>
        </p:spPr>
      </p:pic>
      <p:pic>
        <p:nvPicPr>
          <p:cNvPr id="19" name="Picture 18">
            <a:extLst>
              <a:ext uri="{FF2B5EF4-FFF2-40B4-BE49-F238E27FC236}">
                <a16:creationId xmlns:a16="http://schemas.microsoft.com/office/drawing/2014/main" id="{5805F1E0-9D1F-45B7-B1E7-53D0F99066B7}"/>
              </a:ext>
            </a:extLst>
          </p:cNvPr>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7350470" y="2606390"/>
            <a:ext cx="1544002" cy="190857"/>
          </a:xfrm>
          <a:prstGeom prst="rect">
            <a:avLst/>
          </a:prstGeom>
        </p:spPr>
      </p:pic>
      <p:sp>
        <p:nvSpPr>
          <p:cNvPr id="53" name="TextBox 52">
            <a:extLst>
              <a:ext uri="{FF2B5EF4-FFF2-40B4-BE49-F238E27FC236}">
                <a16:creationId xmlns:a16="http://schemas.microsoft.com/office/drawing/2014/main" id="{1EA00C58-7C62-4E0B-902B-B03535328AC5}"/>
              </a:ext>
            </a:extLst>
          </p:cNvPr>
          <p:cNvSpPr txBox="1"/>
          <p:nvPr/>
        </p:nvSpPr>
        <p:spPr>
          <a:xfrm>
            <a:off x="5682495" y="2071655"/>
            <a:ext cx="941682"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Annotator </a:t>
            </a:r>
            <a:r>
              <a:rPr lang="en-US" sz="1000" b="1" i="1" dirty="0">
                <a:ea typeface="宋体" charset="-122"/>
              </a:rPr>
              <a:t>m*</a:t>
            </a:r>
            <a:r>
              <a:rPr lang="en-US" sz="1000" b="1" dirty="0">
                <a:ea typeface="宋体" charset="-122"/>
              </a:rPr>
              <a:t> </a:t>
            </a:r>
          </a:p>
        </p:txBody>
      </p:sp>
      <p:pic>
        <p:nvPicPr>
          <p:cNvPr id="82" name="Picture 81" descr="\documentclass{article}&#10;\usepackage{amsmath,bm,amsfonts}&#10;\DeclareMathOperator{\prob}{Pr}&#10;\newcommand{\Expect}{{\rm I\kern-.3em E}}&#10;\pagestyle{empty}&#10;\begin{document}&#10;&#10;&#10;\begin{equation*}&#10;r_t := \left(n,m,\check{y}_n^{(m)}\right)&#10;\end{equation*}&#10;\end{document}" title="IguanaTex Bitmap Display">
            <a:extLst>
              <a:ext uri="{FF2B5EF4-FFF2-40B4-BE49-F238E27FC236}">
                <a16:creationId xmlns:a16="http://schemas.microsoft.com/office/drawing/2014/main" id="{B3AE8122-F787-DAFE-D561-5F8BB0746F69}"/>
              </a:ext>
            </a:extLst>
          </p:cNvPr>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2987633" y="868117"/>
            <a:ext cx="1457146" cy="341714"/>
          </a:xfrm>
          <a:prstGeom prst="rect">
            <a:avLst/>
          </a:prstGeom>
        </p:spPr>
      </p:pic>
      <p:pic>
        <p:nvPicPr>
          <p:cNvPr id="83" name="Picture 82" descr="\documentclass{article}&#10;\usepackage{amsmath,bm,amsfonts}&#10;\DeclareMathOperator{\prob}{Pr}&#10;\newcommand{\Expect}{{\rm I\kern-.3em E}}&#10;\pagestyle{empty}&#10;\begin{document}&#10;&#10;&#10;\begin{equation*}&#10;\bm{\theta}[0]:= [\mathbf{H}^{(1)}[0],\ldots,\mathbf{H}^{(M)}[0],\bm{\pi}[0]]&#10;\end{equation*}&#10;\end{document}" title="IguanaTex Bitmap Display">
            <a:extLst>
              <a:ext uri="{FF2B5EF4-FFF2-40B4-BE49-F238E27FC236}">
                <a16:creationId xmlns:a16="http://schemas.microsoft.com/office/drawing/2014/main" id="{B72B497F-0176-505B-6ECF-EC35431516C6}"/>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1532909" y="1302845"/>
            <a:ext cx="2769147" cy="226285"/>
          </a:xfrm>
          <a:prstGeom prst="rect">
            <a:avLst/>
          </a:prstGeom>
        </p:spPr>
      </p:pic>
      <p:grpSp>
        <p:nvGrpSpPr>
          <p:cNvPr id="17" name="Group 16">
            <a:extLst>
              <a:ext uri="{FF2B5EF4-FFF2-40B4-BE49-F238E27FC236}">
                <a16:creationId xmlns:a16="http://schemas.microsoft.com/office/drawing/2014/main" id="{53E94E57-2167-43EA-BCAC-556213494634}"/>
              </a:ext>
            </a:extLst>
          </p:cNvPr>
          <p:cNvGrpSpPr/>
          <p:nvPr/>
        </p:nvGrpSpPr>
        <p:grpSpPr>
          <a:xfrm>
            <a:off x="5555633" y="737990"/>
            <a:ext cx="3154149" cy="1526851"/>
            <a:chOff x="5555633" y="737990"/>
            <a:chExt cx="3154149" cy="1526851"/>
          </a:xfrm>
        </p:grpSpPr>
        <p:grpSp>
          <p:nvGrpSpPr>
            <p:cNvPr id="56" name="Group 55">
              <a:extLst>
                <a:ext uri="{FF2B5EF4-FFF2-40B4-BE49-F238E27FC236}">
                  <a16:creationId xmlns:a16="http://schemas.microsoft.com/office/drawing/2014/main" id="{4827BDEA-2ECD-42FF-B7F5-2E22F03BBE12}"/>
                </a:ext>
              </a:extLst>
            </p:cNvPr>
            <p:cNvGrpSpPr/>
            <p:nvPr/>
          </p:nvGrpSpPr>
          <p:grpSpPr>
            <a:xfrm>
              <a:off x="5555633" y="737990"/>
              <a:ext cx="3154149" cy="1526851"/>
              <a:chOff x="1586322" y="1960599"/>
              <a:chExt cx="5119277" cy="3464705"/>
            </a:xfrm>
          </p:grpSpPr>
          <p:pic>
            <p:nvPicPr>
              <p:cNvPr id="59" name="Picture 58">
                <a:extLst>
                  <a:ext uri="{FF2B5EF4-FFF2-40B4-BE49-F238E27FC236}">
                    <a16:creationId xmlns:a16="http://schemas.microsoft.com/office/drawing/2014/main" id="{7BAA3595-96F8-4C4E-923B-6FA1D82E47C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86322" y="1960599"/>
                <a:ext cx="5119277" cy="3464705"/>
              </a:xfrm>
              <a:prstGeom prst="rect">
                <a:avLst/>
              </a:prstGeom>
            </p:spPr>
          </p:pic>
          <p:sp>
            <p:nvSpPr>
              <p:cNvPr id="61" name="Rectangle 60">
                <a:extLst>
                  <a:ext uri="{FF2B5EF4-FFF2-40B4-BE49-F238E27FC236}">
                    <a16:creationId xmlns:a16="http://schemas.microsoft.com/office/drawing/2014/main" id="{9B6B7487-052D-4A10-B831-D6C723354260}"/>
                  </a:ext>
                </a:extLst>
              </p:cNvPr>
              <p:cNvSpPr/>
              <p:nvPr/>
            </p:nvSpPr>
            <p:spPr bwMode="auto">
              <a:xfrm>
                <a:off x="3238500" y="4143375"/>
                <a:ext cx="809625" cy="46672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58" name="Picture 57">
              <a:extLst>
                <a:ext uri="{FF2B5EF4-FFF2-40B4-BE49-F238E27FC236}">
                  <a16:creationId xmlns:a16="http://schemas.microsoft.com/office/drawing/2014/main" id="{BAAB92B8-AF09-427B-AD1F-1C862F656BFF}"/>
                </a:ext>
              </a:extLst>
            </p:cNvPr>
            <p:cNvPicPr>
              <a:picLocks noChangeAspect="1"/>
            </p:cNvPicPr>
            <p:nvPr>
              <p:custDataLst>
                <p:tags r:id="rId11"/>
              </p:custDataLst>
            </p:nvPr>
          </p:nvPicPr>
          <p:blipFill>
            <a:blip r:embed="rId39" cstate="print">
              <a:extLst>
                <a:ext uri="{28A0092B-C50C-407E-A947-70E740481C1C}">
                  <a14:useLocalDpi xmlns:a14="http://schemas.microsoft.com/office/drawing/2010/main" val="0"/>
                </a:ext>
              </a:extLst>
            </a:blip>
            <a:stretch>
              <a:fillRect/>
            </a:stretch>
          </p:blipFill>
          <p:spPr>
            <a:xfrm>
              <a:off x="6827325" y="1814530"/>
              <a:ext cx="171731" cy="82116"/>
            </a:xfrm>
            <a:prstGeom prst="rect">
              <a:avLst/>
            </a:prstGeom>
          </p:spPr>
        </p:pic>
        <p:sp>
          <p:nvSpPr>
            <p:cNvPr id="55" name="Rectangle 54">
              <a:extLst>
                <a:ext uri="{FF2B5EF4-FFF2-40B4-BE49-F238E27FC236}">
                  <a16:creationId xmlns:a16="http://schemas.microsoft.com/office/drawing/2014/main" id="{E24A4483-88CF-4436-A55B-A3FA48036AB4}"/>
                </a:ext>
              </a:extLst>
            </p:cNvPr>
            <p:cNvSpPr/>
            <p:nvPr/>
          </p:nvSpPr>
          <p:spPr bwMode="auto">
            <a:xfrm>
              <a:off x="6214051" y="1350701"/>
              <a:ext cx="903773" cy="243458"/>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a:extLst>
                <a:ext uri="{FF2B5EF4-FFF2-40B4-BE49-F238E27FC236}">
                  <a16:creationId xmlns:a16="http://schemas.microsoft.com/office/drawing/2014/main" id="{9F4E6C73-DBC8-4383-B8DB-68A455666C29}"/>
                </a:ext>
              </a:extLst>
            </p:cNvPr>
            <p:cNvSpPr txBox="1"/>
            <p:nvPr/>
          </p:nvSpPr>
          <p:spPr>
            <a:xfrm>
              <a:off x="7021772" y="913462"/>
              <a:ext cx="738494" cy="192972"/>
            </a:xfrm>
            <a:prstGeom prst="rect">
              <a:avLst/>
            </a:prstGeom>
            <a:solidFill>
              <a:schemeClr val="bg1"/>
            </a:solidFill>
          </p:spPr>
          <p:txBody>
            <a:bodyPr wrap="none" rtlCol="0">
              <a:spAutoFit/>
            </a:bodyPr>
            <a:lstStyle/>
            <a:p>
              <a:pPr algn="l">
                <a:spcBef>
                  <a:spcPts val="600"/>
                </a:spcBef>
              </a:pPr>
              <a:r>
                <a:rPr lang="en-US" sz="1000" b="1" dirty="0">
                  <a:ea typeface="宋体" charset="-122"/>
                </a:rPr>
                <a:t>Online EM</a:t>
              </a:r>
            </a:p>
          </p:txBody>
        </p:sp>
        <p:sp>
          <p:nvSpPr>
            <p:cNvPr id="10" name="Rectangle 9">
              <a:extLst>
                <a:ext uri="{FF2B5EF4-FFF2-40B4-BE49-F238E27FC236}">
                  <a16:creationId xmlns:a16="http://schemas.microsoft.com/office/drawing/2014/main" id="{EB96C817-4018-4742-A809-3C6C9771DDB8}"/>
                </a:ext>
              </a:extLst>
            </p:cNvPr>
            <p:cNvSpPr/>
            <p:nvPr/>
          </p:nvSpPr>
          <p:spPr bwMode="auto">
            <a:xfrm>
              <a:off x="5570303" y="1377692"/>
              <a:ext cx="511203" cy="16913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9" name="Picture 8" descr="\documentclass{article}&#10;\usepackage{amsmath,bm,amsfonts}&#10;\usepackage[dvipsnames]{xcolor}&#10;\DeclareMathOperator{\prob}{Pr}&#10;\newcommand{\Expect}{{\rm I\kern-.3em E}}&#10;\pagestyle{empty}&#10;\begin{document}&#10;&#10;{\color{OliveGreen}&#10;\begin{equation*}&#10;\check{y}_{n^*}^{(m^*)}&#10;\end{equation*}&#10;}&#10;\end{document}" title="IguanaTex Bitmap Display">
              <a:extLst>
                <a:ext uri="{FF2B5EF4-FFF2-40B4-BE49-F238E27FC236}">
                  <a16:creationId xmlns:a16="http://schemas.microsoft.com/office/drawing/2014/main" id="{40F1B1DD-0435-4672-ABD1-A660AC05777D}"/>
                </a:ext>
              </a:extLst>
            </p:cNvPr>
            <p:cNvPicPr>
              <a:picLocks noChangeAspect="1"/>
            </p:cNvPicPr>
            <p:nvPr>
              <p:custDataLst>
                <p:tags r:id="rId12"/>
              </p:custDataLst>
            </p:nvPr>
          </p:nvPicPr>
          <p:blipFill>
            <a:blip r:embed="rId40" cstate="print">
              <a:extLst>
                <a:ext uri="{28A0092B-C50C-407E-A947-70E740481C1C}">
                  <a14:useLocalDpi xmlns:a14="http://schemas.microsoft.com/office/drawing/2010/main" val="0"/>
                </a:ext>
              </a:extLst>
            </a:blip>
            <a:stretch>
              <a:fillRect/>
            </a:stretch>
          </p:blipFill>
          <p:spPr>
            <a:xfrm>
              <a:off x="5699462" y="1383712"/>
              <a:ext cx="298878" cy="192972"/>
            </a:xfrm>
            <a:prstGeom prst="rect">
              <a:avLst/>
            </a:prstGeom>
            <a:solidFill>
              <a:srgbClr val="FFFFFF"/>
            </a:solidFill>
          </p:spPr>
        </p:pic>
      </p:grpSp>
    </p:spTree>
    <p:extLst>
      <p:ext uri="{BB962C8B-B14F-4D97-AF65-F5344CB8AC3E}">
        <p14:creationId xmlns:p14="http://schemas.microsoft.com/office/powerpoint/2010/main" val="13177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dirty="0"/>
              <a:t>Exploring the annotator space</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106</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693029" y="1650077"/>
            <a:ext cx="6213560" cy="95923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Insufficient initialization – poor annotator space coverage</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Estimation of annotator parameters depends on # of responses</a:t>
            </a:r>
          </a:p>
          <a:p>
            <a:pPr marL="285750" indent="-285750">
              <a:spcBef>
                <a:spcPts val="450"/>
              </a:spcBef>
              <a:buFont typeface="Wingdings" panose="05000000000000000000" pitchFamily="2" charset="2"/>
              <a:buChar char="Ø"/>
            </a:pPr>
            <a:r>
              <a:rPr lang="en-US" sz="1600" dirty="0">
                <a:latin typeface="Arial" panose="020B0604020202020204"/>
                <a:ea typeface="宋体" charset="-122"/>
              </a:rPr>
              <a:t>Too many annotations from few learners</a:t>
            </a:r>
          </a:p>
        </p:txBody>
      </p:sp>
      <p:sp>
        <p:nvSpPr>
          <p:cNvPr id="48" name="TextBox 47">
            <a:extLst>
              <a:ext uri="{FF2B5EF4-FFF2-40B4-BE49-F238E27FC236}">
                <a16:creationId xmlns:a16="http://schemas.microsoft.com/office/drawing/2014/main" id="{FD700B71-FA93-4952-BE7E-894F1BF7E89C}"/>
              </a:ext>
            </a:extLst>
          </p:cNvPr>
          <p:cNvSpPr txBox="1"/>
          <p:nvPr/>
        </p:nvSpPr>
        <p:spPr>
          <a:xfrm>
            <a:off x="230176" y="1197620"/>
            <a:ext cx="7287893"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Always selecting the “best” available annotator might be suboptimal</a:t>
            </a:r>
          </a:p>
        </p:txBody>
      </p:sp>
      <p:grpSp>
        <p:nvGrpSpPr>
          <p:cNvPr id="21" name="Group 20">
            <a:extLst>
              <a:ext uri="{FF2B5EF4-FFF2-40B4-BE49-F238E27FC236}">
                <a16:creationId xmlns:a16="http://schemas.microsoft.com/office/drawing/2014/main" id="{A886E19F-797D-0CBD-B925-F97F47C7EE38}"/>
              </a:ext>
            </a:extLst>
          </p:cNvPr>
          <p:cNvGrpSpPr/>
          <p:nvPr/>
        </p:nvGrpSpPr>
        <p:grpSpPr>
          <a:xfrm>
            <a:off x="230176" y="2688575"/>
            <a:ext cx="6279628" cy="3373680"/>
            <a:chOff x="230176" y="2688575"/>
            <a:chExt cx="6279628" cy="3373680"/>
          </a:xfrm>
        </p:grpSpPr>
        <p:grpSp>
          <p:nvGrpSpPr>
            <p:cNvPr id="20" name="Group 19">
              <a:extLst>
                <a:ext uri="{FF2B5EF4-FFF2-40B4-BE49-F238E27FC236}">
                  <a16:creationId xmlns:a16="http://schemas.microsoft.com/office/drawing/2014/main" id="{BE4079B3-09CE-F82E-FCB4-F3588897956A}"/>
                </a:ext>
              </a:extLst>
            </p:cNvPr>
            <p:cNvGrpSpPr/>
            <p:nvPr>
              <p:custDataLst>
                <p:tags r:id="rId2"/>
              </p:custDataLst>
            </p:nvPr>
          </p:nvGrpSpPr>
          <p:grpSpPr>
            <a:xfrm>
              <a:off x="230176" y="2688575"/>
              <a:ext cx="6279628" cy="3373680"/>
              <a:chOff x="230176" y="2688575"/>
              <a:chExt cx="6279628" cy="3373680"/>
            </a:xfrm>
          </p:grpSpPr>
          <p:sp>
            <p:nvSpPr>
              <p:cNvPr id="65" name="TextBox 64">
                <a:extLst>
                  <a:ext uri="{FF2B5EF4-FFF2-40B4-BE49-F238E27FC236}">
                    <a16:creationId xmlns:a16="http://schemas.microsoft.com/office/drawing/2014/main" id="{46D11DD8-CAE1-4660-BB78-419548A908A0}"/>
                  </a:ext>
                </a:extLst>
              </p:cNvPr>
              <p:cNvSpPr txBox="1"/>
              <p:nvPr/>
            </p:nvSpPr>
            <p:spPr>
              <a:xfrm>
                <a:off x="230176" y="2688575"/>
                <a:ext cx="5478231"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b="1" dirty="0">
                    <a:solidFill>
                      <a:srgbClr val="C00000"/>
                    </a:solidFill>
                    <a:latin typeface="Arial" panose="020B0604020202020204"/>
                    <a:ea typeface="宋体" charset="-122"/>
                  </a:rPr>
                  <a:t>Solution</a:t>
                </a:r>
                <a:r>
                  <a:rPr lang="en-US" b="1" dirty="0">
                    <a:solidFill>
                      <a:srgbClr val="000000"/>
                    </a:solidFill>
                    <a:latin typeface="Arial" panose="020B0604020202020204"/>
                    <a:ea typeface="宋体" charset="-122"/>
                  </a:rPr>
                  <a:t>:</a:t>
                </a:r>
                <a:r>
                  <a:rPr lang="en-US" dirty="0">
                    <a:solidFill>
                      <a:srgbClr val="000000"/>
                    </a:solidFill>
                    <a:latin typeface="Arial" panose="020B0604020202020204"/>
                    <a:ea typeface="宋体" charset="-122"/>
                  </a:rPr>
                  <a:t> At time </a:t>
                </a:r>
                <a:r>
                  <a:rPr lang="en-US" i="1" dirty="0">
                    <a:solidFill>
                      <a:srgbClr val="000000"/>
                    </a:solidFill>
                    <a:latin typeface="Arial" panose="020B0604020202020204"/>
                    <a:ea typeface="宋体" charset="-122"/>
                  </a:rPr>
                  <a:t>t </a:t>
                </a:r>
                <a:r>
                  <a:rPr lang="en-US" dirty="0">
                    <a:solidFill>
                      <a:srgbClr val="0070C0"/>
                    </a:solidFill>
                    <a:latin typeface="Arial" panose="020B0604020202020204"/>
                    <a:ea typeface="宋体" charset="-122"/>
                  </a:rPr>
                  <a:t>explore</a:t>
                </a:r>
                <a:r>
                  <a:rPr lang="en-US" dirty="0">
                    <a:solidFill>
                      <a:srgbClr val="000000"/>
                    </a:solidFill>
                    <a:latin typeface="Arial" panose="020B0604020202020204"/>
                    <a:ea typeface="宋体" charset="-122"/>
                  </a:rPr>
                  <a:t> annotator space </a:t>
                </a:r>
                <a:r>
                  <a:rPr lang="en-US" dirty="0" err="1">
                    <a:solidFill>
                      <a:srgbClr val="000000"/>
                    </a:solidFill>
                    <a:latin typeface="Arial" panose="020B0604020202020204"/>
                    <a:ea typeface="宋体" charset="-122"/>
                  </a:rPr>
                  <a:t>w.p.</a:t>
                </a:r>
                <a:r>
                  <a:rPr lang="en-US" dirty="0">
                    <a:solidFill>
                      <a:srgbClr val="000000"/>
                    </a:solidFill>
                    <a:latin typeface="Arial" panose="020B0604020202020204"/>
                    <a:ea typeface="宋体" charset="-122"/>
                  </a:rPr>
                  <a:t> </a:t>
                </a:r>
                <a:r>
                  <a:rPr lang="el-GR" i="1" dirty="0">
                    <a:solidFill>
                      <a:srgbClr val="000000"/>
                    </a:solidFill>
                    <a:latin typeface="Arial" panose="020B0604020202020204"/>
                    <a:ea typeface="宋体" charset="-122"/>
                  </a:rPr>
                  <a:t>ε</a:t>
                </a:r>
                <a:endParaRPr lang="en-US" dirty="0">
                  <a:solidFill>
                    <a:srgbClr val="000000"/>
                  </a:solidFill>
                  <a:latin typeface="Arial" panose="020B0604020202020204"/>
                  <a:ea typeface="宋体" charset="-122"/>
                </a:endParaRPr>
              </a:p>
            </p:txBody>
          </p:sp>
          <p:grpSp>
            <p:nvGrpSpPr>
              <p:cNvPr id="13" name="Group 12">
                <a:extLst>
                  <a:ext uri="{FF2B5EF4-FFF2-40B4-BE49-F238E27FC236}">
                    <a16:creationId xmlns:a16="http://schemas.microsoft.com/office/drawing/2014/main" id="{71662C35-EA39-47E1-70D4-46BFF1695C6C}"/>
                  </a:ext>
                </a:extLst>
              </p:cNvPr>
              <p:cNvGrpSpPr/>
              <p:nvPr>
                <p:custDataLst>
                  <p:tags r:id="rId3"/>
                </p:custDataLst>
              </p:nvPr>
            </p:nvGrpSpPr>
            <p:grpSpPr>
              <a:xfrm>
                <a:off x="3400358" y="3899158"/>
                <a:ext cx="1967169" cy="365300"/>
                <a:chOff x="3400358" y="3899158"/>
                <a:chExt cx="1967169" cy="365300"/>
              </a:xfrm>
            </p:grpSpPr>
            <p:sp>
              <p:nvSpPr>
                <p:cNvPr id="73" name="Rounded Rectangle 25 2 1 2">
                  <a:extLst>
                    <a:ext uri="{FF2B5EF4-FFF2-40B4-BE49-F238E27FC236}">
                      <a16:creationId xmlns:a16="http://schemas.microsoft.com/office/drawing/2014/main" id="{829B5108-03E3-4E38-AC3C-B394B34C4295}"/>
                    </a:ext>
                  </a:extLst>
                </p:cNvPr>
                <p:cNvSpPr/>
                <p:nvPr/>
              </p:nvSpPr>
              <p:spPr bwMode="auto">
                <a:xfrm>
                  <a:off x="3400358" y="3899158"/>
                  <a:ext cx="1967169" cy="365300"/>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2" name="Picture 11" descr="\documentclass{article}&#10;\usepackage{amsmath,bm,amsfonts}&#10;\DeclareMathOperator{\prob}{Pr}&#10;\newcommand{\Expect}{{\mathbb{E}}}&#10;\pagestyle{empty}&#10;\begin{document}&#10;&#10;&#10;\begin{align*}&#10;n_* = \arg\min_{n} H_\dagger(\bm{q}_n[t])&#10;\end{align*}&#10;\end{document}" title="IguanaTex Bitmap Display">
                  <a:extLst>
                    <a:ext uri="{FF2B5EF4-FFF2-40B4-BE49-F238E27FC236}">
                      <a16:creationId xmlns:a16="http://schemas.microsoft.com/office/drawing/2014/main" id="{70D569A0-F99B-E5F9-3AE2-3050240A2C99}"/>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3428459" y="3947114"/>
                  <a:ext cx="1841144" cy="294722"/>
                </a:xfrm>
                <a:prstGeom prst="rect">
                  <a:avLst/>
                </a:prstGeom>
              </p:spPr>
            </p:pic>
          </p:grpSp>
          <p:sp>
            <p:nvSpPr>
              <p:cNvPr id="76" name="TextBox 75">
                <a:extLst>
                  <a:ext uri="{FF2B5EF4-FFF2-40B4-BE49-F238E27FC236}">
                    <a16:creationId xmlns:a16="http://schemas.microsoft.com/office/drawing/2014/main" id="{64D80335-9115-4716-ABA7-7BAE48B037DD}"/>
                  </a:ext>
                </a:extLst>
              </p:cNvPr>
              <p:cNvSpPr txBox="1"/>
              <p:nvPr/>
            </p:nvSpPr>
            <p:spPr>
              <a:xfrm>
                <a:off x="2361916" y="5415924"/>
                <a:ext cx="3945859" cy="646331"/>
              </a:xfrm>
              <a:prstGeom prst="rect">
                <a:avLst/>
              </a:prstGeom>
              <a:noFill/>
            </p:spPr>
            <p:txBody>
              <a:bodyPr wrap="square" rtlCol="0">
                <a:spAutoFit/>
              </a:bodyPr>
              <a:lstStyle/>
              <a:p>
                <a:pPr algn="ctr">
                  <a:spcBef>
                    <a:spcPts val="450"/>
                  </a:spcBef>
                </a:pPr>
                <a:r>
                  <a:rPr lang="en-US" dirty="0">
                    <a:solidFill>
                      <a:srgbClr val="0070C0"/>
                    </a:solidFill>
                    <a:ea typeface="宋体" charset="-122"/>
                  </a:rPr>
                  <a:t>Exploration – Exploitation trade-off </a:t>
                </a:r>
                <a:r>
                  <a:rPr lang="en-US" dirty="0">
                    <a:ea typeface="宋体" charset="-122"/>
                  </a:rPr>
                  <a:t>Avoid “rich-get-richer” effects</a:t>
                </a:r>
              </a:p>
            </p:txBody>
          </p:sp>
          <p:sp>
            <p:nvSpPr>
              <p:cNvPr id="49" name="TextBox 48">
                <a:extLst>
                  <a:ext uri="{FF2B5EF4-FFF2-40B4-BE49-F238E27FC236}">
                    <a16:creationId xmlns:a16="http://schemas.microsoft.com/office/drawing/2014/main" id="{354BE767-7068-47CE-95B0-E2953A4A975B}"/>
                  </a:ext>
                </a:extLst>
              </p:cNvPr>
              <p:cNvSpPr txBox="1"/>
              <p:nvPr/>
            </p:nvSpPr>
            <p:spPr>
              <a:xfrm>
                <a:off x="687376" y="3411400"/>
                <a:ext cx="51828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Data selection – select a datum with low uncertainty</a:t>
                </a:r>
                <a:endParaRPr lang="en-US" sz="1600" dirty="0">
                  <a:solidFill>
                    <a:srgbClr val="C00000"/>
                  </a:solidFill>
                  <a:latin typeface="Arial" panose="020B0604020202020204"/>
                  <a:ea typeface="宋体" charset="-122"/>
                </a:endParaRPr>
              </a:p>
            </p:txBody>
          </p:sp>
          <p:sp>
            <p:nvSpPr>
              <p:cNvPr id="53" name="TextBox 52">
                <a:extLst>
                  <a:ext uri="{FF2B5EF4-FFF2-40B4-BE49-F238E27FC236}">
                    <a16:creationId xmlns:a16="http://schemas.microsoft.com/office/drawing/2014/main" id="{ED0F28A7-7D34-40CA-9C8D-14FF38E29885}"/>
                  </a:ext>
                </a:extLst>
              </p:cNvPr>
              <p:cNvSpPr txBox="1"/>
              <p:nvPr/>
            </p:nvSpPr>
            <p:spPr>
              <a:xfrm>
                <a:off x="687376" y="4413662"/>
                <a:ext cx="5822428" cy="338554"/>
              </a:xfrm>
              <a:prstGeom prst="rect">
                <a:avLst/>
              </a:prstGeom>
              <a:noFill/>
            </p:spPr>
            <p:txBody>
              <a:bodyPr wrap="none" rtlCol="0">
                <a:spAutoFit/>
              </a:bodyPr>
              <a:lstStyle/>
              <a:p>
                <a:pPr marL="285750" indent="-285750">
                  <a:spcBef>
                    <a:spcPts val="450"/>
                  </a:spcBef>
                  <a:buFont typeface="Wingdings" panose="05000000000000000000" pitchFamily="2" charset="2"/>
                  <a:buChar char="v"/>
                </a:pPr>
                <a:r>
                  <a:rPr lang="en-US" sz="1600" dirty="0">
                    <a:latin typeface="Arial" panose="020B0604020202020204"/>
                    <a:ea typeface="宋体" charset="-122"/>
                  </a:rPr>
                  <a:t>Annotator selection – according to # of provided responses</a:t>
                </a:r>
                <a:endParaRPr lang="en-US" sz="1600" dirty="0">
                  <a:solidFill>
                    <a:srgbClr val="C00000"/>
                  </a:solidFill>
                  <a:latin typeface="Arial" panose="020B0604020202020204"/>
                  <a:ea typeface="宋体" charset="-122"/>
                </a:endParaRPr>
              </a:p>
            </p:txBody>
          </p:sp>
          <p:grpSp>
            <p:nvGrpSpPr>
              <p:cNvPr id="19" name="Group 18">
                <a:extLst>
                  <a:ext uri="{FF2B5EF4-FFF2-40B4-BE49-F238E27FC236}">
                    <a16:creationId xmlns:a16="http://schemas.microsoft.com/office/drawing/2014/main" id="{310CFC3B-A787-2CCA-31B0-3F75F054D6A8}"/>
                  </a:ext>
                </a:extLst>
              </p:cNvPr>
              <p:cNvGrpSpPr/>
              <p:nvPr>
                <p:custDataLst>
                  <p:tags r:id="rId4"/>
                </p:custDataLst>
              </p:nvPr>
            </p:nvGrpSpPr>
            <p:grpSpPr>
              <a:xfrm>
                <a:off x="3510211" y="4861337"/>
                <a:ext cx="1773678" cy="338553"/>
                <a:chOff x="3510211" y="4861337"/>
                <a:chExt cx="1773678" cy="338553"/>
              </a:xfrm>
            </p:grpSpPr>
            <p:sp>
              <p:nvSpPr>
                <p:cNvPr id="55" name="Rounded Rectangle 25 1">
                  <a:extLst>
                    <a:ext uri="{FF2B5EF4-FFF2-40B4-BE49-F238E27FC236}">
                      <a16:creationId xmlns:a16="http://schemas.microsoft.com/office/drawing/2014/main" id="{461CF05E-7A0C-4BB8-9C92-557901BE29C8}"/>
                    </a:ext>
                  </a:extLst>
                </p:cNvPr>
                <p:cNvSpPr/>
                <p:nvPr/>
              </p:nvSpPr>
              <p:spPr bwMode="auto">
                <a:xfrm>
                  <a:off x="3510211" y="4861337"/>
                  <a:ext cx="1773678" cy="33855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8" name="Picture 17" descr="\documentclass{article}&#10;\usepackage{amsmath,bm,amsfonts}&#10;\DeclareMathOperator{\prob}{Pr}&#10;\newcommand{\Expect}{{\mathbb{E}}}&#10;\pagestyle{empty}&#10;\begin{document}&#10;&#10;&#10;\begin{align*}&#10;p_m[t]\propto\exp(-N_m[t])&#10;\end{align*}&#10;\end{document}" title="IguanaTex Bitmap Display">
                  <a:extLst>
                    <a:ext uri="{FF2B5EF4-FFF2-40B4-BE49-F238E27FC236}">
                      <a16:creationId xmlns:a16="http://schemas.microsoft.com/office/drawing/2014/main" id="{BC835E37-F9BD-EC58-44F3-D9AD211A5211}"/>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574173" y="4892246"/>
                  <a:ext cx="1709716" cy="217781"/>
                </a:xfrm>
                <a:prstGeom prst="rect">
                  <a:avLst/>
                </a:prstGeom>
              </p:spPr>
            </p:pic>
          </p:grpSp>
        </p:grpSp>
        <p:sp>
          <p:nvSpPr>
            <p:cNvPr id="4" name="Rectangle: Rounded Corners 3">
              <a:extLst>
                <a:ext uri="{FF2B5EF4-FFF2-40B4-BE49-F238E27FC236}">
                  <a16:creationId xmlns:a16="http://schemas.microsoft.com/office/drawing/2014/main" id="{02F8BE05-2C24-4F7D-AC73-033436F3D5A9}"/>
                </a:ext>
              </a:extLst>
            </p:cNvPr>
            <p:cNvSpPr/>
            <p:nvPr/>
          </p:nvSpPr>
          <p:spPr bwMode="auto">
            <a:xfrm>
              <a:off x="2543175" y="5415924"/>
              <a:ext cx="3619500" cy="646331"/>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grpSp>
        <p:nvGrpSpPr>
          <p:cNvPr id="26" name="Group 25">
            <a:extLst>
              <a:ext uri="{FF2B5EF4-FFF2-40B4-BE49-F238E27FC236}">
                <a16:creationId xmlns:a16="http://schemas.microsoft.com/office/drawing/2014/main" id="{A9DB9127-3B82-5071-D73E-F95EC60A42F9}"/>
              </a:ext>
            </a:extLst>
          </p:cNvPr>
          <p:cNvGrpSpPr/>
          <p:nvPr/>
        </p:nvGrpSpPr>
        <p:grpSpPr>
          <a:xfrm>
            <a:off x="6162675" y="4752216"/>
            <a:ext cx="3427306" cy="584775"/>
            <a:chOff x="6162675" y="4752216"/>
            <a:chExt cx="3427306" cy="584775"/>
          </a:xfrm>
        </p:grpSpPr>
        <p:pic>
          <p:nvPicPr>
            <p:cNvPr id="25" name="Picture 24" descr="\documentclass{article}&#10;\usepackage{amsmath,bm,amsfonts}&#10;\DeclareMathOperator{\prob}{Pr}&#10;\newcommand{\Expect}{{\mathbb{E}}}&#10;\pagestyle{empty}&#10;\begin{document}&#10;&#10;&#10;\begin{align*}&#10;N_m[t]&#10;\end{align*}&#10;\end{document}" title="IguanaTex Bitmap Display">
              <a:extLst>
                <a:ext uri="{FF2B5EF4-FFF2-40B4-BE49-F238E27FC236}">
                  <a16:creationId xmlns:a16="http://schemas.microsoft.com/office/drawing/2014/main" id="{1F9E0248-2583-4358-F166-39C89104F6ED}"/>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162675" y="4813038"/>
              <a:ext cx="441143" cy="217781"/>
            </a:xfrm>
            <a:prstGeom prst="rect">
              <a:avLst/>
            </a:prstGeom>
          </p:spPr>
        </p:pic>
        <p:sp>
          <p:nvSpPr>
            <p:cNvPr id="9" name="TextBox 8">
              <a:extLst>
                <a:ext uri="{FF2B5EF4-FFF2-40B4-BE49-F238E27FC236}">
                  <a16:creationId xmlns:a16="http://schemas.microsoft.com/office/drawing/2014/main" id="{7C3782A4-27CD-40F8-92A1-B042457E8F15}"/>
                </a:ext>
              </a:extLst>
            </p:cNvPr>
            <p:cNvSpPr txBox="1"/>
            <p:nvPr/>
          </p:nvSpPr>
          <p:spPr>
            <a:xfrm>
              <a:off x="6599131" y="4752216"/>
              <a:ext cx="2990850" cy="584775"/>
            </a:xfrm>
            <a:prstGeom prst="rect">
              <a:avLst/>
            </a:prstGeom>
            <a:noFill/>
          </p:spPr>
          <p:txBody>
            <a:bodyPr wrap="square" rtlCol="0">
              <a:spAutoFit/>
            </a:bodyPr>
            <a:lstStyle/>
            <a:p>
              <a:pPr algn="l">
                <a:spcBef>
                  <a:spcPts val="600"/>
                </a:spcBef>
              </a:pPr>
              <a:r>
                <a:rPr lang="en-US" sz="1600" dirty="0">
                  <a:ea typeface="宋体" charset="-122"/>
                </a:rPr>
                <a:t>: # of responses from annotator </a:t>
              </a:r>
              <a:r>
                <a:rPr lang="en-US" sz="1600" i="1" dirty="0">
                  <a:ea typeface="宋体" charset="-122"/>
                </a:rPr>
                <a:t>m</a:t>
              </a:r>
              <a:r>
                <a:rPr lang="en-US" sz="1600" dirty="0">
                  <a:ea typeface="宋体" charset="-122"/>
                </a:rPr>
                <a:t>, at time </a:t>
              </a:r>
              <a:r>
                <a:rPr lang="en-US" sz="1600" i="1" dirty="0">
                  <a:ea typeface="宋体" charset="-122"/>
                </a:rPr>
                <a:t>t</a:t>
              </a:r>
              <a:endParaRPr lang="en-US" sz="1600" dirty="0">
                <a:ea typeface="宋体" charset="-122"/>
              </a:endParaRPr>
            </a:p>
          </p:txBody>
        </p:sp>
      </p:grpSp>
    </p:spTree>
    <p:extLst>
      <p:ext uri="{BB962C8B-B14F-4D97-AF65-F5344CB8AC3E}">
        <p14:creationId xmlns:p14="http://schemas.microsoft.com/office/powerpoint/2010/main" val="3323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0FD0-0CD5-E53A-72D1-CC055DBE9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ADAA3-C560-4C50-FA60-671E6060DC1B}"/>
              </a:ext>
            </a:extLst>
          </p:cNvPr>
          <p:cNvSpPr>
            <a:spLocks noGrp="1"/>
          </p:cNvSpPr>
          <p:nvPr>
            <p:ph type="title"/>
          </p:nvPr>
        </p:nvSpPr>
        <p:spPr>
          <a:xfrm>
            <a:off x="124635" y="152419"/>
            <a:ext cx="8511466" cy="561173"/>
          </a:xfrm>
        </p:spPr>
        <p:txBody>
          <a:bodyPr/>
          <a:lstStyle/>
          <a:p>
            <a:r>
              <a:rPr lang="en-US" sz="2800" dirty="0"/>
              <a:t>Moment matching with second-order statistics</a:t>
            </a:r>
          </a:p>
        </p:txBody>
      </p:sp>
      <p:sp>
        <p:nvSpPr>
          <p:cNvPr id="5" name="Slide Number Placeholder 4">
            <a:extLst>
              <a:ext uri="{FF2B5EF4-FFF2-40B4-BE49-F238E27FC236}">
                <a16:creationId xmlns:a16="http://schemas.microsoft.com/office/drawing/2014/main" id="{2E05E2CB-0F8A-0D41-5922-2FFC159C0563}"/>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107</a:t>
            </a:fld>
            <a:endParaRPr lang="en-US" dirty="0">
              <a:solidFill>
                <a:srgbClr val="000000"/>
              </a:solidFill>
              <a:ea typeface="ＭＳ Ｐゴシック"/>
            </a:endParaRPr>
          </a:p>
        </p:txBody>
      </p:sp>
      <p:sp>
        <p:nvSpPr>
          <p:cNvPr id="32" name="TextBox 31">
            <a:extLst>
              <a:ext uri="{FF2B5EF4-FFF2-40B4-BE49-F238E27FC236}">
                <a16:creationId xmlns:a16="http://schemas.microsoft.com/office/drawing/2014/main" id="{6A615E18-146E-148A-C566-DC808E1810FB}"/>
              </a:ext>
            </a:extLst>
          </p:cNvPr>
          <p:cNvSpPr txBox="1"/>
          <p:nvPr/>
        </p:nvSpPr>
        <p:spPr>
          <a:xfrm>
            <a:off x="340171" y="3817336"/>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3" name="Group 52">
            <a:extLst>
              <a:ext uri="{FF2B5EF4-FFF2-40B4-BE49-F238E27FC236}">
                <a16:creationId xmlns:a16="http://schemas.microsoft.com/office/drawing/2014/main" id="{98424BB5-78A0-6679-A273-1B4B1D9E126E}"/>
              </a:ext>
            </a:extLst>
          </p:cNvPr>
          <p:cNvGrpSpPr/>
          <p:nvPr/>
        </p:nvGrpSpPr>
        <p:grpSpPr>
          <a:xfrm>
            <a:off x="1462349" y="1407332"/>
            <a:ext cx="6162204" cy="1950482"/>
            <a:chOff x="1462349" y="1407332"/>
            <a:chExt cx="6162204" cy="1950482"/>
          </a:xfrm>
        </p:grpSpPr>
        <p:pic>
          <p:nvPicPr>
            <p:cNvPr id="51" name="Picture 50" descr="\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title="IguanaTex Bitmap Display">
              <a:extLst>
                <a:ext uri="{FF2B5EF4-FFF2-40B4-BE49-F238E27FC236}">
                  <a16:creationId xmlns:a16="http://schemas.microsoft.com/office/drawing/2014/main" id="{25585D2E-6EB7-2D50-20D2-EB676E0DAB0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724078" y="1871907"/>
              <a:ext cx="5644614" cy="1350086"/>
            </a:xfrm>
            <a:prstGeom prst="rect">
              <a:avLst/>
            </a:prstGeom>
          </p:spPr>
        </p:pic>
        <p:sp>
          <p:nvSpPr>
            <p:cNvPr id="6" name="Rectangle: Rounded Corners 5">
              <a:extLst>
                <a:ext uri="{FF2B5EF4-FFF2-40B4-BE49-F238E27FC236}">
                  <a16:creationId xmlns:a16="http://schemas.microsoft.com/office/drawing/2014/main" id="{FD543040-8207-B44B-EF54-8CBBC909B348}"/>
                </a:ext>
              </a:extLst>
            </p:cNvPr>
            <p:cNvSpPr/>
            <p:nvPr/>
          </p:nvSpPr>
          <p:spPr>
            <a:xfrm>
              <a:off x="1462349" y="1407332"/>
              <a:ext cx="6162204" cy="1950482"/>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1" name="TextBox 30">
            <a:extLst>
              <a:ext uri="{FF2B5EF4-FFF2-40B4-BE49-F238E27FC236}">
                <a16:creationId xmlns:a16="http://schemas.microsoft.com/office/drawing/2014/main" id="{E6371A92-EDA5-D59A-1E34-F4AB41297E74}"/>
              </a:ext>
            </a:extLst>
          </p:cNvPr>
          <p:cNvSpPr txBox="1"/>
          <p:nvPr/>
        </p:nvSpPr>
        <p:spPr>
          <a:xfrm>
            <a:off x="1574550" y="1452426"/>
            <a:ext cx="1608133" cy="369332"/>
          </a:xfrm>
          <a:prstGeom prst="rect">
            <a:avLst/>
          </a:prstGeom>
          <a:noFill/>
        </p:spPr>
        <p:txBody>
          <a:bodyPr wrap="none" rtlCol="0">
            <a:spAutoFit/>
          </a:bodyPr>
          <a:lstStyle/>
          <a:p>
            <a:r>
              <a:rPr lang="en-US" u="sng" dirty="0">
                <a:solidFill>
                  <a:srgbClr val="C00000"/>
                </a:solidFill>
              </a:rPr>
              <a:t>Coupled NMF</a:t>
            </a:r>
          </a:p>
        </p:txBody>
      </p:sp>
      <p:pic>
        <p:nvPicPr>
          <p:cNvPr id="48" name="Picture 47" descr="\documentclass{article}&#10;\usepackage{amsmath}&#10;\usepackage{bm,amssymb}&#10;\pagestyle{empty}&#10;\begin{document}&#10;&#10; \begin{align*}&#10; {\rm min}&amp;~\sum_{(m,m')\in\Omega}{\rm KL}\left(\hat{\bm R}_{m,m'} || \bm A_m\bm D\bm A_{m'}^\top\right)\\&#10; &amp;~\bm A_m\geq \bm 0,\bm 1^\top\bm A_m=\bm 1^\top,~\bm 1^\top\bm d=1,\bm d\geq \bm 0&#10; \end{align*}&#10;&#10; &#10;\end{document}" title="IguanaTex Bitmap Display">
            <a:extLst>
              <a:ext uri="{FF2B5EF4-FFF2-40B4-BE49-F238E27FC236}">
                <a16:creationId xmlns:a16="http://schemas.microsoft.com/office/drawing/2014/main" id="{E857905C-2A02-5829-20E2-0A0AE362B82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43351" y="3835366"/>
            <a:ext cx="4466107" cy="997701"/>
          </a:xfrm>
          <a:prstGeom prst="rect">
            <a:avLst/>
          </a:prstGeom>
        </p:spPr>
      </p:pic>
      <p:sp>
        <p:nvSpPr>
          <p:cNvPr id="46" name="Rectangle: Rounded Corners 45">
            <a:extLst>
              <a:ext uri="{FF2B5EF4-FFF2-40B4-BE49-F238E27FC236}">
                <a16:creationId xmlns:a16="http://schemas.microsoft.com/office/drawing/2014/main" id="{5832FB55-3FA4-9D5C-C9B7-DE6FE168476E}"/>
              </a:ext>
            </a:extLst>
          </p:cNvPr>
          <p:cNvSpPr/>
          <p:nvPr/>
        </p:nvSpPr>
        <p:spPr>
          <a:xfrm>
            <a:off x="2369012" y="3814021"/>
            <a:ext cx="4720158" cy="1067077"/>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sp>
        <p:nvSpPr>
          <p:cNvPr id="54" name="TextBox 53">
            <a:extLst>
              <a:ext uri="{FF2B5EF4-FFF2-40B4-BE49-F238E27FC236}">
                <a16:creationId xmlns:a16="http://schemas.microsoft.com/office/drawing/2014/main" id="{67C8C75E-4241-6E6E-0D5A-AB933C3E0338}"/>
              </a:ext>
            </a:extLst>
          </p:cNvPr>
          <p:cNvSpPr txBox="1"/>
          <p:nvPr/>
        </p:nvSpPr>
        <p:spPr>
          <a:xfrm>
            <a:off x="340171" y="5152639"/>
            <a:ext cx="5012911"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Accurate moment estimation with fewer data</a:t>
            </a:r>
          </a:p>
        </p:txBody>
      </p:sp>
    </p:spTree>
    <p:extLst>
      <p:ext uri="{BB962C8B-B14F-4D97-AF65-F5344CB8AC3E}">
        <p14:creationId xmlns:p14="http://schemas.microsoft.com/office/powerpoint/2010/main" val="36294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animBg="1"/>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0" y="96260"/>
            <a:ext cx="5630779" cy="628491"/>
          </a:xfrm>
        </p:spPr>
        <p:txBody>
          <a:bodyPr/>
          <a:lstStyle/>
          <a:p>
            <a:r>
              <a:rPr lang="en-US" sz="3200" dirty="0"/>
              <a:t>Opportunities and challenges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11</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61521" y="3116167"/>
            <a:ext cx="423686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Challenges</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41953" y="3587997"/>
            <a:ext cx="5630779" cy="95923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Lack of ground-truth labels</a:t>
            </a:r>
          </a:p>
          <a:p>
            <a:pPr marL="285750" indent="-285750">
              <a:spcBef>
                <a:spcPts val="450"/>
              </a:spcBef>
              <a:buFont typeface="Wingdings" panose="05000000000000000000" pitchFamily="2" charset="2"/>
              <a:buChar char="Ø"/>
            </a:pPr>
            <a:r>
              <a:rPr lang="en-US" sz="1600" dirty="0">
                <a:solidFill>
                  <a:srgbClr val="000000"/>
                </a:solidFill>
                <a:ea typeface="宋体" charset="-122"/>
              </a:rPr>
              <a:t>Annotators can be unreliable and even adversarial</a:t>
            </a:r>
          </a:p>
          <a:p>
            <a:pPr marL="285750" indent="-285750">
              <a:spcBef>
                <a:spcPts val="450"/>
              </a:spcBef>
              <a:buFont typeface="Wingdings" panose="05000000000000000000" pitchFamily="2" charset="2"/>
              <a:buChar char="Ø"/>
            </a:pPr>
            <a:r>
              <a:rPr lang="en-US" sz="1600" dirty="0">
                <a:solidFill>
                  <a:srgbClr val="000000"/>
                </a:solidFill>
                <a:ea typeface="宋体" charset="-122"/>
              </a:rPr>
              <a:t>Sparsity of responses per annotator</a:t>
            </a:r>
          </a:p>
        </p:txBody>
      </p:sp>
      <p:sp>
        <p:nvSpPr>
          <p:cNvPr id="20" name="TextBox 19">
            <a:extLst>
              <a:ext uri="{FF2B5EF4-FFF2-40B4-BE49-F238E27FC236}">
                <a16:creationId xmlns:a16="http://schemas.microsoft.com/office/drawing/2014/main" id="{FA3E320B-1E9E-4C5F-95BD-E7C7CE803BE9}"/>
              </a:ext>
            </a:extLst>
          </p:cNvPr>
          <p:cNvSpPr txBox="1"/>
          <p:nvPr/>
        </p:nvSpPr>
        <p:spPr>
          <a:xfrm>
            <a:off x="359058" y="877864"/>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Opportunities</a:t>
            </a:r>
          </a:p>
        </p:txBody>
      </p:sp>
      <p:sp>
        <p:nvSpPr>
          <p:cNvPr id="21" name="TextBox 20">
            <a:extLst>
              <a:ext uri="{FF2B5EF4-FFF2-40B4-BE49-F238E27FC236}">
                <a16:creationId xmlns:a16="http://schemas.microsoft.com/office/drawing/2014/main" id="{BAE31CE9-26AD-4944-8204-25CB21AC570A}"/>
              </a:ext>
            </a:extLst>
          </p:cNvPr>
          <p:cNvSpPr txBox="1"/>
          <p:nvPr/>
        </p:nvSpPr>
        <p:spPr>
          <a:xfrm>
            <a:off x="641953" y="1390295"/>
            <a:ext cx="3676006" cy="1269578"/>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From unlabeled to labeled datasets</a:t>
            </a:r>
          </a:p>
          <a:p>
            <a:pPr marL="285750" indent="-285750">
              <a:spcBef>
                <a:spcPts val="450"/>
              </a:spcBef>
              <a:buFont typeface="Wingdings" panose="05000000000000000000" pitchFamily="2" charset="2"/>
              <a:buChar char="Ø"/>
            </a:pPr>
            <a:r>
              <a:rPr lang="en-US" sz="1600" dirty="0">
                <a:solidFill>
                  <a:srgbClr val="000000"/>
                </a:solidFill>
                <a:ea typeface="宋体" charset="-122"/>
              </a:rPr>
              <a:t>No expert supervision needed</a:t>
            </a:r>
          </a:p>
          <a:p>
            <a:pPr marL="285750" indent="-285750">
              <a:spcBef>
                <a:spcPts val="450"/>
              </a:spcBef>
              <a:buFont typeface="Wingdings" panose="05000000000000000000" pitchFamily="2" charset="2"/>
              <a:buChar char="Ø"/>
            </a:pPr>
            <a:r>
              <a:rPr lang="en-US" sz="1600" dirty="0">
                <a:solidFill>
                  <a:srgbClr val="000000"/>
                </a:solidFill>
                <a:ea typeface="宋体" charset="-122"/>
              </a:rPr>
              <a:t>Low-cost and efficient learning</a:t>
            </a:r>
          </a:p>
          <a:p>
            <a:pPr marL="285750" indent="-285750">
              <a:spcBef>
                <a:spcPts val="450"/>
              </a:spcBef>
              <a:buFont typeface="Wingdings" panose="05000000000000000000" pitchFamily="2" charset="2"/>
              <a:buChar char="Ø"/>
            </a:pPr>
            <a:r>
              <a:rPr lang="en-US" sz="1600" dirty="0">
                <a:solidFill>
                  <a:srgbClr val="000000"/>
                </a:solidFill>
                <a:ea typeface="宋体" charset="-122"/>
              </a:rPr>
              <a:t>LLM alignment</a:t>
            </a:r>
          </a:p>
        </p:txBody>
      </p:sp>
      <p:sp>
        <p:nvSpPr>
          <p:cNvPr id="3" name="TextBox 2">
            <a:extLst>
              <a:ext uri="{FF2B5EF4-FFF2-40B4-BE49-F238E27FC236}">
                <a16:creationId xmlns:a16="http://schemas.microsoft.com/office/drawing/2014/main" id="{AAB3D04E-8CE5-6AA5-8A4D-89EC37E09BE7}"/>
              </a:ext>
            </a:extLst>
          </p:cNvPr>
          <p:cNvSpPr txBox="1"/>
          <p:nvPr/>
        </p:nvSpPr>
        <p:spPr>
          <a:xfrm>
            <a:off x="359058" y="523706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This tutorial: </a:t>
            </a:r>
          </a:p>
        </p:txBody>
      </p:sp>
      <p:sp>
        <p:nvSpPr>
          <p:cNvPr id="4" name="TextBox 3">
            <a:extLst>
              <a:ext uri="{FF2B5EF4-FFF2-40B4-BE49-F238E27FC236}">
                <a16:creationId xmlns:a16="http://schemas.microsoft.com/office/drawing/2014/main" id="{6E964CB1-565A-57EB-3436-5929098AF8A3}"/>
              </a:ext>
            </a:extLst>
          </p:cNvPr>
          <p:cNvSpPr txBox="1"/>
          <p:nvPr/>
        </p:nvSpPr>
        <p:spPr>
          <a:xfrm>
            <a:off x="996415" y="5571830"/>
            <a:ext cx="7571688" cy="648896"/>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Crowdsourcing from a signal processing, and machine learning points of view</a:t>
            </a:r>
          </a:p>
          <a:p>
            <a:pPr marL="285750" indent="-285750">
              <a:spcBef>
                <a:spcPts val="450"/>
              </a:spcBef>
              <a:buFont typeface="Wingdings" panose="05000000000000000000" pitchFamily="2" charset="2"/>
              <a:buChar char="Ø"/>
            </a:pPr>
            <a:r>
              <a:rPr lang="en-US" sz="1600" dirty="0">
                <a:solidFill>
                  <a:srgbClr val="000000"/>
                </a:solidFill>
                <a:ea typeface="宋体" charset="-122"/>
              </a:rPr>
              <a:t>Statistical learning framework</a:t>
            </a:r>
          </a:p>
        </p:txBody>
      </p:sp>
      <p:pic>
        <p:nvPicPr>
          <p:cNvPr id="8" name="Picture 7" descr="A collage of different animals&#10;&#10;AI-generated content may be incorrect.">
            <a:extLst>
              <a:ext uri="{FF2B5EF4-FFF2-40B4-BE49-F238E27FC236}">
                <a16:creationId xmlns:a16="http://schemas.microsoft.com/office/drawing/2014/main" id="{B9081426-FCCE-98C0-F87A-6CCDB768DAB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30623" y="907588"/>
            <a:ext cx="3888884" cy="1752285"/>
          </a:xfrm>
          <a:prstGeom prst="rect">
            <a:avLst/>
          </a:prstGeom>
        </p:spPr>
      </p:pic>
      <p:sp>
        <p:nvSpPr>
          <p:cNvPr id="9" name="TextBox 8">
            <a:extLst>
              <a:ext uri="{FF2B5EF4-FFF2-40B4-BE49-F238E27FC236}">
                <a16:creationId xmlns:a16="http://schemas.microsoft.com/office/drawing/2014/main" id="{E592B20D-2146-A53A-46EF-A85B7E5CBF12}"/>
              </a:ext>
            </a:extLst>
          </p:cNvPr>
          <p:cNvSpPr txBox="1"/>
          <p:nvPr/>
        </p:nvSpPr>
        <p:spPr>
          <a:xfrm>
            <a:off x="5974835" y="2750377"/>
            <a:ext cx="2307002" cy="184666"/>
          </a:xfrm>
          <a:prstGeom prst="rect">
            <a:avLst/>
          </a:prstGeom>
          <a:noFill/>
        </p:spPr>
        <p:txBody>
          <a:bodyPr wrap="square" rtlCol="0">
            <a:spAutoFit/>
          </a:bodyPr>
          <a:lstStyle/>
          <a:p>
            <a:r>
              <a:rPr lang="en-US" sz="600" dirty="0">
                <a:hlinkClick r:id="rId5" tooltip="https://devopedia.org/imagenet"/>
              </a:rPr>
              <a:t>This Photo</a:t>
            </a:r>
            <a:r>
              <a:rPr lang="en-US" sz="600" dirty="0"/>
              <a:t> by Unknown Author is licensed under </a:t>
            </a:r>
            <a:r>
              <a:rPr lang="en-US" sz="600" dirty="0">
                <a:hlinkClick r:id="rId6" tooltip="https://creativecommons.org/licenses/by-sa/3.0/"/>
              </a:rPr>
              <a:t>CC BY-SA</a:t>
            </a:r>
            <a:endParaRPr lang="en-US" sz="600" dirty="0"/>
          </a:p>
        </p:txBody>
      </p:sp>
    </p:spTree>
    <p:custDataLst>
      <p:tags r:id="rId1"/>
    </p:custDataLst>
    <p:extLst>
      <p:ext uri="{BB962C8B-B14F-4D97-AF65-F5344CB8AC3E}">
        <p14:creationId xmlns:p14="http://schemas.microsoft.com/office/powerpoint/2010/main" val="362483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91" y="128444"/>
            <a:ext cx="7646399" cy="573335"/>
          </a:xfrm>
        </p:spPr>
        <p:txBody>
          <a:bodyPr/>
          <a:lstStyle/>
          <a:p>
            <a:r>
              <a:rPr lang="en-US" sz="2800" dirty="0"/>
              <a:t>Crowdsourcing for classification</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12</a:t>
            </a:fld>
            <a:endParaRPr lang="en-US">
              <a:solidFill>
                <a:srgbClr val="000000"/>
              </a:solidFill>
              <a:ea typeface="ＭＳ Ｐゴシック"/>
            </a:endParaRPr>
          </a:p>
        </p:txBody>
      </p:sp>
      <p:grpSp>
        <p:nvGrpSpPr>
          <p:cNvPr id="8" name="Group 7">
            <a:extLst>
              <a:ext uri="{FF2B5EF4-FFF2-40B4-BE49-F238E27FC236}">
                <a16:creationId xmlns:a16="http://schemas.microsoft.com/office/drawing/2014/main" id="{A20C6F65-7C16-44F6-AB14-5864A4EB28E7}"/>
              </a:ext>
            </a:extLst>
          </p:cNvPr>
          <p:cNvGrpSpPr/>
          <p:nvPr/>
        </p:nvGrpSpPr>
        <p:grpSpPr>
          <a:xfrm>
            <a:off x="304141" y="1264553"/>
            <a:ext cx="3863878" cy="369332"/>
            <a:chOff x="187266" y="1498231"/>
            <a:chExt cx="3863878" cy="369332"/>
          </a:xfrm>
        </p:grpSpPr>
        <p:sp>
          <p:nvSpPr>
            <p:cNvPr id="62" name="TextBox 61"/>
            <p:cNvSpPr txBox="1"/>
            <p:nvPr/>
          </p:nvSpPr>
          <p:spPr>
            <a:xfrm>
              <a:off x="187266" y="1498231"/>
              <a:ext cx="3863878"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N</a:t>
              </a:r>
              <a:r>
                <a:rPr lang="en-US" dirty="0">
                  <a:solidFill>
                    <a:srgbClr val="000000"/>
                  </a:solidFill>
                  <a:latin typeface="Arial" panose="020B0604020202020204"/>
                  <a:ea typeface="宋体" charset="-122"/>
                </a:rPr>
                <a:t> data                        , </a:t>
              </a:r>
              <a:r>
                <a:rPr lang="en-US" i="1" dirty="0">
                  <a:solidFill>
                    <a:srgbClr val="000000"/>
                  </a:solidFill>
                  <a:latin typeface="Arial" panose="020B0604020202020204"/>
                  <a:ea typeface="宋体" charset="-122"/>
                </a:rPr>
                <a:t>K</a:t>
              </a:r>
              <a:r>
                <a:rPr lang="en-US" dirty="0">
                  <a:solidFill>
                    <a:srgbClr val="000000"/>
                  </a:solidFill>
                  <a:latin typeface="Arial" panose="020B0604020202020204"/>
                  <a:ea typeface="宋体" charset="-122"/>
                </a:rPr>
                <a:t> classes</a:t>
              </a:r>
              <a:endParaRPr lang="en-US" i="1" dirty="0">
                <a:solidFill>
                  <a:srgbClr val="000000"/>
                </a:solidFill>
                <a:latin typeface="Arial" panose="020B0604020202020204"/>
                <a:ea typeface="宋体" charset="-122"/>
              </a:endParaRPr>
            </a:p>
          </p:txBody>
        </p:sp>
        <p:pic>
          <p:nvPicPr>
            <p:cNvPr id="7" name="Picture 6">
              <a:extLst>
                <a:ext uri="{FF2B5EF4-FFF2-40B4-BE49-F238E27FC236}">
                  <a16:creationId xmlns:a16="http://schemas.microsoft.com/office/drawing/2014/main" id="{59EE9EE0-F394-49C8-8A0C-20A7B65396BC}"/>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1287166" y="1531086"/>
              <a:ext cx="1364644" cy="267577"/>
            </a:xfrm>
            <a:prstGeom prst="rect">
              <a:avLst/>
            </a:prstGeom>
          </p:spPr>
        </p:pic>
      </p:grpSp>
      <p:sp>
        <p:nvSpPr>
          <p:cNvPr id="33" name="TextBox 32">
            <a:extLst>
              <a:ext uri="{FF2B5EF4-FFF2-40B4-BE49-F238E27FC236}">
                <a16:creationId xmlns:a16="http://schemas.microsoft.com/office/drawing/2014/main" id="{FCB6D345-0A83-4D5D-958E-993E264B8538}"/>
              </a:ext>
            </a:extLst>
          </p:cNvPr>
          <p:cNvSpPr txBox="1"/>
          <p:nvPr/>
        </p:nvSpPr>
        <p:spPr>
          <a:xfrm>
            <a:off x="308333" y="5180342"/>
            <a:ext cx="8739415" cy="369332"/>
          </a:xfrm>
          <a:prstGeom prst="rect">
            <a:avLst/>
          </a:prstGeom>
          <a:noFill/>
        </p:spPr>
        <p:txBody>
          <a:bodyPr wrap="square" rtlCol="0">
            <a:spAutoFit/>
          </a:bodyPr>
          <a:lstStyle/>
          <a:p>
            <a:pPr>
              <a:spcBef>
                <a:spcPts val="450"/>
              </a:spcBef>
            </a:pPr>
            <a:r>
              <a:rPr lang="en-US" b="1" dirty="0">
                <a:solidFill>
                  <a:srgbClr val="C00000"/>
                </a:solidFill>
                <a:ea typeface="宋体" charset="-122"/>
              </a:rPr>
              <a:t>Q1. </a:t>
            </a:r>
            <a:r>
              <a:rPr lang="en-US" dirty="0">
                <a:ea typeface="宋体" charset="-122"/>
              </a:rPr>
              <a:t>Which annotators are reliable? </a:t>
            </a:r>
            <a:r>
              <a:rPr lang="en-US" b="1" dirty="0">
                <a:solidFill>
                  <a:srgbClr val="C00000"/>
                </a:solidFill>
                <a:latin typeface="Arial" panose="020B0604020202020204"/>
                <a:ea typeface="宋体" charset="-122"/>
              </a:rPr>
              <a:t>Q2. </a:t>
            </a:r>
            <a:r>
              <a:rPr lang="en-US" dirty="0">
                <a:latin typeface="Arial" panose="020B0604020202020204"/>
                <a:ea typeface="宋体" charset="-122"/>
              </a:rPr>
              <a:t>How can we combine (un)reliable answers? </a:t>
            </a:r>
            <a:endParaRPr lang="el-GR" dirty="0">
              <a:latin typeface="Arial" panose="020B0604020202020204"/>
              <a:ea typeface="宋体" charset="-122"/>
            </a:endParaRPr>
          </a:p>
        </p:txBody>
      </p:sp>
      <p:grpSp>
        <p:nvGrpSpPr>
          <p:cNvPr id="25" name="Group 24"/>
          <p:cNvGrpSpPr/>
          <p:nvPr/>
        </p:nvGrpSpPr>
        <p:grpSpPr>
          <a:xfrm>
            <a:off x="290391" y="4224029"/>
            <a:ext cx="4236787" cy="369332"/>
            <a:chOff x="290391" y="4403911"/>
            <a:chExt cx="4236787" cy="369332"/>
          </a:xfrm>
        </p:grpSpPr>
        <p:grpSp>
          <p:nvGrpSpPr>
            <p:cNvPr id="24" name="Group 23"/>
            <p:cNvGrpSpPr/>
            <p:nvPr>
              <p:custDataLst>
                <p:tags r:id="rId9"/>
              </p:custDataLst>
            </p:nvPr>
          </p:nvGrpSpPr>
          <p:grpSpPr>
            <a:xfrm>
              <a:off x="290391" y="4403911"/>
              <a:ext cx="3672800" cy="369332"/>
              <a:chOff x="290391" y="4403911"/>
              <a:chExt cx="3672800" cy="369332"/>
            </a:xfrm>
          </p:grpSpPr>
          <p:sp>
            <p:nvSpPr>
              <p:cNvPr id="69" name="TextBox 68"/>
              <p:cNvSpPr txBox="1"/>
              <p:nvPr/>
            </p:nvSpPr>
            <p:spPr>
              <a:xfrm>
                <a:off x="290391" y="4403911"/>
                <a:ext cx="367280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Goal:</a:t>
                </a:r>
                <a:r>
                  <a:rPr lang="en-US" b="1" dirty="0">
                    <a:latin typeface="Arial" panose="020B0604020202020204"/>
                    <a:ea typeface="宋体" charset="-122"/>
                  </a:rPr>
                  <a:t> </a:t>
                </a:r>
                <a:r>
                  <a:rPr lang="en-US" dirty="0">
                    <a:solidFill>
                      <a:srgbClr val="000000"/>
                    </a:solidFill>
                    <a:latin typeface="Arial" panose="020B0604020202020204"/>
                    <a:ea typeface="宋体" charset="-122"/>
                  </a:rPr>
                  <a:t>Given                     ,  find   </a:t>
                </a:r>
                <a:endParaRPr lang="en-US" dirty="0">
                  <a:solidFill>
                    <a:srgbClr val="C00000"/>
                  </a:solidFill>
                  <a:latin typeface="Arial" panose="020B0604020202020204"/>
                  <a:ea typeface="宋体" charset="-122"/>
                </a:endParaRPr>
              </a:p>
            </p:txBody>
          </p:sp>
          <p:pic>
            <p:nvPicPr>
              <p:cNvPr id="22" name="Picture 21"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1744407" y="4445361"/>
                <a:ext cx="1130563" cy="291732"/>
              </a:xfrm>
              <a:prstGeom prst="rect">
                <a:avLst/>
              </a:prstGeom>
            </p:spPr>
          </p:pic>
        </p:grpSp>
        <p:pic>
          <p:nvPicPr>
            <p:cNvPr id="71" name="Picture 70">
              <a:extLst>
                <a:ext uri="{FF2B5EF4-FFF2-40B4-BE49-F238E27FC236}">
                  <a16:creationId xmlns:a16="http://schemas.microsoft.com/office/drawing/2014/main" id="{44DA99D7-23CB-47ED-85E1-C64FA542966B}"/>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695975" y="4433515"/>
              <a:ext cx="831203" cy="277021"/>
            </a:xfrm>
            <a:prstGeom prst="rect">
              <a:avLst/>
            </a:prstGeom>
          </p:spPr>
        </p:pic>
      </p:grpSp>
      <p:sp>
        <p:nvSpPr>
          <p:cNvPr id="64" name="TextBox 63"/>
          <p:cNvSpPr txBox="1"/>
          <p:nvPr/>
        </p:nvSpPr>
        <p:spPr>
          <a:xfrm>
            <a:off x="269766" y="2905457"/>
            <a:ext cx="3774175"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Annotators provide </a:t>
            </a:r>
            <a:r>
              <a:rPr lang="en-US" dirty="0">
                <a:solidFill>
                  <a:srgbClr val="0000FF"/>
                </a:solidFill>
                <a:latin typeface="Arial" panose="020B0604020202020204"/>
                <a:ea typeface="宋体" charset="-122"/>
              </a:rPr>
              <a:t>noisy labels</a:t>
            </a:r>
            <a:endParaRPr lang="en-US" i="1" dirty="0">
              <a:solidFill>
                <a:srgbClr val="0000FF"/>
              </a:solidFill>
              <a:latin typeface="Arial" panose="020B0604020202020204"/>
              <a:ea typeface="宋体" charset="-122"/>
            </a:endParaRPr>
          </a:p>
        </p:txBody>
      </p:sp>
      <p:pic>
        <p:nvPicPr>
          <p:cNvPr id="19" name="Picture 18" descr="\documentclass{article}&#10;\usepackage{amsmath,bm,amsfonts}&#10;\DeclareMathOperator{\prob}{Pr}&#10;\newcommand{\Expect}{{\rm I\kern-.3em E}}&#10;\pagestyle{empty}&#10;\begin{document}&#10;&#10;&#10;\begin{equation*}&#10;\{\check{y}_n^{(m)}\}_{n,m=1}^{N,M}&#10;\end{equation*}&#10;&#10;\end{document}" title="IguanaTex Bitmap Display"/>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742489" y="3497301"/>
            <a:ext cx="1255862" cy="326987"/>
          </a:xfrm>
          <a:prstGeom prst="rect">
            <a:avLst/>
          </a:prstGeom>
        </p:spPr>
      </p:pic>
      <p:grpSp>
        <p:nvGrpSpPr>
          <p:cNvPr id="15" name="Group 14">
            <a:extLst>
              <a:ext uri="{FF2B5EF4-FFF2-40B4-BE49-F238E27FC236}">
                <a16:creationId xmlns:a16="http://schemas.microsoft.com/office/drawing/2014/main" id="{95DEE82F-B19A-4ADB-A471-A86AEC355B59}"/>
              </a:ext>
            </a:extLst>
          </p:cNvPr>
          <p:cNvGrpSpPr/>
          <p:nvPr/>
        </p:nvGrpSpPr>
        <p:grpSpPr>
          <a:xfrm>
            <a:off x="269766" y="2116452"/>
            <a:ext cx="4653703" cy="369332"/>
            <a:chOff x="187266" y="2350130"/>
            <a:chExt cx="4653703" cy="369332"/>
          </a:xfrm>
        </p:grpSpPr>
        <p:sp>
          <p:nvSpPr>
            <p:cNvPr id="42" name="TextBox 41"/>
            <p:cNvSpPr txBox="1"/>
            <p:nvPr/>
          </p:nvSpPr>
          <p:spPr>
            <a:xfrm>
              <a:off x="187266" y="2350130"/>
              <a:ext cx="388952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i="1" dirty="0">
                  <a:solidFill>
                    <a:srgbClr val="000000"/>
                  </a:solidFill>
                  <a:latin typeface="Arial" panose="020B0604020202020204"/>
                  <a:ea typeface="宋体" charset="-122"/>
                </a:rPr>
                <a:t> M </a:t>
              </a:r>
              <a:r>
                <a:rPr lang="en-US" dirty="0">
                  <a:solidFill>
                    <a:srgbClr val="000000"/>
                  </a:solidFill>
                  <a:latin typeface="Arial" panose="020B0604020202020204"/>
                  <a:ea typeface="宋体" charset="-122"/>
                </a:rPr>
                <a:t>annotators observe </a:t>
              </a:r>
              <a:r>
                <a:rPr lang="en-US" b="1" dirty="0">
                  <a:solidFill>
                    <a:srgbClr val="000000"/>
                  </a:solidFill>
                  <a:latin typeface="Arial" panose="020B0604020202020204"/>
                  <a:ea typeface="宋体" charset="-122"/>
                </a:rPr>
                <a:t>subsets </a:t>
              </a:r>
              <a:r>
                <a:rPr lang="en-US" dirty="0">
                  <a:solidFill>
                    <a:srgbClr val="000000"/>
                  </a:solidFill>
                  <a:latin typeface="Arial" panose="020B0604020202020204"/>
                  <a:ea typeface="宋体" charset="-122"/>
                </a:rPr>
                <a:t>of</a:t>
              </a:r>
              <a:endParaRPr lang="en-US" i="1" dirty="0">
                <a:solidFill>
                  <a:srgbClr val="000000"/>
                </a:solidFill>
                <a:latin typeface="Arial" panose="020B0604020202020204"/>
                <a:ea typeface="宋体" charset="-122"/>
              </a:endParaRPr>
            </a:p>
          </p:txBody>
        </p:sp>
        <p:pic>
          <p:nvPicPr>
            <p:cNvPr id="14" name="Picture 13">
              <a:extLst>
                <a:ext uri="{FF2B5EF4-FFF2-40B4-BE49-F238E27FC236}">
                  <a16:creationId xmlns:a16="http://schemas.microsoft.com/office/drawing/2014/main" id="{495218C7-DDAF-4F0D-B6DE-2A1FB4A2B7F5}"/>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005846" y="2382911"/>
              <a:ext cx="835123" cy="267577"/>
            </a:xfrm>
            <a:prstGeom prst="rect">
              <a:avLst/>
            </a:prstGeom>
          </p:spPr>
        </p:pic>
      </p:grpSp>
      <p:grpSp>
        <p:nvGrpSpPr>
          <p:cNvPr id="44" name="Group 43">
            <a:extLst>
              <a:ext uri="{FF2B5EF4-FFF2-40B4-BE49-F238E27FC236}">
                <a16:creationId xmlns:a16="http://schemas.microsoft.com/office/drawing/2014/main" id="{845CB2A6-C3AE-4472-A463-DBBC45CB49DA}"/>
              </a:ext>
            </a:extLst>
          </p:cNvPr>
          <p:cNvGrpSpPr/>
          <p:nvPr/>
        </p:nvGrpSpPr>
        <p:grpSpPr>
          <a:xfrm>
            <a:off x="4853766" y="1101520"/>
            <a:ext cx="4290234" cy="3826124"/>
            <a:chOff x="4830732" y="297664"/>
            <a:chExt cx="4290234" cy="3826124"/>
          </a:xfrm>
        </p:grpSpPr>
        <p:pic>
          <p:nvPicPr>
            <p:cNvPr id="41" name="Picture 40" descr="Graphical user interface, website&#10;&#10;Description automatically generated">
              <a:extLst>
                <a:ext uri="{FF2B5EF4-FFF2-40B4-BE49-F238E27FC236}">
                  <a16:creationId xmlns:a16="http://schemas.microsoft.com/office/drawing/2014/main" id="{EAC72835-13F9-4C06-94CC-1A0F60E6DB94}"/>
                </a:ext>
              </a:extLst>
            </p:cNvPr>
            <p:cNvPicPr>
              <a:picLocks noChangeAspect="1"/>
            </p:cNvPicPr>
            <p:nvPr/>
          </p:nvPicPr>
          <p:blipFill rotWithShape="1">
            <a:blip r:embed="rId19">
              <a:extLst>
                <a:ext uri="{28A0092B-C50C-407E-A947-70E740481C1C}">
                  <a14:useLocalDpi xmlns:a14="http://schemas.microsoft.com/office/drawing/2010/main" val="0"/>
                </a:ext>
              </a:extLst>
            </a:blip>
            <a:srcRect l="40234" t="43170" r="37396" b="42572"/>
            <a:stretch/>
          </p:blipFill>
          <p:spPr>
            <a:xfrm>
              <a:off x="7458780" y="498772"/>
              <a:ext cx="1031719" cy="657579"/>
            </a:xfrm>
            <a:prstGeom prst="rect">
              <a:avLst/>
            </a:prstGeom>
          </p:spPr>
        </p:pic>
        <p:pic>
          <p:nvPicPr>
            <p:cNvPr id="38" name="Picture 37" descr="Graphical user interface, website&#10;&#10;Description automatically generated">
              <a:extLst>
                <a:ext uri="{FF2B5EF4-FFF2-40B4-BE49-F238E27FC236}">
                  <a16:creationId xmlns:a16="http://schemas.microsoft.com/office/drawing/2014/main" id="{9F461437-D75C-4EF6-83C4-64C9A829D098}"/>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42554" r="65581" b="41168"/>
            <a:stretch/>
          </p:blipFill>
          <p:spPr>
            <a:xfrm>
              <a:off x="7122685" y="714405"/>
              <a:ext cx="930452" cy="676072"/>
            </a:xfrm>
            <a:prstGeom prst="rect">
              <a:avLst/>
            </a:prstGeom>
          </p:spPr>
        </p:pic>
        <p:pic>
          <p:nvPicPr>
            <p:cNvPr id="31" name="Picture 30" descr="Graphical user interface, website&#10;&#10;Description automatically generated">
              <a:extLst>
                <a:ext uri="{FF2B5EF4-FFF2-40B4-BE49-F238E27FC236}">
                  <a16:creationId xmlns:a16="http://schemas.microsoft.com/office/drawing/2014/main" id="{DE1DCF90-A77C-4D3D-B24A-E11D5AFE6957}"/>
                </a:ext>
              </a:extLst>
            </p:cNvPr>
            <p:cNvPicPr>
              <a:picLocks noChangeAspect="1"/>
            </p:cNvPicPr>
            <p:nvPr/>
          </p:nvPicPr>
          <p:blipFill rotWithShape="1">
            <a:blip r:embed="rId19">
              <a:extLst>
                <a:ext uri="{28A0092B-C50C-407E-A947-70E740481C1C}">
                  <a14:useLocalDpi xmlns:a14="http://schemas.microsoft.com/office/drawing/2010/main" val="0"/>
                </a:ext>
              </a:extLst>
            </a:blip>
            <a:srcRect l="42611" t="67582" r="40183" b="10327"/>
            <a:stretch/>
          </p:blipFill>
          <p:spPr>
            <a:xfrm>
              <a:off x="6704039" y="297664"/>
              <a:ext cx="652868" cy="838229"/>
            </a:xfrm>
            <a:prstGeom prst="rect">
              <a:avLst/>
            </a:prstGeom>
          </p:spPr>
        </p:pic>
        <p:pic>
          <p:nvPicPr>
            <p:cNvPr id="29" name="Picture 28" descr="Graphical user interface, website&#10;&#10;Description automatically generated">
              <a:extLst>
                <a:ext uri="{FF2B5EF4-FFF2-40B4-BE49-F238E27FC236}">
                  <a16:creationId xmlns:a16="http://schemas.microsoft.com/office/drawing/2014/main" id="{4074B0E9-26AC-48E2-ABB8-A9F92A1C40D2}"/>
                </a:ext>
              </a:extLst>
            </p:cNvPr>
            <p:cNvPicPr>
              <a:picLocks noChangeAspect="1"/>
            </p:cNvPicPr>
            <p:nvPr/>
          </p:nvPicPr>
          <p:blipFill rotWithShape="1">
            <a:blip r:embed="rId19">
              <a:extLst>
                <a:ext uri="{28A0092B-C50C-407E-A947-70E740481C1C}">
                  <a14:useLocalDpi xmlns:a14="http://schemas.microsoft.com/office/drawing/2010/main" val="0"/>
                </a:ext>
              </a:extLst>
            </a:blip>
            <a:srcRect l="39704" t="13852" r="37868" b="69228"/>
            <a:stretch/>
          </p:blipFill>
          <p:spPr>
            <a:xfrm>
              <a:off x="6053581" y="497114"/>
              <a:ext cx="1047753" cy="790454"/>
            </a:xfrm>
            <a:prstGeom prst="rect">
              <a:avLst/>
            </a:prstGeom>
          </p:spPr>
        </p:pic>
        <p:grpSp>
          <p:nvGrpSpPr>
            <p:cNvPr id="18" name="Group 17">
              <a:extLst>
                <a:ext uri="{FF2B5EF4-FFF2-40B4-BE49-F238E27FC236}">
                  <a16:creationId xmlns:a16="http://schemas.microsoft.com/office/drawing/2014/main" id="{B1FB2A4D-C525-471C-8126-785E619F1D47}"/>
                </a:ext>
              </a:extLst>
            </p:cNvPr>
            <p:cNvGrpSpPr/>
            <p:nvPr/>
          </p:nvGrpSpPr>
          <p:grpSpPr>
            <a:xfrm>
              <a:off x="4830732" y="1369360"/>
              <a:ext cx="4290234" cy="2754428"/>
              <a:chOff x="4830732" y="688040"/>
              <a:chExt cx="4290234" cy="2754428"/>
            </a:xfrm>
          </p:grpSpPr>
          <p:sp>
            <p:nvSpPr>
              <p:cNvPr id="9" name="Rectangle 8">
                <a:extLst>
                  <a:ext uri="{FF2B5EF4-FFF2-40B4-BE49-F238E27FC236}">
                    <a16:creationId xmlns:a16="http://schemas.microsoft.com/office/drawing/2014/main" id="{1805EA91-92CD-4CC4-888E-62B62E61AAD9}"/>
                  </a:ext>
                </a:extLst>
              </p:cNvPr>
              <p:cNvSpPr/>
              <p:nvPr/>
            </p:nvSpPr>
            <p:spPr bwMode="auto">
              <a:xfrm>
                <a:off x="5413011" y="1596963"/>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52" name="Rectangle 51">
                <a:extLst>
                  <a:ext uri="{FF2B5EF4-FFF2-40B4-BE49-F238E27FC236}">
                    <a16:creationId xmlns:a16="http://schemas.microsoft.com/office/drawing/2014/main" id="{08BA8A32-91EF-4006-B599-3ADE4DF64CAB}"/>
                  </a:ext>
                </a:extLst>
              </p:cNvPr>
              <p:cNvSpPr/>
              <p:nvPr/>
            </p:nvSpPr>
            <p:spPr bwMode="auto">
              <a:xfrm>
                <a:off x="7403978" y="1594287"/>
                <a:ext cx="1197586"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7" name="Group 16">
                <a:extLst>
                  <a:ext uri="{FF2B5EF4-FFF2-40B4-BE49-F238E27FC236}">
                    <a16:creationId xmlns:a16="http://schemas.microsoft.com/office/drawing/2014/main" id="{73CEFE52-1376-4FAA-99AD-30C368F0EE49}"/>
                  </a:ext>
                </a:extLst>
              </p:cNvPr>
              <p:cNvGrpSpPr/>
              <p:nvPr/>
            </p:nvGrpSpPr>
            <p:grpSpPr>
              <a:xfrm>
                <a:off x="4830732" y="688040"/>
                <a:ext cx="4290234" cy="2754428"/>
                <a:chOff x="4830732" y="688040"/>
                <a:chExt cx="4290234" cy="2754428"/>
              </a:xfrm>
            </p:grpSpPr>
            <p:pic>
              <p:nvPicPr>
                <p:cNvPr id="13" name="Picture 12" descr="Programmer male outline">
                  <a:extLst>
                    <a:ext uri="{FF2B5EF4-FFF2-40B4-BE49-F238E27FC236}">
                      <a16:creationId xmlns:a16="http://schemas.microsoft.com/office/drawing/2014/main" id="{119C9258-F90E-4B1B-9625-1A2E5BD6515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608620" y="1484406"/>
                  <a:ext cx="512346" cy="512346"/>
                </a:xfrm>
                <a:prstGeom prst="rect">
                  <a:avLst/>
                </a:prstGeom>
              </p:spPr>
            </p:pic>
            <p:grpSp>
              <p:nvGrpSpPr>
                <p:cNvPr id="16" name="Group 15">
                  <a:extLst>
                    <a:ext uri="{FF2B5EF4-FFF2-40B4-BE49-F238E27FC236}">
                      <a16:creationId xmlns:a16="http://schemas.microsoft.com/office/drawing/2014/main" id="{641CBCA3-DDFD-4733-B93E-2594661411DB}"/>
                    </a:ext>
                  </a:extLst>
                </p:cNvPr>
                <p:cNvGrpSpPr/>
                <p:nvPr/>
              </p:nvGrpSpPr>
              <p:grpSpPr>
                <a:xfrm>
                  <a:off x="4830732" y="688040"/>
                  <a:ext cx="3846718" cy="2754428"/>
                  <a:chOff x="4830732" y="688040"/>
                  <a:chExt cx="3846718" cy="2754428"/>
                </a:xfrm>
              </p:grpSpPr>
              <p:grpSp>
                <p:nvGrpSpPr>
                  <p:cNvPr id="78" name="Group 77">
                    <a:extLst>
                      <a:ext uri="{FF2B5EF4-FFF2-40B4-BE49-F238E27FC236}">
                        <a16:creationId xmlns:a16="http://schemas.microsoft.com/office/drawing/2014/main" id="{406CA29A-B6E9-4130-BCB1-57CD7968110D}"/>
                      </a:ext>
                    </a:extLst>
                  </p:cNvPr>
                  <p:cNvGrpSpPr/>
                  <p:nvPr/>
                </p:nvGrpSpPr>
                <p:grpSpPr>
                  <a:xfrm>
                    <a:off x="5398925" y="688040"/>
                    <a:ext cx="3278525" cy="2754428"/>
                    <a:chOff x="5387223" y="698041"/>
                    <a:chExt cx="3278525" cy="2754428"/>
                  </a:xfrm>
                </p:grpSpPr>
                <p:grpSp>
                  <p:nvGrpSpPr>
                    <p:cNvPr id="77" name="Group 76">
                      <a:extLst>
                        <a:ext uri="{FF2B5EF4-FFF2-40B4-BE49-F238E27FC236}">
                          <a16:creationId xmlns:a16="http://schemas.microsoft.com/office/drawing/2014/main" id="{0F4C1306-09A6-44E0-9FAE-02EDBEB556DC}"/>
                        </a:ext>
                      </a:extLst>
                    </p:cNvPr>
                    <p:cNvGrpSpPr/>
                    <p:nvPr>
                      <p:custDataLst>
                        <p:tags r:id="rId3"/>
                      </p:custDataLst>
                    </p:nvPr>
                  </p:nvGrpSpPr>
                  <p:grpSpPr>
                    <a:xfrm>
                      <a:off x="6356247" y="698041"/>
                      <a:ext cx="1203742" cy="369332"/>
                      <a:chOff x="6356247" y="698041"/>
                      <a:chExt cx="1203742" cy="369332"/>
                    </a:xfrm>
                  </p:grpSpPr>
                  <p:sp>
                    <p:nvSpPr>
                      <p:cNvPr id="3" name="Oval 2">
                        <a:extLst>
                          <a:ext uri="{FF2B5EF4-FFF2-40B4-BE49-F238E27FC236}">
                            <a16:creationId xmlns:a16="http://schemas.microsoft.com/office/drawing/2014/main" id="{BA6756D6-57D7-4F63-B857-63CD92F1D63E}"/>
                          </a:ext>
                        </a:extLst>
                      </p:cNvPr>
                      <p:cNvSpPr/>
                      <p:nvPr/>
                    </p:nvSpPr>
                    <p:spPr bwMode="auto">
                      <a:xfrm>
                        <a:off x="6356247" y="725184"/>
                        <a:ext cx="1203742" cy="336477"/>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23" name="TextBox 22">
                        <a:extLst>
                          <a:ext uri="{FF2B5EF4-FFF2-40B4-BE49-F238E27FC236}">
                            <a16:creationId xmlns:a16="http://schemas.microsoft.com/office/drawing/2014/main" id="{B69102EF-A51A-4336-A689-2F844B85EC95}"/>
                          </a:ext>
                        </a:extLst>
                      </p:cNvPr>
                      <p:cNvSpPr txBox="1"/>
                      <p:nvPr/>
                    </p:nvSpPr>
                    <p:spPr>
                      <a:xfrm>
                        <a:off x="6493250" y="698041"/>
                        <a:ext cx="671979"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Data</a:t>
                        </a:r>
                      </a:p>
                    </p:txBody>
                  </p:sp>
                  <p:pic>
                    <p:nvPicPr>
                      <p:cNvPr id="76" name="Picture 75">
                        <a:extLst>
                          <a:ext uri="{FF2B5EF4-FFF2-40B4-BE49-F238E27FC236}">
                            <a16:creationId xmlns:a16="http://schemas.microsoft.com/office/drawing/2014/main" id="{7A5A259E-7841-4EC8-945F-628FC31E6D03}"/>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7150805" y="840535"/>
                        <a:ext cx="253495" cy="142239"/>
                      </a:xfrm>
                      <a:prstGeom prst="rect">
                        <a:avLst/>
                      </a:prstGeom>
                    </p:spPr>
                  </p:pic>
                </p:grpSp>
                <p:sp>
                  <p:nvSpPr>
                    <p:cNvPr id="28" name="TextBox 27">
                      <a:extLst>
                        <a:ext uri="{FF2B5EF4-FFF2-40B4-BE49-F238E27FC236}">
                          <a16:creationId xmlns:a16="http://schemas.microsoft.com/office/drawing/2014/main" id="{EB75591D-11B9-468C-AA07-E9D2902B7BCC}"/>
                        </a:ext>
                      </a:extLst>
                    </p:cNvPr>
                    <p:cNvSpPr txBox="1"/>
                    <p:nvPr/>
                  </p:nvSpPr>
                  <p:spPr>
                    <a:xfrm>
                      <a:off x="5387223" y="1616318"/>
                      <a:ext cx="1245854"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1</a:t>
                      </a:r>
                      <a:endParaRPr lang="en-US" sz="1600" dirty="0">
                        <a:solidFill>
                          <a:srgbClr val="000000"/>
                        </a:solidFill>
                        <a:latin typeface="Arial" panose="020B0604020202020204"/>
                        <a:ea typeface="宋体" charset="-122"/>
                      </a:endParaRPr>
                    </a:p>
                  </p:txBody>
                </p:sp>
                <p:sp>
                  <p:nvSpPr>
                    <p:cNvPr id="32" name="TextBox 31">
                      <a:extLst>
                        <a:ext uri="{FF2B5EF4-FFF2-40B4-BE49-F238E27FC236}">
                          <a16:creationId xmlns:a16="http://schemas.microsoft.com/office/drawing/2014/main" id="{5498745E-603D-40E8-9997-CB53BED3FF32}"/>
                        </a:ext>
                      </a:extLst>
                    </p:cNvPr>
                    <p:cNvSpPr txBox="1"/>
                    <p:nvPr/>
                  </p:nvSpPr>
                  <p:spPr>
                    <a:xfrm>
                      <a:off x="7362186" y="1603142"/>
                      <a:ext cx="1303562"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Annotator </a:t>
                      </a:r>
                      <a:r>
                        <a:rPr lang="en-US" sz="1600" i="1" dirty="0">
                          <a:solidFill>
                            <a:srgbClr val="000000"/>
                          </a:solidFill>
                          <a:latin typeface="Arial" panose="020B0604020202020204"/>
                          <a:ea typeface="宋体" charset="-122"/>
                        </a:rPr>
                        <a:t>M</a:t>
                      </a:r>
                      <a:endParaRPr lang="en-US" sz="1600" dirty="0">
                        <a:solidFill>
                          <a:srgbClr val="000000"/>
                        </a:solidFill>
                        <a:latin typeface="Arial" panose="020B0604020202020204"/>
                        <a:ea typeface="宋体" charset="-122"/>
                      </a:endParaRPr>
                    </a:p>
                  </p:txBody>
                </p:sp>
                <p:cxnSp>
                  <p:nvCxnSpPr>
                    <p:cNvPr id="12" name="Straight Arrow Connector 11">
                      <a:extLst>
                        <a:ext uri="{FF2B5EF4-FFF2-40B4-BE49-F238E27FC236}">
                          <a16:creationId xmlns:a16="http://schemas.microsoft.com/office/drawing/2014/main" id="{BCADBC52-962B-454F-BA4F-B2F9CFD484D4}"/>
                        </a:ext>
                      </a:extLst>
                    </p:cNvPr>
                    <p:cNvCxnSpPr>
                      <a:cxnSpLocks/>
                      <a:stCxn id="23" idx="2"/>
                      <a:endCxn id="9" idx="0"/>
                    </p:cNvCxnSpPr>
                    <p:nvPr/>
                  </p:nvCxnSpPr>
                  <p:spPr bwMode="auto">
                    <a:xfrm flipH="1">
                      <a:off x="6011804" y="1067373"/>
                      <a:ext cx="817436" cy="52959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5" name="Straight Arrow Connector 34">
                      <a:extLst>
                        <a:ext uri="{FF2B5EF4-FFF2-40B4-BE49-F238E27FC236}">
                          <a16:creationId xmlns:a16="http://schemas.microsoft.com/office/drawing/2014/main" id="{C14143FE-33AB-4D27-AB1E-A64DB7F39DF6}"/>
                        </a:ext>
                      </a:extLst>
                    </p:cNvPr>
                    <p:cNvCxnSpPr>
                      <a:endCxn id="32" idx="0"/>
                    </p:cNvCxnSpPr>
                    <p:nvPr/>
                  </p:nvCxnSpPr>
                  <p:spPr bwMode="auto">
                    <a:xfrm>
                      <a:off x="7195620" y="1053622"/>
                      <a:ext cx="818347" cy="5495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45" name="Group 44">
                      <a:extLst>
                        <a:ext uri="{FF2B5EF4-FFF2-40B4-BE49-F238E27FC236}">
                          <a16:creationId xmlns:a16="http://schemas.microsoft.com/office/drawing/2014/main" id="{1584B515-7A33-4EEE-809A-DE579894BE1D}"/>
                        </a:ext>
                      </a:extLst>
                    </p:cNvPr>
                    <p:cNvGrpSpPr/>
                    <p:nvPr/>
                  </p:nvGrpSpPr>
                  <p:grpSpPr>
                    <a:xfrm>
                      <a:off x="6286093" y="2614240"/>
                      <a:ext cx="1344050" cy="345855"/>
                      <a:chOff x="5152610" y="2028221"/>
                      <a:chExt cx="1344050" cy="345855"/>
                    </a:xfrm>
                  </p:grpSpPr>
                  <p:sp>
                    <p:nvSpPr>
                      <p:cNvPr id="46" name="Oval 45">
                        <a:extLst>
                          <a:ext uri="{FF2B5EF4-FFF2-40B4-BE49-F238E27FC236}">
                            <a16:creationId xmlns:a16="http://schemas.microsoft.com/office/drawing/2014/main" id="{17E85692-1ABF-4578-A753-2903E738B11F}"/>
                          </a:ext>
                        </a:extLst>
                      </p:cNvPr>
                      <p:cNvSpPr/>
                      <p:nvPr/>
                    </p:nvSpPr>
                    <p:spPr bwMode="auto">
                      <a:xfrm>
                        <a:off x="5152610" y="2037599"/>
                        <a:ext cx="1344050" cy="336477"/>
                      </a:xfrm>
                      <a:prstGeom prst="ellipse">
                        <a:avLst/>
                      </a:prstGeom>
                      <a:noFill/>
                      <a:ln w="190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7" name="TextBox 46">
                        <a:extLst>
                          <a:ext uri="{FF2B5EF4-FFF2-40B4-BE49-F238E27FC236}">
                            <a16:creationId xmlns:a16="http://schemas.microsoft.com/office/drawing/2014/main" id="{14E89B98-1B5B-40F8-A92F-EFA6261DA5A8}"/>
                          </a:ext>
                        </a:extLst>
                      </p:cNvPr>
                      <p:cNvSpPr txBox="1"/>
                      <p:nvPr/>
                    </p:nvSpPr>
                    <p:spPr>
                      <a:xfrm>
                        <a:off x="5187281" y="2028221"/>
                        <a:ext cx="1289135"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Label fusion</a:t>
                        </a:r>
                      </a:p>
                    </p:txBody>
                  </p:sp>
                </p:grpSp>
                <p:cxnSp>
                  <p:nvCxnSpPr>
                    <p:cNvPr id="36" name="Straight Arrow Connector 35">
                      <a:extLst>
                        <a:ext uri="{FF2B5EF4-FFF2-40B4-BE49-F238E27FC236}">
                          <a16:creationId xmlns:a16="http://schemas.microsoft.com/office/drawing/2014/main" id="{61C40BB7-155C-4267-A884-C83B8A75EBC9}"/>
                        </a:ext>
                      </a:extLst>
                    </p:cNvPr>
                    <p:cNvCxnSpPr>
                      <a:cxnSpLocks/>
                      <a:stCxn id="9" idx="2"/>
                      <a:endCxn id="47" idx="0"/>
                    </p:cNvCxnSpPr>
                    <p:nvPr/>
                  </p:nvCxnSpPr>
                  <p:spPr bwMode="auto">
                    <a:xfrm>
                      <a:off x="6011804" y="1966295"/>
                      <a:ext cx="953528" cy="6479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576966AD-D714-4B0D-8996-DCB85CC30649}"/>
                        </a:ext>
                      </a:extLst>
                    </p:cNvPr>
                    <p:cNvCxnSpPr>
                      <a:stCxn id="52" idx="2"/>
                      <a:endCxn id="47" idx="0"/>
                    </p:cNvCxnSpPr>
                    <p:nvPr/>
                  </p:nvCxnSpPr>
                  <p:spPr bwMode="auto">
                    <a:xfrm flipH="1">
                      <a:off x="6965332" y="1963619"/>
                      <a:ext cx="1037439" cy="65062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40" name="Picture 39">
                      <a:extLst>
                        <a:ext uri="{FF2B5EF4-FFF2-40B4-BE49-F238E27FC236}">
                          <a16:creationId xmlns:a16="http://schemas.microsoft.com/office/drawing/2014/main" id="{675C2503-975A-41B5-A482-4647C7E033B3}"/>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5697552" y="2109973"/>
                      <a:ext cx="312598" cy="255588"/>
                    </a:xfrm>
                    <a:prstGeom prst="rect">
                      <a:avLst/>
                    </a:prstGeom>
                  </p:spPr>
                </p:pic>
                <p:pic>
                  <p:nvPicPr>
                    <p:cNvPr id="43" name="Picture 42">
                      <a:extLst>
                        <a:ext uri="{FF2B5EF4-FFF2-40B4-BE49-F238E27FC236}">
                          <a16:creationId xmlns:a16="http://schemas.microsoft.com/office/drawing/2014/main" id="{3F680A20-6414-41BB-AA26-B32EE14BE585}"/>
                        </a:ext>
                      </a:extLst>
                    </p:cNvPr>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7798280" y="2104565"/>
                      <a:ext cx="408982" cy="255588"/>
                    </a:xfrm>
                    <a:prstGeom prst="rect">
                      <a:avLst/>
                    </a:prstGeom>
                  </p:spPr>
                </p:pic>
                <p:cxnSp>
                  <p:nvCxnSpPr>
                    <p:cNvPr id="59" name="Straight Arrow Connector 58">
                      <a:extLst>
                        <a:ext uri="{FF2B5EF4-FFF2-40B4-BE49-F238E27FC236}">
                          <a16:creationId xmlns:a16="http://schemas.microsoft.com/office/drawing/2014/main" id="{6D8C5CD7-BB21-4017-9424-ED90BADD36BB}"/>
                        </a:ext>
                      </a:extLst>
                    </p:cNvPr>
                    <p:cNvCxnSpPr>
                      <a:stCxn id="47" idx="2"/>
                    </p:cNvCxnSpPr>
                    <p:nvPr/>
                  </p:nvCxnSpPr>
                  <p:spPr bwMode="auto">
                    <a:xfrm>
                      <a:off x="6965332" y="2952794"/>
                      <a:ext cx="0" cy="28272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51" name="Picture 50">
                      <a:extLst>
                        <a:ext uri="{FF2B5EF4-FFF2-40B4-BE49-F238E27FC236}">
                          <a16:creationId xmlns:a16="http://schemas.microsoft.com/office/drawing/2014/main" id="{572CC7C3-71DB-48F9-93EC-F0CA80C2D9BD}"/>
                        </a:ext>
                      </a:extLst>
                    </p:cNvPr>
                    <p:cNvPicPr>
                      <a:picLocks noChangeAspect="1"/>
                    </p:cNvPicPr>
                    <p:nvPr>
                      <p:custDataLst>
                        <p:tags r:id="rId6"/>
                      </p:custDataLst>
                    </p:nvPr>
                  </p:nvPicPr>
                  <p:blipFill>
                    <a:blip r:embed="rId25" cstate="print">
                      <a:extLst>
                        <a:ext uri="{28A0092B-C50C-407E-A947-70E740481C1C}">
                          <a14:useLocalDpi xmlns:a14="http://schemas.microsoft.com/office/drawing/2010/main" val="0"/>
                        </a:ext>
                      </a:extLst>
                    </a:blip>
                    <a:stretch>
                      <a:fillRect/>
                    </a:stretch>
                  </p:blipFill>
                  <p:spPr>
                    <a:xfrm>
                      <a:off x="6886583" y="3260132"/>
                      <a:ext cx="200584" cy="192337"/>
                    </a:xfrm>
                    <a:prstGeom prst="rect">
                      <a:avLst/>
                    </a:prstGeom>
                  </p:spPr>
                </p:pic>
                <p:sp>
                  <p:nvSpPr>
                    <p:cNvPr id="66" name="TextBox 65">
                      <a:extLst>
                        <a:ext uri="{FF2B5EF4-FFF2-40B4-BE49-F238E27FC236}">
                          <a16:creationId xmlns:a16="http://schemas.microsoft.com/office/drawing/2014/main" id="{714E37E5-82AE-4C6B-B609-32B73FD1EDAA}"/>
                        </a:ext>
                      </a:extLst>
                    </p:cNvPr>
                    <p:cNvSpPr txBox="1"/>
                    <p:nvPr/>
                  </p:nvSpPr>
                  <p:spPr>
                    <a:xfrm>
                      <a:off x="6759116" y="1582880"/>
                      <a:ext cx="479618" cy="369332"/>
                    </a:xfrm>
                    <a:prstGeom prst="rect">
                      <a:avLst/>
                    </a:prstGeom>
                    <a:noFill/>
                  </p:spPr>
                  <p:txBody>
                    <a:bodyPr wrap="none" rtlCol="0">
                      <a:spAutoFit/>
                    </a:bodyPr>
                    <a:lstStyle/>
                    <a:p>
                      <a:pPr>
                        <a:spcBef>
                          <a:spcPts val="450"/>
                        </a:spcBef>
                      </a:pPr>
                      <a:r>
                        <a:rPr lang="en-US" dirty="0">
                          <a:solidFill>
                            <a:srgbClr val="000000"/>
                          </a:solidFill>
                          <a:latin typeface="Arial" panose="020B0604020202020204"/>
                          <a:ea typeface="宋体" charset="-122"/>
                        </a:rPr>
                        <a:t>….</a:t>
                      </a:r>
                    </a:p>
                  </p:txBody>
                </p:sp>
              </p:grpSp>
              <p:pic>
                <p:nvPicPr>
                  <p:cNvPr id="48" name="Picture 47" descr="Programmer female with solid fill">
                    <a:extLst>
                      <a:ext uri="{FF2B5EF4-FFF2-40B4-BE49-F238E27FC236}">
                        <a16:creationId xmlns:a16="http://schemas.microsoft.com/office/drawing/2014/main" id="{5A3BE6FC-769B-4721-BFF4-3FC3FE4EBD7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4830732" y="1470366"/>
                    <a:ext cx="506467" cy="506467"/>
                  </a:xfrm>
                  <a:prstGeom prst="rect">
                    <a:avLst/>
                  </a:prstGeom>
                </p:spPr>
              </p:pic>
            </p:grpSp>
          </p:grpSp>
        </p:grpSp>
        <p:pic>
          <p:nvPicPr>
            <p:cNvPr id="26" name="Picture 25" descr="Graphical user interface, website&#10;&#10;Description automatically generated">
              <a:extLst>
                <a:ext uri="{FF2B5EF4-FFF2-40B4-BE49-F238E27FC236}">
                  <a16:creationId xmlns:a16="http://schemas.microsoft.com/office/drawing/2014/main" id="{3D83CEBD-A340-4B5E-8FEF-3D05E7F45255}"/>
                </a:ext>
              </a:extLst>
            </p:cNvPr>
            <p:cNvPicPr>
              <a:picLocks noChangeAspect="1"/>
            </p:cNvPicPr>
            <p:nvPr/>
          </p:nvPicPr>
          <p:blipFill rotWithShape="1">
            <a:blip r:embed="rId19">
              <a:extLst>
                <a:ext uri="{28A0092B-C50C-407E-A947-70E740481C1C}">
                  <a14:useLocalDpi xmlns:a14="http://schemas.microsoft.com/office/drawing/2010/main" val="0"/>
                </a:ext>
              </a:extLst>
            </a:blip>
            <a:srcRect l="12016" t="13733" r="65555" b="69347"/>
            <a:stretch/>
          </p:blipFill>
          <p:spPr>
            <a:xfrm>
              <a:off x="5581229" y="707898"/>
              <a:ext cx="919041" cy="693350"/>
            </a:xfrm>
            <a:prstGeom prst="rect">
              <a:avLst/>
            </a:prstGeom>
          </p:spPr>
        </p:pic>
      </p:grpSp>
      <p:sp>
        <p:nvSpPr>
          <p:cNvPr id="53" name="TextBox 52">
            <a:extLst>
              <a:ext uri="{FF2B5EF4-FFF2-40B4-BE49-F238E27FC236}">
                <a16:creationId xmlns:a16="http://schemas.microsoft.com/office/drawing/2014/main" id="{EBA3AE2F-7B38-4C4E-99AB-0AB047D2980B}"/>
              </a:ext>
            </a:extLst>
          </p:cNvPr>
          <p:cNvSpPr txBox="1"/>
          <p:nvPr/>
        </p:nvSpPr>
        <p:spPr>
          <a:xfrm>
            <a:off x="325016" y="5799502"/>
            <a:ext cx="8361784"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Inference of labels is sought in a </a:t>
            </a:r>
            <a:r>
              <a:rPr lang="en-US" dirty="0">
                <a:solidFill>
                  <a:srgbClr val="0000FF"/>
                </a:solidFill>
                <a:latin typeface="Arial" panose="020B0604020202020204"/>
                <a:ea typeface="宋体" charset="-122"/>
              </a:rPr>
              <a:t>“noisy”</a:t>
            </a:r>
            <a:r>
              <a:rPr lang="en-US" dirty="0">
                <a:latin typeface="Arial" panose="020B0604020202020204"/>
                <a:ea typeface="宋体" charset="-122"/>
              </a:rPr>
              <a:t> unsupervised setting!</a:t>
            </a:r>
          </a:p>
        </p:txBody>
      </p:sp>
    </p:spTree>
    <p:custDataLst>
      <p:tags r:id="rId1"/>
    </p:custDataLst>
    <p:extLst>
      <p:ext uri="{BB962C8B-B14F-4D97-AF65-F5344CB8AC3E}">
        <p14:creationId xmlns:p14="http://schemas.microsoft.com/office/powerpoint/2010/main" val="228057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54505-57F8-0143-A5CC-13E2BF9D6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C5BAC-A0BE-7176-6C3E-D6F8E5C8FFE7}"/>
              </a:ext>
            </a:extLst>
          </p:cNvPr>
          <p:cNvSpPr>
            <a:spLocks noGrp="1"/>
          </p:cNvSpPr>
          <p:nvPr>
            <p:ph type="title"/>
          </p:nvPr>
        </p:nvSpPr>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5BE0EFCE-9574-B223-8F7B-BB5E91D172C6}"/>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9752083-99E1-C1E5-E9B0-6AD4817A52CB}"/>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5D8B051C-0BE9-C61A-FFCA-5474B5982209}"/>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91C98F73-F7E9-F028-CC41-7CF0B09DE49E}"/>
              </a:ext>
            </a:extLst>
          </p:cNvPr>
          <p:cNvSpPr txBox="1">
            <a:spLocks/>
          </p:cNvSpPr>
          <p:nvPr/>
        </p:nvSpPr>
        <p:spPr bwMode="auto">
          <a:xfrm>
            <a:off x="445194" y="395687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A731494F-6347-A86C-8FA7-92219092822F}"/>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F3C23D4-F248-6E10-A74C-4EEBAB2B7407}"/>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5C3910CD-A5B7-2CBC-FDFB-C9C0D4431A1D}"/>
              </a:ext>
            </a:extLst>
          </p:cNvPr>
          <p:cNvSpPr txBox="1"/>
          <p:nvPr/>
        </p:nvSpPr>
        <p:spPr>
          <a:xfrm>
            <a:off x="1209734" y="2314629"/>
            <a:ext cx="7641836" cy="923330"/>
          </a:xfrm>
          <a:prstGeom prst="rect">
            <a:avLst/>
          </a:prstGeom>
          <a:noFill/>
        </p:spPr>
        <p:txBody>
          <a:bodyPr wrap="none" rtlCol="0">
            <a:spAutoFit/>
          </a:bodyPr>
          <a:lstStyle/>
          <a:p>
            <a:pPr marL="285750" indent="-285750">
              <a:buFont typeface="Wingdings" panose="05000000000000000000" pitchFamily="2" charset="2"/>
              <a:buChar char="§"/>
            </a:pPr>
            <a:r>
              <a:rPr lang="en-US" dirty="0"/>
              <a:t>Majority voting, annotator models, and Expectation-Maximization (EM)</a:t>
            </a:r>
          </a:p>
          <a:p>
            <a:pPr marL="285750" indent="-285750">
              <a:buFont typeface="Wingdings" panose="05000000000000000000" pitchFamily="2" charset="2"/>
              <a:buChar char="§"/>
            </a:pPr>
            <a:r>
              <a:rPr lang="en-US" dirty="0"/>
              <a:t>Moment matching methods</a:t>
            </a:r>
          </a:p>
          <a:p>
            <a:pPr marL="285750" indent="-285750">
              <a:buFont typeface="Wingdings" panose="05000000000000000000" pitchFamily="2" charset="2"/>
              <a:buChar char="§"/>
            </a:pPr>
            <a:r>
              <a:rPr lang="en-US" dirty="0"/>
              <a:t>Identifiability</a:t>
            </a:r>
          </a:p>
        </p:txBody>
      </p:sp>
    </p:spTree>
    <p:extLst>
      <p:ext uri="{BB962C8B-B14F-4D97-AF65-F5344CB8AC3E}">
        <p14:creationId xmlns:p14="http://schemas.microsoft.com/office/powerpoint/2010/main" val="103207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DC3AA-F754-B48D-29BE-17572DEEE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255D9-15AA-19EC-158A-D660ED5A961A}"/>
              </a:ext>
            </a:extLst>
          </p:cNvPr>
          <p:cNvSpPr>
            <a:spLocks noGrp="1"/>
          </p:cNvSpPr>
          <p:nvPr>
            <p:ph type="title"/>
          </p:nvPr>
        </p:nvSpPr>
        <p:spPr>
          <a:xfrm>
            <a:off x="90771" y="188382"/>
            <a:ext cx="4807129" cy="479687"/>
          </a:xfrm>
        </p:spPr>
        <p:txBody>
          <a:bodyPr/>
          <a:lstStyle/>
          <a:p>
            <a:r>
              <a:rPr lang="en-US" sz="2800" dirty="0"/>
              <a:t>Majority voting or averaging</a:t>
            </a:r>
          </a:p>
        </p:txBody>
      </p:sp>
      <p:sp>
        <p:nvSpPr>
          <p:cNvPr id="5" name="Slide Number Placeholder 4">
            <a:extLst>
              <a:ext uri="{FF2B5EF4-FFF2-40B4-BE49-F238E27FC236}">
                <a16:creationId xmlns:a16="http://schemas.microsoft.com/office/drawing/2014/main" id="{861FA8C4-9EDC-65BF-9A40-6462202727C6}"/>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14</a:t>
            </a:fld>
            <a:endParaRPr lang="en-US" dirty="0">
              <a:solidFill>
                <a:srgbClr val="000000"/>
              </a:solidFill>
              <a:ea typeface="ＭＳ Ｐゴシック"/>
            </a:endParaRPr>
          </a:p>
        </p:txBody>
      </p:sp>
      <p:sp>
        <p:nvSpPr>
          <p:cNvPr id="39" name="TextBox 38">
            <a:extLst>
              <a:ext uri="{FF2B5EF4-FFF2-40B4-BE49-F238E27FC236}">
                <a16:creationId xmlns:a16="http://schemas.microsoft.com/office/drawing/2014/main" id="{18426463-EA96-511B-19EC-3940364DC89B}"/>
              </a:ext>
            </a:extLst>
          </p:cNvPr>
          <p:cNvSpPr txBox="1"/>
          <p:nvPr/>
        </p:nvSpPr>
        <p:spPr>
          <a:xfrm>
            <a:off x="136552" y="1115312"/>
            <a:ext cx="4025461"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Simplest solution to crowdsourcing</a:t>
            </a:r>
          </a:p>
        </p:txBody>
      </p:sp>
      <p:sp>
        <p:nvSpPr>
          <p:cNvPr id="6" name="Rounded Rectangle 22 2 1">
            <a:extLst>
              <a:ext uri="{FF2B5EF4-FFF2-40B4-BE49-F238E27FC236}">
                <a16:creationId xmlns:a16="http://schemas.microsoft.com/office/drawing/2014/main" id="{5C094FD2-5B96-3E13-DBC1-4DF3F54C9904}"/>
              </a:ext>
            </a:extLst>
          </p:cNvPr>
          <p:cNvSpPr/>
          <p:nvPr/>
        </p:nvSpPr>
        <p:spPr bwMode="auto">
          <a:xfrm>
            <a:off x="1061363" y="2155097"/>
            <a:ext cx="3590149"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0" name="Picture 29"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30CA717D-1231-7A07-1038-2A74346298F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37558" y="2210487"/>
            <a:ext cx="3331690" cy="841024"/>
          </a:xfrm>
          <a:prstGeom prst="rect">
            <a:avLst/>
          </a:prstGeom>
        </p:spPr>
      </p:pic>
      <p:sp>
        <p:nvSpPr>
          <p:cNvPr id="56" name="TextBox 55">
            <a:extLst>
              <a:ext uri="{FF2B5EF4-FFF2-40B4-BE49-F238E27FC236}">
                <a16:creationId xmlns:a16="http://schemas.microsoft.com/office/drawing/2014/main" id="{AB4112A3-9639-BCAC-7A92-2FAE1B1F865B}"/>
              </a:ext>
            </a:extLst>
          </p:cNvPr>
          <p:cNvSpPr txBox="1"/>
          <p:nvPr/>
        </p:nvSpPr>
        <p:spPr>
          <a:xfrm>
            <a:off x="517013" y="1598208"/>
            <a:ext cx="4589718" cy="369332"/>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FF"/>
                </a:solidFill>
                <a:latin typeface="Arial" panose="020B0604020202020204"/>
                <a:ea typeface="宋体" charset="-122"/>
              </a:rPr>
              <a:t>Per datum </a:t>
            </a:r>
            <a:r>
              <a:rPr lang="en-US" i="1" dirty="0">
                <a:solidFill>
                  <a:srgbClr val="0000FF"/>
                </a:solidFill>
                <a:latin typeface="Arial" panose="020B0604020202020204"/>
                <a:ea typeface="宋体" charset="-122"/>
              </a:rPr>
              <a:t>n,</a:t>
            </a:r>
            <a:r>
              <a:rPr lang="en-US" dirty="0">
                <a:solidFill>
                  <a:srgbClr val="0000FF"/>
                </a:solidFill>
                <a:latin typeface="Arial" panose="020B0604020202020204"/>
                <a:ea typeface="宋体" charset="-122"/>
              </a:rPr>
              <a:t> pick most common answer</a:t>
            </a:r>
          </a:p>
        </p:txBody>
      </p:sp>
      <p:sp>
        <p:nvSpPr>
          <p:cNvPr id="57" name="TextBox 56">
            <a:extLst>
              <a:ext uri="{FF2B5EF4-FFF2-40B4-BE49-F238E27FC236}">
                <a16:creationId xmlns:a16="http://schemas.microsoft.com/office/drawing/2014/main" id="{594F3869-1801-14F5-4BCE-07F32F3E8ACF}"/>
              </a:ext>
            </a:extLst>
          </p:cNvPr>
          <p:cNvSpPr txBox="1"/>
          <p:nvPr/>
        </p:nvSpPr>
        <p:spPr>
          <a:xfrm>
            <a:off x="82102" y="3605167"/>
            <a:ext cx="9076524"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Caveat:</a:t>
            </a:r>
            <a:r>
              <a:rPr lang="en-US" b="1" dirty="0">
                <a:solidFill>
                  <a:srgbClr val="C00000"/>
                </a:solidFill>
                <a:latin typeface="Arial" panose="020B0604020202020204"/>
                <a:ea typeface="宋体" charset="-122"/>
              </a:rPr>
              <a:t> </a:t>
            </a:r>
            <a:r>
              <a:rPr lang="en-US" dirty="0">
                <a:ea typeface="宋体" charset="-122"/>
              </a:rPr>
              <a:t>Majority voting (MV) a</a:t>
            </a:r>
            <a:r>
              <a:rPr lang="en-US" dirty="0">
                <a:latin typeface="Arial" panose="020B0604020202020204"/>
                <a:ea typeface="宋体" charset="-122"/>
              </a:rPr>
              <a:t>ssumes all annotators are “the same” and “independent”</a:t>
            </a:r>
            <a:endParaRPr lang="en-US" b="1" dirty="0">
              <a:latin typeface="Arial" panose="020B0604020202020204"/>
              <a:ea typeface="宋体" charset="-122"/>
            </a:endParaRPr>
          </a:p>
        </p:txBody>
      </p:sp>
      <p:sp>
        <p:nvSpPr>
          <p:cNvPr id="8" name="TextBox 7">
            <a:extLst>
              <a:ext uri="{FF2B5EF4-FFF2-40B4-BE49-F238E27FC236}">
                <a16:creationId xmlns:a16="http://schemas.microsoft.com/office/drawing/2014/main" id="{4F4A4367-6633-26EE-BF60-F66C3316669E}"/>
              </a:ext>
            </a:extLst>
          </p:cNvPr>
          <p:cNvSpPr txBox="1"/>
          <p:nvPr/>
        </p:nvSpPr>
        <p:spPr>
          <a:xfrm>
            <a:off x="407376" y="4189589"/>
            <a:ext cx="3365024"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Can we do better than MV?</a:t>
            </a:r>
            <a:endParaRPr lang="en-US" b="1" dirty="0">
              <a:latin typeface="Arial" panose="020B0604020202020204"/>
              <a:ea typeface="宋体" charset="-122"/>
            </a:endParaRPr>
          </a:p>
        </p:txBody>
      </p:sp>
      <p:sp>
        <p:nvSpPr>
          <p:cNvPr id="3" name="TextBox 2">
            <a:extLst>
              <a:ext uri="{FF2B5EF4-FFF2-40B4-BE49-F238E27FC236}">
                <a16:creationId xmlns:a16="http://schemas.microsoft.com/office/drawing/2014/main" id="{ADE7AC1B-7D82-F971-A2D8-9DC803B7F506}"/>
              </a:ext>
            </a:extLst>
          </p:cNvPr>
          <p:cNvSpPr txBox="1"/>
          <p:nvPr/>
        </p:nvSpPr>
        <p:spPr>
          <a:xfrm>
            <a:off x="4184043" y="4197114"/>
            <a:ext cx="4408258"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A.  </a:t>
            </a:r>
            <a:r>
              <a:rPr lang="en-US" dirty="0">
                <a:latin typeface="Arial" panose="020B0604020202020204"/>
                <a:ea typeface="宋体" charset="-122"/>
              </a:rPr>
              <a:t>Yes, by modeling annotator behavior! </a:t>
            </a:r>
            <a:endParaRPr lang="en-US" b="1" dirty="0">
              <a:latin typeface="Arial" panose="020B0604020202020204"/>
              <a:ea typeface="宋体" charset="-122"/>
            </a:endParaRPr>
          </a:p>
        </p:txBody>
      </p:sp>
      <p:pic>
        <p:nvPicPr>
          <p:cNvPr id="18" name="Picture 17">
            <a:extLst>
              <a:ext uri="{FF2B5EF4-FFF2-40B4-BE49-F238E27FC236}">
                <a16:creationId xmlns:a16="http://schemas.microsoft.com/office/drawing/2014/main" id="{C1FD539E-21FA-9ECC-098E-917006731EB0}"/>
              </a:ext>
            </a:extLst>
          </p:cNvPr>
          <p:cNvPicPr>
            <a:picLocks noChangeAspect="1"/>
          </p:cNvPicPr>
          <p:nvPr/>
        </p:nvPicPr>
        <p:blipFill>
          <a:blip r:embed="rId7"/>
          <a:stretch>
            <a:fillRect/>
          </a:stretch>
        </p:blipFill>
        <p:spPr>
          <a:xfrm>
            <a:off x="5009063" y="1131916"/>
            <a:ext cx="4279763" cy="2408129"/>
          </a:xfrm>
          <a:prstGeom prst="rect">
            <a:avLst/>
          </a:prstGeom>
        </p:spPr>
      </p:pic>
      <p:sp>
        <p:nvSpPr>
          <p:cNvPr id="7" name="TextBox 6">
            <a:extLst>
              <a:ext uri="{FF2B5EF4-FFF2-40B4-BE49-F238E27FC236}">
                <a16:creationId xmlns:a16="http://schemas.microsoft.com/office/drawing/2014/main" id="{6790C9FB-2D5D-7CAD-4E4A-B6A8E0B1E830}"/>
              </a:ext>
            </a:extLst>
          </p:cNvPr>
          <p:cNvSpPr txBox="1"/>
          <p:nvPr/>
        </p:nvSpPr>
        <p:spPr>
          <a:xfrm>
            <a:off x="136552" y="4774011"/>
            <a:ext cx="3768980"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Simple extension: </a:t>
            </a:r>
            <a:r>
              <a:rPr lang="en-US" b="1" dirty="0">
                <a:solidFill>
                  <a:srgbClr val="0000FF"/>
                </a:solidFill>
                <a:latin typeface="Arial" panose="020B0604020202020204"/>
                <a:ea typeface="宋体" charset="-122"/>
              </a:rPr>
              <a:t>weighted</a:t>
            </a:r>
            <a:r>
              <a:rPr lang="en-US" dirty="0">
                <a:latin typeface="Arial" panose="020B0604020202020204"/>
                <a:ea typeface="宋体" charset="-122"/>
              </a:rPr>
              <a:t> MV</a:t>
            </a:r>
          </a:p>
        </p:txBody>
      </p:sp>
      <p:grpSp>
        <p:nvGrpSpPr>
          <p:cNvPr id="34" name="Group 33">
            <a:extLst>
              <a:ext uri="{FF2B5EF4-FFF2-40B4-BE49-F238E27FC236}">
                <a16:creationId xmlns:a16="http://schemas.microsoft.com/office/drawing/2014/main" id="{C2AD728B-0DB2-421E-B9A6-DB16775452B5}"/>
              </a:ext>
            </a:extLst>
          </p:cNvPr>
          <p:cNvGrpSpPr/>
          <p:nvPr/>
        </p:nvGrpSpPr>
        <p:grpSpPr>
          <a:xfrm>
            <a:off x="838049" y="5204970"/>
            <a:ext cx="4059852" cy="967174"/>
            <a:chOff x="838049" y="5204970"/>
            <a:chExt cx="4059852" cy="967174"/>
          </a:xfrm>
        </p:grpSpPr>
        <p:sp>
          <p:nvSpPr>
            <p:cNvPr id="23" name="Rounded Rectangle 22 2 2">
              <a:extLst>
                <a:ext uri="{FF2B5EF4-FFF2-40B4-BE49-F238E27FC236}">
                  <a16:creationId xmlns:a16="http://schemas.microsoft.com/office/drawing/2014/main" id="{3E7D0D75-6948-1AD2-AF35-D9E1E8F69295}"/>
                </a:ext>
              </a:extLst>
            </p:cNvPr>
            <p:cNvSpPr/>
            <p:nvPr/>
          </p:nvSpPr>
          <p:spPr bwMode="auto">
            <a:xfrm>
              <a:off x="838049" y="5204970"/>
              <a:ext cx="4059852" cy="967174"/>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33" name="Picture 32" descr="\documentclass{article}&#10;\usepackage{amsmath,bm,amsfonts,dsfont}&#10;\DeclareMathOperator{\prob}{Pr}&#10;\newcommand{\Expect}{{\rm I\kern-.3em E}}&#10;\pagestyle{empty}&#10;\begin{document}&#10;&#10;&#10;\begin{equation*}&#10;\hat{y}_n = &#10;\underset{{k \in \{1,\ldots, K\}}}{\arg\max}&#10;\sum_{m=1}^{M}w^{(m)}\mathbb{I}(\check{y}_n^{(m)} = k)&#10;\end{equation*}&#10;\end{document}" title="IguanaTex Bitmap Display">
              <a:extLst>
                <a:ext uri="{FF2B5EF4-FFF2-40B4-BE49-F238E27FC236}">
                  <a16:creationId xmlns:a16="http://schemas.microsoft.com/office/drawing/2014/main" id="{DE64A91D-CE95-D43A-1E3E-0DA413AD0EFA}"/>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14243" y="5260358"/>
              <a:ext cx="3863200" cy="841024"/>
            </a:xfrm>
            <a:prstGeom prst="rect">
              <a:avLst/>
            </a:prstGeom>
          </p:spPr>
        </p:pic>
      </p:grpSp>
      <p:sp>
        <p:nvSpPr>
          <p:cNvPr id="28" name="TextBox 27">
            <a:extLst>
              <a:ext uri="{FF2B5EF4-FFF2-40B4-BE49-F238E27FC236}">
                <a16:creationId xmlns:a16="http://schemas.microsoft.com/office/drawing/2014/main" id="{C6436309-2D8C-826F-B601-2DDCD8C7A944}"/>
              </a:ext>
            </a:extLst>
          </p:cNvPr>
          <p:cNvSpPr txBox="1"/>
          <p:nvPr/>
        </p:nvSpPr>
        <p:spPr>
          <a:xfrm>
            <a:off x="5329231" y="5427460"/>
            <a:ext cx="2685351"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a:t>
            </a:r>
            <a:r>
              <a:rPr lang="en-US" b="1" dirty="0">
                <a:solidFill>
                  <a:srgbClr val="0000FF"/>
                </a:solidFill>
                <a:latin typeface="Arial" panose="020B0604020202020204"/>
                <a:ea typeface="宋体" charset="-122"/>
              </a:rPr>
              <a:t>  </a:t>
            </a:r>
            <a:r>
              <a:rPr lang="en-US" dirty="0">
                <a:latin typeface="Arial" panose="020B0604020202020204"/>
                <a:ea typeface="宋体" charset="-122"/>
              </a:rPr>
              <a:t>How to find weights?</a:t>
            </a:r>
            <a:endParaRPr lang="en-US" b="1"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2007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01" y="228961"/>
            <a:ext cx="7862777" cy="479687"/>
          </a:xfrm>
        </p:spPr>
        <p:txBody>
          <a:bodyPr/>
          <a:lstStyle/>
          <a:p>
            <a:r>
              <a:rPr lang="en-US" sz="2800" dirty="0"/>
              <a:t>Annotator model with independent responses</a:t>
            </a:r>
          </a:p>
        </p:txBody>
      </p:sp>
      <p:sp>
        <p:nvSpPr>
          <p:cNvPr id="4" name="Footer Placeholder 3"/>
          <p:cNvSpPr>
            <a:spLocks noGrp="1"/>
          </p:cNvSpPr>
          <p:nvPr>
            <p:ph type="ftr" sz="quarter" idx="11"/>
          </p:nvPr>
        </p:nvSpPr>
        <p:spPr>
          <a:xfrm>
            <a:off x="0" y="6319586"/>
            <a:ext cx="9036284" cy="654143"/>
          </a:xfrm>
        </p:spPr>
        <p:txBody>
          <a:bodyPr/>
          <a:lstStyle/>
          <a:p>
            <a:r>
              <a:rPr lang="en-US" sz="1200" dirty="0">
                <a:solidFill>
                  <a:schemeClr val="tx1"/>
                </a:solidFill>
                <a:latin typeface="+mn-lt"/>
              </a:rPr>
              <a:t>A. P. </a:t>
            </a:r>
            <a:r>
              <a:rPr lang="en-US" sz="1200" dirty="0" err="1">
                <a:solidFill>
                  <a:schemeClr val="tx1"/>
                </a:solidFill>
                <a:latin typeface="+mn-lt"/>
              </a:rPr>
              <a:t>Dawid</a:t>
            </a:r>
            <a:r>
              <a:rPr lang="en-US" sz="1200" dirty="0">
                <a:solidFill>
                  <a:schemeClr val="tx1"/>
                </a:solidFill>
                <a:latin typeface="+mn-lt"/>
              </a:rPr>
              <a:t> and A. M. Skene, “Maximum likelihood estimation of observer error-rates using the EM algorithm,”  </a:t>
            </a:r>
            <a:r>
              <a:rPr lang="en-US" sz="1200" i="1" dirty="0">
                <a:solidFill>
                  <a:schemeClr val="tx1"/>
                </a:solidFill>
                <a:latin typeface="+mn-lt"/>
              </a:rPr>
              <a:t>Applied Stats.</a:t>
            </a:r>
            <a:r>
              <a:rPr lang="en-US" sz="1200" dirty="0">
                <a:solidFill>
                  <a:schemeClr val="tx1"/>
                </a:solidFill>
                <a:latin typeface="+mn-lt"/>
              </a:rPr>
              <a:t>,1979.</a:t>
            </a:r>
            <a:br>
              <a:rPr lang="en-US" sz="1200" dirty="0">
                <a:solidFill>
                  <a:schemeClr val="tx1"/>
                </a:solidFill>
                <a:latin typeface="+mn-lt"/>
              </a:rPr>
            </a:br>
            <a:r>
              <a:rPr lang="en-US" sz="1200" dirty="0">
                <a:solidFill>
                  <a:schemeClr val="tx1"/>
                </a:solidFill>
                <a:latin typeface="+mj-lt"/>
              </a:rPr>
              <a:t>P. A. Traganitis, A. Pages-Zamora, and G. B. Giannakis, "Blind Multiclass Ensemble Classification," </a:t>
            </a:r>
            <a:br>
              <a:rPr lang="en-US" sz="1200" dirty="0">
                <a:solidFill>
                  <a:schemeClr val="tx1"/>
                </a:solidFill>
                <a:latin typeface="+mj-lt"/>
              </a:rPr>
            </a:br>
            <a:r>
              <a:rPr lang="en-US" sz="1200" i="1" dirty="0">
                <a:solidFill>
                  <a:schemeClr val="tx1"/>
                </a:solidFill>
                <a:latin typeface="+mj-lt"/>
              </a:rPr>
              <a:t>IEEE Transactions on Signal Processing</a:t>
            </a:r>
            <a:r>
              <a:rPr lang="en-US" sz="1200" dirty="0">
                <a:solidFill>
                  <a:schemeClr val="tx1"/>
                </a:solidFill>
                <a:latin typeface="+mj-lt"/>
              </a:rPr>
              <a:t>, vol. 66, no. 18, pp. 4737-4752, September 2018.</a:t>
            </a:r>
          </a:p>
          <a:p>
            <a:pPr algn="l"/>
            <a:endParaRPr lang="en-US" sz="1200" dirty="0">
              <a:solidFill>
                <a:srgbClr val="000000"/>
              </a:solidFill>
              <a:latin typeface="+mn-lt"/>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15</a:t>
            </a:fld>
            <a:endParaRPr lang="en-US" dirty="0">
              <a:solidFill>
                <a:srgbClr val="000000"/>
              </a:solidFill>
              <a:ea typeface="ＭＳ Ｐゴシック"/>
            </a:endParaRPr>
          </a:p>
        </p:txBody>
      </p:sp>
      <p:grpSp>
        <p:nvGrpSpPr>
          <p:cNvPr id="13" name="Group 12">
            <a:extLst>
              <a:ext uri="{FF2B5EF4-FFF2-40B4-BE49-F238E27FC236}">
                <a16:creationId xmlns:a16="http://schemas.microsoft.com/office/drawing/2014/main" id="{F522F840-9C9C-4380-A8E2-83A74D2DFECC}"/>
              </a:ext>
            </a:extLst>
          </p:cNvPr>
          <p:cNvGrpSpPr/>
          <p:nvPr/>
        </p:nvGrpSpPr>
        <p:grpSpPr>
          <a:xfrm>
            <a:off x="335333" y="927959"/>
            <a:ext cx="5168469" cy="343024"/>
            <a:chOff x="240272" y="1114305"/>
            <a:chExt cx="5168469" cy="343024"/>
          </a:xfrm>
        </p:grpSpPr>
        <p:sp>
          <p:nvSpPr>
            <p:cNvPr id="39" name="TextBox 38"/>
            <p:cNvSpPr txBox="1"/>
            <p:nvPr/>
          </p:nvSpPr>
          <p:spPr>
            <a:xfrm>
              <a:off x="240272" y="1118775"/>
              <a:ext cx="323870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Dawid</a:t>
              </a:r>
              <a:r>
                <a:rPr lang="en-US" sz="1600" dirty="0">
                  <a:solidFill>
                    <a:srgbClr val="000000"/>
                  </a:solidFill>
                  <a:latin typeface="Arial" panose="020B0604020202020204"/>
                  <a:ea typeface="宋体" charset="-122"/>
                </a:rPr>
                <a:t>-Skene (DS) data model</a:t>
              </a:r>
            </a:p>
          </p:txBody>
        </p:sp>
        <p:pic>
          <p:nvPicPr>
            <p:cNvPr id="7" name="Picture 6"/>
            <p:cNvPicPr>
              <a:picLocks noChangeAspect="1"/>
            </p:cNvPicPr>
            <p:nvPr>
              <p:custDataLst>
                <p:tags r:id="rId19"/>
              </p:custDataLst>
            </p:nvPr>
          </p:nvPicPr>
          <p:blipFill>
            <a:blip r:embed="rId22" cstate="print">
              <a:extLst>
                <a:ext uri="{28A0092B-C50C-407E-A947-70E740481C1C}">
                  <a14:useLocalDpi xmlns:a14="http://schemas.microsoft.com/office/drawing/2010/main" val="0"/>
                </a:ext>
              </a:extLst>
            </a:blip>
            <a:stretch>
              <a:fillRect/>
            </a:stretch>
          </p:blipFill>
          <p:spPr>
            <a:xfrm>
              <a:off x="3548324" y="1114305"/>
              <a:ext cx="1860417" cy="275947"/>
            </a:xfrm>
            <a:prstGeom prst="rect">
              <a:avLst/>
            </a:prstGeom>
          </p:spPr>
        </p:pic>
      </p:grpSp>
      <p:pic>
        <p:nvPicPr>
          <p:cNvPr id="55" name="Picture 54">
            <a:extLst>
              <a:ext uri="{FF2B5EF4-FFF2-40B4-BE49-F238E27FC236}">
                <a16:creationId xmlns:a16="http://schemas.microsoft.com/office/drawing/2014/main" id="{140334C2-0B29-4A77-9EA4-E1988B3E4310}"/>
              </a:ext>
            </a:extLst>
          </p:cNvPr>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734428" y="3366524"/>
            <a:ext cx="5558044" cy="543403"/>
          </a:xfrm>
          <a:prstGeom prst="rect">
            <a:avLst/>
          </a:prstGeom>
        </p:spPr>
      </p:pic>
      <p:grpSp>
        <p:nvGrpSpPr>
          <p:cNvPr id="105" name="Group 104">
            <a:extLst>
              <a:ext uri="{FF2B5EF4-FFF2-40B4-BE49-F238E27FC236}">
                <a16:creationId xmlns:a16="http://schemas.microsoft.com/office/drawing/2014/main" id="{8B484E77-5363-4234-BED6-FCB7043632C8}"/>
              </a:ext>
            </a:extLst>
          </p:cNvPr>
          <p:cNvGrpSpPr/>
          <p:nvPr/>
        </p:nvGrpSpPr>
        <p:grpSpPr>
          <a:xfrm>
            <a:off x="6722770" y="3342086"/>
            <a:ext cx="2430301" cy="982745"/>
            <a:chOff x="6176161" y="1815102"/>
            <a:chExt cx="2677199" cy="1041841"/>
          </a:xfrm>
        </p:grpSpPr>
        <p:grpSp>
          <p:nvGrpSpPr>
            <p:cNvPr id="82" name="Group 81">
              <a:extLst>
                <a:ext uri="{FF2B5EF4-FFF2-40B4-BE49-F238E27FC236}">
                  <a16:creationId xmlns:a16="http://schemas.microsoft.com/office/drawing/2014/main" id="{EC5B75AD-6F19-4776-8F38-C18F0EABBD0B}"/>
                </a:ext>
              </a:extLst>
            </p:cNvPr>
            <p:cNvGrpSpPr/>
            <p:nvPr>
              <p:custDataLst>
                <p:tags r:id="rId10"/>
              </p:custDataLst>
            </p:nvPr>
          </p:nvGrpSpPr>
          <p:grpSpPr>
            <a:xfrm>
              <a:off x="7333122" y="1815102"/>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90" name="Group 89">
              <a:extLst>
                <a:ext uri="{FF2B5EF4-FFF2-40B4-BE49-F238E27FC236}">
                  <a16:creationId xmlns:a16="http://schemas.microsoft.com/office/drawing/2014/main" id="{95AB61E3-A6E8-4021-804A-1A32D1B3097E}"/>
                </a:ext>
              </a:extLst>
            </p:cNvPr>
            <p:cNvGrpSpPr/>
            <p:nvPr>
              <p:custDataLst>
                <p:tags r:id="rId11"/>
              </p:custDataLst>
            </p:nvPr>
          </p:nvGrpSpPr>
          <p:grpSpPr>
            <a:xfrm>
              <a:off x="6176161" y="2499797"/>
              <a:ext cx="421406" cy="357146"/>
              <a:chOff x="6176161" y="2499797"/>
              <a:chExt cx="421406" cy="357146"/>
            </a:xfrm>
          </p:grpSpPr>
          <p:sp>
            <p:nvSpPr>
              <p:cNvPr id="61" name="Oval 60"/>
              <p:cNvSpPr/>
              <p:nvPr/>
            </p:nvSpPr>
            <p:spPr bwMode="auto">
              <a:xfrm>
                <a:off x="6176161" y="2499797"/>
                <a:ext cx="421406"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9" name="Picture 88">
                <a:extLst>
                  <a:ext uri="{FF2B5EF4-FFF2-40B4-BE49-F238E27FC236}">
                    <a16:creationId xmlns:a16="http://schemas.microsoft.com/office/drawing/2014/main" id="{85B4EB83-EE94-4813-9FD3-E6BFFD866085}"/>
                  </a:ext>
                </a:extLst>
              </p:cNvPr>
              <p:cNvPicPr>
                <a:picLocks noChangeAspect="1"/>
              </p:cNvPicPr>
              <p:nvPr>
                <p:custDataLst>
                  <p:tags r:id="rId17"/>
                </p:custDataLst>
              </p:nvPr>
            </p:nvPicPr>
            <p:blipFill>
              <a:blip r:embed="rId25" cstate="print">
                <a:extLst>
                  <a:ext uri="{28A0092B-C50C-407E-A947-70E740481C1C}">
                    <a14:useLocalDpi xmlns:a14="http://schemas.microsoft.com/office/drawing/2010/main" val="0"/>
                  </a:ext>
                </a:extLst>
              </a:blip>
              <a:stretch>
                <a:fillRect/>
              </a:stretch>
            </p:blipFill>
            <p:spPr>
              <a:xfrm>
                <a:off x="6251905" y="2547030"/>
                <a:ext cx="282975" cy="258253"/>
              </a:xfrm>
              <a:prstGeom prst="rect">
                <a:avLst/>
              </a:prstGeom>
            </p:spPr>
          </p:pic>
        </p:grpSp>
        <p:grpSp>
          <p:nvGrpSpPr>
            <p:cNvPr id="97" name="Group 96">
              <a:extLst>
                <a:ext uri="{FF2B5EF4-FFF2-40B4-BE49-F238E27FC236}">
                  <a16:creationId xmlns:a16="http://schemas.microsoft.com/office/drawing/2014/main" id="{A314D296-6F0C-4914-BE5B-D0D3A45517EE}"/>
                </a:ext>
              </a:extLst>
            </p:cNvPr>
            <p:cNvGrpSpPr/>
            <p:nvPr>
              <p:custDataLst>
                <p:tags r:id="rId12"/>
              </p:custDataLst>
            </p:nvPr>
          </p:nvGrpSpPr>
          <p:grpSpPr>
            <a:xfrm>
              <a:off x="7015635" y="2494482"/>
              <a:ext cx="421407" cy="357146"/>
              <a:chOff x="7015635" y="2494482"/>
              <a:chExt cx="421407" cy="357146"/>
            </a:xfrm>
          </p:grpSpPr>
          <p:sp>
            <p:nvSpPr>
              <p:cNvPr id="62" name="Oval 61"/>
              <p:cNvSpPr/>
              <p:nvPr/>
            </p:nvSpPr>
            <p:spPr bwMode="auto">
              <a:xfrm>
                <a:off x="7015635" y="2494482"/>
                <a:ext cx="421407"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6" name="Picture 95">
                <a:extLst>
                  <a:ext uri="{FF2B5EF4-FFF2-40B4-BE49-F238E27FC236}">
                    <a16:creationId xmlns:a16="http://schemas.microsoft.com/office/drawing/2014/main" id="{AA3A29EB-7623-4CD9-9370-D398C89A8878}"/>
                  </a:ext>
                </a:extLst>
              </p:cNvPr>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tretch>
                <a:fillRect/>
              </a:stretch>
            </p:blipFill>
            <p:spPr>
              <a:xfrm>
                <a:off x="7076666" y="2553358"/>
                <a:ext cx="282974" cy="258253"/>
              </a:xfrm>
              <a:prstGeom prst="rect">
                <a:avLst/>
              </a:prstGeom>
            </p:spPr>
          </p:pic>
        </p:grpSp>
        <p:grpSp>
          <p:nvGrpSpPr>
            <p:cNvPr id="104" name="Group 103">
              <a:extLst>
                <a:ext uri="{FF2B5EF4-FFF2-40B4-BE49-F238E27FC236}">
                  <a16:creationId xmlns:a16="http://schemas.microsoft.com/office/drawing/2014/main" id="{7401EF63-2917-4814-9174-4BF0D67AA63E}"/>
                </a:ext>
              </a:extLst>
            </p:cNvPr>
            <p:cNvGrpSpPr/>
            <p:nvPr>
              <p:custDataLst>
                <p:tags r:id="rId13"/>
              </p:custDataLst>
            </p:nvPr>
          </p:nvGrpSpPr>
          <p:grpSpPr>
            <a:xfrm>
              <a:off x="8323471" y="2494482"/>
              <a:ext cx="529889" cy="357146"/>
              <a:chOff x="8323471" y="2494482"/>
              <a:chExt cx="529889" cy="357146"/>
            </a:xfrm>
          </p:grpSpPr>
          <p:sp>
            <p:nvSpPr>
              <p:cNvPr id="63" name="Oval 62"/>
              <p:cNvSpPr/>
              <p:nvPr/>
            </p:nvSpPr>
            <p:spPr bwMode="auto">
              <a:xfrm>
                <a:off x="8323471" y="2494482"/>
                <a:ext cx="529889"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103" name="Picture 102">
                <a:extLst>
                  <a:ext uri="{FF2B5EF4-FFF2-40B4-BE49-F238E27FC236}">
                    <a16:creationId xmlns:a16="http://schemas.microsoft.com/office/drawing/2014/main" id="{7E6568F5-F4A9-422B-804C-DCD72C819CA4}"/>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8430715" y="2536563"/>
                <a:ext cx="370225" cy="258253"/>
              </a:xfrm>
              <a:prstGeom prst="rect">
                <a:avLst/>
              </a:prstGeom>
            </p:spPr>
          </p:pic>
        </p:grpSp>
        <p:cxnSp>
          <p:nvCxnSpPr>
            <p:cNvPr id="79" name="Straight Arrow Connector 78"/>
            <p:cNvCxnSpPr>
              <a:stCxn id="60" idx="4"/>
              <a:endCxn id="61" idx="0"/>
            </p:cNvCxnSpPr>
            <p:nvPr/>
          </p:nvCxnSpPr>
          <p:spPr bwMode="auto">
            <a:xfrm flipH="1">
              <a:off x="6386864" y="2172248"/>
              <a:ext cx="1135161" cy="32754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3" name="Straight Arrow Connector 82"/>
            <p:cNvCxnSpPr>
              <a:stCxn id="60" idx="4"/>
              <a:endCxn id="62" idx="0"/>
            </p:cNvCxnSpPr>
            <p:nvPr/>
          </p:nvCxnSpPr>
          <p:spPr bwMode="auto">
            <a:xfrm flipH="1">
              <a:off x="7226339" y="2172248"/>
              <a:ext cx="295686"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7825875" y="2661315"/>
              <a:ext cx="194569" cy="23480"/>
            </a:xfrm>
            <a:prstGeom prst="rect">
              <a:avLst/>
            </a:prstGeom>
          </p:spPr>
        </p:pic>
        <p:cxnSp>
          <p:nvCxnSpPr>
            <p:cNvPr id="87" name="Straight Arrow Connector 86"/>
            <p:cNvCxnSpPr>
              <a:stCxn id="60" idx="4"/>
              <a:endCxn id="63" idx="0"/>
            </p:cNvCxnSpPr>
            <p:nvPr/>
          </p:nvCxnSpPr>
          <p:spPr bwMode="auto">
            <a:xfrm>
              <a:off x="7522025" y="2172248"/>
              <a:ext cx="1066391" cy="32223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grpSp>
        <p:nvGrpSpPr>
          <p:cNvPr id="14" name="Group 13"/>
          <p:cNvGrpSpPr/>
          <p:nvPr/>
        </p:nvGrpSpPr>
        <p:grpSpPr>
          <a:xfrm>
            <a:off x="490553" y="2796250"/>
            <a:ext cx="7948010" cy="412473"/>
            <a:chOff x="203287" y="2897400"/>
            <a:chExt cx="7948010" cy="412473"/>
          </a:xfrm>
        </p:grpSpPr>
        <p:sp>
          <p:nvSpPr>
            <p:cNvPr id="9" name="Rounded Rectangle 8"/>
            <p:cNvSpPr/>
            <p:nvPr/>
          </p:nvSpPr>
          <p:spPr bwMode="auto">
            <a:xfrm>
              <a:off x="203287" y="2897400"/>
              <a:ext cx="781187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2" name="Group 11"/>
            <p:cNvGrpSpPr/>
            <p:nvPr>
              <p:custDataLst>
                <p:tags r:id="rId7"/>
              </p:custDataLst>
            </p:nvPr>
          </p:nvGrpSpPr>
          <p:grpSpPr>
            <a:xfrm>
              <a:off x="203287" y="2907922"/>
              <a:ext cx="7948010" cy="338554"/>
              <a:chOff x="203287" y="2907922"/>
              <a:chExt cx="7948010" cy="338554"/>
            </a:xfrm>
          </p:grpSpPr>
          <p:sp>
            <p:nvSpPr>
              <p:cNvPr id="54" name="TextBox 53"/>
              <p:cNvSpPr txBox="1"/>
              <p:nvPr/>
            </p:nvSpPr>
            <p:spPr>
              <a:xfrm>
                <a:off x="203287" y="2907922"/>
                <a:ext cx="7948010"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(as1)</a:t>
                </a:r>
                <a:r>
                  <a:rPr lang="en-US" sz="1600" dirty="0">
                    <a:solidFill>
                      <a:srgbClr val="000000"/>
                    </a:solidFill>
                    <a:latin typeface="Arial" panose="020B0604020202020204"/>
                    <a:ea typeface="宋体" charset="-122"/>
                  </a:rPr>
                  <a:t> Given ground-truth label       , annotator responses                    are independent</a:t>
                </a:r>
              </a:p>
            </p:txBody>
          </p:sp>
          <p:pic>
            <p:nvPicPr>
              <p:cNvPr id="21" name="Picture 20">
                <a:extLst>
                  <a:ext uri="{FF2B5EF4-FFF2-40B4-BE49-F238E27FC236}">
                    <a16:creationId xmlns:a16="http://schemas.microsoft.com/office/drawing/2014/main" id="{DE1DBDB9-0C59-4632-9137-651E45F02F5D}"/>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114905" y="3022878"/>
                <a:ext cx="222559" cy="153002"/>
              </a:xfrm>
              <a:prstGeom prst="rect">
                <a:avLst/>
              </a:prstGeom>
            </p:spPr>
          </p:pic>
          <p:pic>
            <p:nvPicPr>
              <p:cNvPr id="11" name="Picture 10" descr="\documentclass{article}&#10;\usepackage{amsmath,bm,amsfonts}&#10;\DeclareMathOperator{\prob}{Pr}&#10;\newcommand{\Expect}{{\rm I\kern-.3em E}}&#10;\pagestyle{empty}&#10;\begin{document}&#10;&#10;&#10;\begin{equation*}&#10;\{\check{y}_n^{(m)}\}_{m=1}^{M}&#10;\end{equation*}&#10;&#10;\end{document}" title="IguanaTex Bitmap Display"/>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451598" y="2940530"/>
                <a:ext cx="983906" cy="258039"/>
              </a:xfrm>
              <a:prstGeom prst="rect">
                <a:avLst/>
              </a:prstGeom>
            </p:spPr>
          </p:pic>
        </p:grpSp>
      </p:grpSp>
      <p:pic>
        <p:nvPicPr>
          <p:cNvPr id="24" name="Picture 23" descr="\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title="IguanaTex Bitmap Display">
            <a:extLst>
              <a:ext uri="{FF2B5EF4-FFF2-40B4-BE49-F238E27FC236}">
                <a16:creationId xmlns:a16="http://schemas.microsoft.com/office/drawing/2014/main" id="{4BC50754-89C9-6749-D01B-1706230C2268}"/>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834005" y="2110125"/>
            <a:ext cx="7229051" cy="474511"/>
          </a:xfrm>
          <a:prstGeom prst="rect">
            <a:avLst/>
          </a:prstGeom>
        </p:spPr>
      </p:pic>
      <p:sp>
        <p:nvSpPr>
          <p:cNvPr id="56" name="TextBox 55">
            <a:extLst>
              <a:ext uri="{FF2B5EF4-FFF2-40B4-BE49-F238E27FC236}">
                <a16:creationId xmlns:a16="http://schemas.microsoft.com/office/drawing/2014/main" id="{8EB8C7CE-F9F4-4600-A4FA-7FD87D5E4D20}"/>
              </a:ext>
            </a:extLst>
          </p:cNvPr>
          <p:cNvSpPr txBox="1"/>
          <p:nvPr/>
        </p:nvSpPr>
        <p:spPr>
          <a:xfrm>
            <a:off x="335333" y="1494764"/>
            <a:ext cx="5410777"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Maximum a posteriori (MAP) fusion of annotator labels</a:t>
            </a:r>
          </a:p>
        </p:txBody>
      </p:sp>
      <p:grpSp>
        <p:nvGrpSpPr>
          <p:cNvPr id="16" name="Group 15">
            <a:extLst>
              <a:ext uri="{FF2B5EF4-FFF2-40B4-BE49-F238E27FC236}">
                <a16:creationId xmlns:a16="http://schemas.microsoft.com/office/drawing/2014/main" id="{2C311A81-1F61-51C5-4F01-147175A2F12F}"/>
              </a:ext>
            </a:extLst>
          </p:cNvPr>
          <p:cNvGrpSpPr/>
          <p:nvPr/>
        </p:nvGrpSpPr>
        <p:grpSpPr>
          <a:xfrm>
            <a:off x="226985" y="4103258"/>
            <a:ext cx="6425522" cy="712686"/>
            <a:chOff x="55331" y="3909885"/>
            <a:chExt cx="6425522" cy="712686"/>
          </a:xfrm>
        </p:grpSpPr>
        <p:sp>
          <p:nvSpPr>
            <p:cNvPr id="72" name="Rounded Rectangle 22 2">
              <a:extLst>
                <a:ext uri="{FF2B5EF4-FFF2-40B4-BE49-F238E27FC236}">
                  <a16:creationId xmlns:a16="http://schemas.microsoft.com/office/drawing/2014/main" id="{8A3BFF3F-DC51-4E2E-9438-8B24B2D7F0F0}"/>
                </a:ext>
              </a:extLst>
            </p:cNvPr>
            <p:cNvSpPr/>
            <p:nvPr/>
          </p:nvSpPr>
          <p:spPr bwMode="auto">
            <a:xfrm>
              <a:off x="55331" y="3909885"/>
              <a:ext cx="6425522" cy="71268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5" name="Picture 14" descr="\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title="IguanaTex Bitmap Display">
              <a:extLst>
                <a:ext uri="{FF2B5EF4-FFF2-40B4-BE49-F238E27FC236}">
                  <a16:creationId xmlns:a16="http://schemas.microsoft.com/office/drawing/2014/main" id="{7845508E-5B6D-7215-4AE3-9D52B25F4381}"/>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153071" y="3979561"/>
              <a:ext cx="6203701" cy="604752"/>
            </a:xfrm>
            <a:prstGeom prst="rect">
              <a:avLst/>
            </a:prstGeom>
          </p:spPr>
        </p:pic>
      </p:grpSp>
      <p:pic>
        <p:nvPicPr>
          <p:cNvPr id="6" name="Picture 5"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A80733D9-D3F1-B35E-4CEC-1A0E5AC5914F}"/>
              </a:ext>
            </a:extLst>
          </p:cNvPr>
          <p:cNvPicPr>
            <a:picLocks noChangeAspect="1"/>
          </p:cNvPicPr>
          <p:nvPr>
            <p:custDataLst>
              <p:tags r:id="rId4"/>
            </p:custDataLst>
          </p:nvPr>
        </p:nvPicPr>
        <p:blipFill>
          <a:blip r:embed="rId32" cstate="print">
            <a:extLst>
              <a:ext uri="{28A0092B-C50C-407E-A947-70E740481C1C}">
                <a14:useLocalDpi xmlns:a14="http://schemas.microsoft.com/office/drawing/2010/main" val="0"/>
              </a:ext>
            </a:extLst>
          </a:blip>
          <a:stretch>
            <a:fillRect/>
          </a:stretch>
        </p:blipFill>
        <p:spPr>
          <a:xfrm>
            <a:off x="5699725" y="1518204"/>
            <a:ext cx="152512" cy="227431"/>
          </a:xfrm>
          <a:prstGeom prst="rect">
            <a:avLst/>
          </a:prstGeom>
        </p:spPr>
      </p:pic>
      <p:grpSp>
        <p:nvGrpSpPr>
          <p:cNvPr id="17" name="Group 16">
            <a:extLst>
              <a:ext uri="{FF2B5EF4-FFF2-40B4-BE49-F238E27FC236}">
                <a16:creationId xmlns:a16="http://schemas.microsoft.com/office/drawing/2014/main" id="{5FCCF82D-25B5-7EA5-D12C-BADD84D874FE}"/>
              </a:ext>
            </a:extLst>
          </p:cNvPr>
          <p:cNvGrpSpPr/>
          <p:nvPr/>
        </p:nvGrpSpPr>
        <p:grpSpPr>
          <a:xfrm>
            <a:off x="2855262" y="5110446"/>
            <a:ext cx="5961738" cy="924122"/>
            <a:chOff x="2211243" y="1779414"/>
            <a:chExt cx="8068798" cy="1232162"/>
          </a:xfrm>
          <a:gradFill flip="none" rotWithShape="1">
            <a:gsLst>
              <a:gs pos="0">
                <a:srgbClr val="59CBFB">
                  <a:shade val="30000"/>
                  <a:satMod val="115000"/>
                </a:srgbClr>
              </a:gs>
              <a:gs pos="50000">
                <a:srgbClr val="59CBFB">
                  <a:shade val="67500"/>
                  <a:satMod val="115000"/>
                </a:srgbClr>
              </a:gs>
              <a:gs pos="100000">
                <a:srgbClr val="59CBFB">
                  <a:shade val="100000"/>
                  <a:satMod val="115000"/>
                </a:srgbClr>
              </a:gs>
            </a:gsLst>
            <a:lin ang="16200000" scaled="1"/>
            <a:tileRect/>
          </a:gradFill>
        </p:grpSpPr>
        <p:sp>
          <p:nvSpPr>
            <p:cNvPr id="18" name="Rounded Rectangle 23">
              <a:extLst>
                <a:ext uri="{FF2B5EF4-FFF2-40B4-BE49-F238E27FC236}">
                  <a16:creationId xmlns:a16="http://schemas.microsoft.com/office/drawing/2014/main" id="{3FE3618E-D5EF-25B3-D51B-EEB90A54BB8F}"/>
                </a:ext>
              </a:extLst>
            </p:cNvPr>
            <p:cNvSpPr/>
            <p:nvPr/>
          </p:nvSpPr>
          <p:spPr bwMode="auto">
            <a:xfrm>
              <a:off x="2211243" y="1779415"/>
              <a:ext cx="6759063" cy="1232161"/>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grpSp>
          <p:nvGrpSpPr>
            <p:cNvPr id="19" name="Group 18">
              <a:extLst>
                <a:ext uri="{FF2B5EF4-FFF2-40B4-BE49-F238E27FC236}">
                  <a16:creationId xmlns:a16="http://schemas.microsoft.com/office/drawing/2014/main" id="{0E744F1F-A63A-151E-F974-1F7E9305F2EE}"/>
                </a:ext>
              </a:extLst>
            </p:cNvPr>
            <p:cNvGrpSpPr/>
            <p:nvPr/>
          </p:nvGrpSpPr>
          <p:grpSpPr>
            <a:xfrm>
              <a:off x="2258723" y="1779414"/>
              <a:ext cx="8021318" cy="1129652"/>
              <a:chOff x="2258723" y="1779414"/>
              <a:chExt cx="8021318" cy="1129652"/>
            </a:xfrm>
            <a:grpFill/>
          </p:grpSpPr>
          <p:sp>
            <p:nvSpPr>
              <p:cNvPr id="20" name="TextBox 19">
                <a:extLst>
                  <a:ext uri="{FF2B5EF4-FFF2-40B4-BE49-F238E27FC236}">
                    <a16:creationId xmlns:a16="http://schemas.microsoft.com/office/drawing/2014/main" id="{5FC35029-29AE-A414-A85A-0ED6F23CF453}"/>
                  </a:ext>
                </a:extLst>
              </p:cNvPr>
              <p:cNvSpPr txBox="1"/>
              <p:nvPr/>
            </p:nvSpPr>
            <p:spPr>
              <a:xfrm>
                <a:off x="2258723" y="1779414"/>
                <a:ext cx="8021318" cy="697627"/>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Under </a:t>
                </a:r>
                <a:r>
                  <a:rPr lang="en-US" sz="1400" b="1" dirty="0">
                    <a:solidFill>
                      <a:srgbClr val="0070C0"/>
                    </a:solidFill>
                    <a:latin typeface="Arial" panose="020B0604020202020204"/>
                    <a:ea typeface="宋体" charset="-122"/>
                  </a:rPr>
                  <a:t>(as1)</a:t>
                </a:r>
                <a:r>
                  <a:rPr lang="en-US" sz="1400" dirty="0">
                    <a:solidFill>
                      <a:srgbClr val="000000"/>
                    </a:solidFill>
                    <a:latin typeface="Arial" panose="020B0604020202020204"/>
                    <a:ea typeface="宋体" charset="-122"/>
                  </a:rPr>
                  <a:t> there are constants </a:t>
                </a:r>
                <a:r>
                  <a:rPr lang="el-GR" sz="1400" dirty="0">
                    <a:solidFill>
                      <a:srgbClr val="000000"/>
                    </a:solidFill>
                    <a:latin typeface="Arial" panose="020B0604020202020204"/>
                    <a:ea typeface="宋体" charset="-122"/>
                  </a:rPr>
                  <a:t>α,β &gt;</a:t>
                </a:r>
                <a:r>
                  <a:rPr lang="en-US" sz="1400" dirty="0">
                    <a:solidFill>
                      <a:srgbClr val="000000"/>
                    </a:solidFill>
                    <a:latin typeface="Arial" panose="020B0604020202020204"/>
                    <a:ea typeface="宋体" charset="-122"/>
                  </a:rPr>
                  <a:t> 0 so that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the error probability of the MAP classifier satisfies</a:t>
                </a:r>
              </a:p>
            </p:txBody>
          </p:sp>
          <p:pic>
            <p:nvPicPr>
              <p:cNvPr id="22" name="Picture 21">
                <a:extLst>
                  <a:ext uri="{FF2B5EF4-FFF2-40B4-BE49-F238E27FC236}">
                    <a16:creationId xmlns:a16="http://schemas.microsoft.com/office/drawing/2014/main" id="{0BBB43CC-1B37-3930-A4D3-03E7975064F4}"/>
                  </a:ext>
                </a:extLst>
              </p:cNvPr>
              <p:cNvPicPr>
                <a:picLocks noChangeAspect="1"/>
              </p:cNvPicPr>
              <p:nvPr>
                <p:custDataLst>
                  <p:tags r:id="rId5"/>
                </p:custDataLst>
              </p:nvPr>
            </p:nvPicPr>
            <p:blipFill>
              <a:blip r:embed="rId33" cstate="print">
                <a:extLst>
                  <a:ext uri="{28A0092B-C50C-407E-A947-70E740481C1C}">
                    <a14:useLocalDpi xmlns:a14="http://schemas.microsoft.com/office/drawing/2010/main" val="0"/>
                  </a:ext>
                </a:extLst>
              </a:blip>
              <a:stretch>
                <a:fillRect/>
              </a:stretch>
            </p:blipFill>
            <p:spPr>
              <a:xfrm>
                <a:off x="4878295" y="2483001"/>
                <a:ext cx="2180874" cy="426065"/>
              </a:xfrm>
              <a:prstGeom prst="rect">
                <a:avLst/>
              </a:prstGeom>
              <a:noFill/>
            </p:spPr>
          </p:pic>
        </p:grpSp>
      </p:grpSp>
      <p:sp>
        <p:nvSpPr>
          <p:cNvPr id="23" name="TextBox 22">
            <a:extLst>
              <a:ext uri="{FF2B5EF4-FFF2-40B4-BE49-F238E27FC236}">
                <a16:creationId xmlns:a16="http://schemas.microsoft.com/office/drawing/2014/main" id="{18007432-FB66-305F-5125-C350DDB8331F}"/>
              </a:ext>
            </a:extLst>
          </p:cNvPr>
          <p:cNvSpPr txBox="1"/>
          <p:nvPr/>
        </p:nvSpPr>
        <p:spPr>
          <a:xfrm>
            <a:off x="490553" y="5428034"/>
            <a:ext cx="163410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Performance</a:t>
            </a:r>
          </a:p>
        </p:txBody>
      </p:sp>
    </p:spTree>
    <p:custDataLst>
      <p:tags r:id="rId1"/>
    </p:custDataLst>
    <p:extLst>
      <p:ext uri="{BB962C8B-B14F-4D97-AF65-F5344CB8AC3E}">
        <p14:creationId xmlns:p14="http://schemas.microsoft.com/office/powerpoint/2010/main" val="35596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C1A-6965-AAED-3FEF-F2605CECD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A542D-80E5-F0F2-4EFC-EF87AFA49597}"/>
              </a:ext>
            </a:extLst>
          </p:cNvPr>
          <p:cNvSpPr>
            <a:spLocks noGrp="1"/>
          </p:cNvSpPr>
          <p:nvPr>
            <p:ph type="title"/>
          </p:nvPr>
        </p:nvSpPr>
        <p:spPr>
          <a:xfrm>
            <a:off x="114300" y="148082"/>
            <a:ext cx="9029700" cy="529265"/>
          </a:xfrm>
        </p:spPr>
        <p:txBody>
          <a:bodyPr/>
          <a:lstStyle/>
          <a:p>
            <a:r>
              <a:rPr lang="en-US" sz="2800" dirty="0"/>
              <a:t>Parametric model</a:t>
            </a:r>
          </a:p>
        </p:txBody>
      </p:sp>
      <p:sp>
        <p:nvSpPr>
          <p:cNvPr id="5" name="Slide Number Placeholder 4">
            <a:extLst>
              <a:ext uri="{FF2B5EF4-FFF2-40B4-BE49-F238E27FC236}">
                <a16:creationId xmlns:a16="http://schemas.microsoft.com/office/drawing/2014/main" id="{AC64F067-1244-D8E7-B916-F07898D4700A}"/>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16</a:t>
            </a:fld>
            <a:endParaRPr lang="en-US">
              <a:solidFill>
                <a:srgbClr val="000000"/>
              </a:solidFill>
              <a:ea typeface="ＭＳ Ｐゴシック"/>
            </a:endParaRPr>
          </a:p>
        </p:txBody>
      </p:sp>
      <p:pic>
        <p:nvPicPr>
          <p:cNvPr id="31" name="Picture 30" descr="\documentclass{article}&#10;\usepackage{amsmath,bm,amsfonts}&#10;\DeclareMathOperator{\prob}{Pr}&#10;\newcommand{\Expect}{{\rm I\kern-.3em E}}&#10;\pagestyle{empty}&#10;\begin{document}&#10;&#10;&#10;\begin{equation*}&#10;{\bm A}_m&#10;%:= [\bm{h}_1^{(m)},\ldots,\bm{h}_K^{(m)}]&#10;\in\mathbb{R}^{K\times K}, \; \; m=1,\ldots,M&#10;\end{equation*}&#10;&#10;\end{document}" title="IguanaTex Bitmap Display">
            <a:extLst>
              <a:ext uri="{FF2B5EF4-FFF2-40B4-BE49-F238E27FC236}">
                <a16:creationId xmlns:a16="http://schemas.microsoft.com/office/drawing/2014/main" id="{7590F504-C397-A0CD-9E63-203E65244726}"/>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859881" y="1508846"/>
            <a:ext cx="2495787" cy="214231"/>
          </a:xfrm>
          <a:prstGeom prst="rect">
            <a:avLst/>
          </a:prstGeom>
        </p:spPr>
      </p:pic>
      <p:grpSp>
        <p:nvGrpSpPr>
          <p:cNvPr id="9" name="Group 8">
            <a:extLst>
              <a:ext uri="{FF2B5EF4-FFF2-40B4-BE49-F238E27FC236}">
                <a16:creationId xmlns:a16="http://schemas.microsoft.com/office/drawing/2014/main" id="{00B388FB-E7B3-DDFB-1958-70C5F0304C54}"/>
              </a:ext>
            </a:extLst>
          </p:cNvPr>
          <p:cNvGrpSpPr/>
          <p:nvPr/>
        </p:nvGrpSpPr>
        <p:grpSpPr>
          <a:xfrm>
            <a:off x="331774" y="5021444"/>
            <a:ext cx="7798377" cy="338554"/>
            <a:chOff x="331774" y="5021444"/>
            <a:chExt cx="7798377" cy="338554"/>
          </a:xfrm>
        </p:grpSpPr>
        <p:sp>
          <p:nvSpPr>
            <p:cNvPr id="52" name="TextBox 51">
              <a:extLst>
                <a:ext uri="{FF2B5EF4-FFF2-40B4-BE49-F238E27FC236}">
                  <a16:creationId xmlns:a16="http://schemas.microsoft.com/office/drawing/2014/main" id="{922E8A5F-2FEF-83B3-6F74-3184F0F2E71E}"/>
                </a:ext>
              </a:extLst>
            </p:cNvPr>
            <p:cNvSpPr txBox="1"/>
            <p:nvPr/>
          </p:nvSpPr>
          <p:spPr>
            <a:xfrm>
              <a:off x="331774" y="5021444"/>
              <a:ext cx="7646645"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Model parameters                         must be estimated from annotator responses</a:t>
              </a:r>
              <a:endParaRPr lang="en-US" sz="1600" dirty="0">
                <a:solidFill>
                  <a:srgbClr val="FF0000"/>
                </a:solidFill>
                <a:latin typeface="Arial" panose="020B0604020202020204"/>
                <a:ea typeface="宋体" charset="-122"/>
              </a:endParaRPr>
            </a:p>
          </p:txBody>
        </p:sp>
        <p:pic>
          <p:nvPicPr>
            <p:cNvPr id="38" name="Picture 37" descr="\documentclass{article}&#10;\usepackage{amsmath,bm,amsfonts}&#10;\usepackage{xcolor}&#10;\DeclareMathOperator{\prob}{Pr}&#10;\newcommand{\Expect}{{\rm I\kern-.3em E}}&#10;\pagestyle{empty}&#10;\begin{document}&#10;&#10;&#10;\begin{equation*}&#10; \{{\bm A}_m\}_{m=1}^{M}, \bm{d}&#10;\end{equation*}&#10;&#10;\end{document}" title="IguanaTex Bitmap Display">
              <a:extLst>
                <a:ext uri="{FF2B5EF4-FFF2-40B4-BE49-F238E27FC236}">
                  <a16:creationId xmlns:a16="http://schemas.microsoft.com/office/drawing/2014/main" id="{DE283C38-AF4E-1B84-76B1-F6BF69DBE2A4}"/>
                </a:ext>
              </a:extLst>
            </p:cNvPr>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2455211" y="5038346"/>
              <a:ext cx="1203202" cy="255714"/>
            </a:xfrm>
            <a:prstGeom prst="rect">
              <a:avLst/>
            </a:prstGeom>
          </p:spPr>
        </p:pic>
        <p:pic>
          <p:nvPicPr>
            <p:cNvPr id="7" name="Picture 6" descr="\documentclass{article}&#10;\usepackage{amsmath,bm,amsfonts}&#10;\usepackage{xcolor}&#10;\DeclareMathOperator{\prob}{Pr}&#10;\newcommand{\Expect}{{\rm I\kern-.3em E}}&#10;\pagestyle{empty}&#10;\begin{document}&#10;&#10;&#10;\begin{equation*}&#10; \check{\mathcal{Y}}&#10;\end{equation*}&#10;&#10;\end{document}" title="IguanaTex Bitmap Display">
              <a:extLst>
                <a:ext uri="{FF2B5EF4-FFF2-40B4-BE49-F238E27FC236}">
                  <a16:creationId xmlns:a16="http://schemas.microsoft.com/office/drawing/2014/main" id="{E5C1A9D5-EB7A-3F80-43F5-E304ED276581}"/>
                </a:ext>
              </a:extLst>
            </p:cNvPr>
            <p:cNvPicPr>
              <a:picLocks noChangeAspect="1"/>
            </p:cNvPicPr>
            <p:nvPr>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7976723" y="5066822"/>
              <a:ext cx="153428" cy="228797"/>
            </a:xfrm>
            <a:prstGeom prst="rect">
              <a:avLst/>
            </a:prstGeom>
          </p:spPr>
        </p:pic>
      </p:grpSp>
      <p:pic>
        <p:nvPicPr>
          <p:cNvPr id="29" name="Picture 28" descr="\documentclass{article}&#10;\usepackage{amsmath,bm,amsfonts}&#10;\DeclareMathOperator{\prob}{Pr}&#10;\newcommand{\Expect}{{\rm I\kern-.3em E}}&#10;\pagestyle{empty}&#10;\begin{document}&#10;&#10;&#10;\begin{equation*}&#10;{\bm A}_m (k',k) := \prob\left(\check{y}_n^{(m)} = k'|y_n = k  \right) &#10;\end{equation*}&#10;&#10;\end{document}" title="IguanaTex Bitmap Display">
            <a:extLst>
              <a:ext uri="{FF2B5EF4-FFF2-40B4-BE49-F238E27FC236}">
                <a16:creationId xmlns:a16="http://schemas.microsoft.com/office/drawing/2014/main" id="{44DDAE35-A164-8E4D-1B8B-84DAF16C2B5D}"/>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168959" y="857092"/>
            <a:ext cx="3404331" cy="399959"/>
          </a:xfrm>
          <a:prstGeom prst="rect">
            <a:avLst/>
          </a:prstGeom>
        </p:spPr>
      </p:pic>
      <p:sp>
        <p:nvSpPr>
          <p:cNvPr id="8" name="TextBox 7">
            <a:extLst>
              <a:ext uri="{FF2B5EF4-FFF2-40B4-BE49-F238E27FC236}">
                <a16:creationId xmlns:a16="http://schemas.microsoft.com/office/drawing/2014/main" id="{4A84CDBA-6246-5FDA-EB53-3F6859DF1B9F}"/>
              </a:ext>
            </a:extLst>
          </p:cNvPr>
          <p:cNvSpPr txBox="1"/>
          <p:nvPr/>
        </p:nvSpPr>
        <p:spPr>
          <a:xfrm>
            <a:off x="331774" y="897237"/>
            <a:ext cx="497552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MAP classifier needs                                      and </a:t>
            </a:r>
          </a:p>
        </p:txBody>
      </p:sp>
      <p:sp>
        <p:nvSpPr>
          <p:cNvPr id="12" name="TextBox 11">
            <a:extLst>
              <a:ext uri="{FF2B5EF4-FFF2-40B4-BE49-F238E27FC236}">
                <a16:creationId xmlns:a16="http://schemas.microsoft.com/office/drawing/2014/main" id="{CA2C80F1-1743-69BA-42E8-E4805EA3DFC4}"/>
              </a:ext>
            </a:extLst>
          </p:cNvPr>
          <p:cNvSpPr txBox="1"/>
          <p:nvPr/>
        </p:nvSpPr>
        <p:spPr>
          <a:xfrm>
            <a:off x="614996" y="1440434"/>
            <a:ext cx="222849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Confusion matrices</a:t>
            </a:r>
          </a:p>
        </p:txBody>
      </p:sp>
      <p:pic>
        <p:nvPicPr>
          <p:cNvPr id="25" name="Picture 24" descr="\documentclass{article}&#10;\usepackage{amsmath,bm,amsfonts}&#10;\DeclareMathOperator{\prob}{Pr}&#10;\newcommand{\Expect}{{\rm I\kern-.3em E}}&#10;\pagestyle{empty}&#10;\begin{document}&#10;&#10;&#10;\begin{equation*}&#10;{\bm d}(k) := \prob(y_n=k)&#10;\end{equation*}&#10;&#10;\end{document}" title="IguanaTex Bitmap Display">
            <a:extLst>
              <a:ext uri="{FF2B5EF4-FFF2-40B4-BE49-F238E27FC236}">
                <a16:creationId xmlns:a16="http://schemas.microsoft.com/office/drawing/2014/main" id="{E6BE0C66-7E92-9E54-E932-2607A2EB7813}"/>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2835602" y="953345"/>
            <a:ext cx="1796908" cy="220975"/>
          </a:xfrm>
          <a:prstGeom prst="rect">
            <a:avLst/>
          </a:prstGeom>
        </p:spPr>
      </p:pic>
      <p:pic>
        <p:nvPicPr>
          <p:cNvPr id="33" name="Picture 32" descr="\documentclass{article}&#10;\usepackage{amsmath,bm,amsfonts}&#10;\DeclareMathOperator{\prob}{Pr}&#10;\newcommand{\Expect}{{\rm I\kern-.3em E}}&#10;\pagestyle{empty}&#10;\begin{document}&#10;&#10;&#10;\begin{equation*}&#10;{\bm A}_m:= [{\bm a}_{m,1},\ldots,{\bm a}_{m,K}]&#10;\end{equation*}&#10;&#10;\end{document}" title="IguanaTex Bitmap Display">
            <a:extLst>
              <a:ext uri="{FF2B5EF4-FFF2-40B4-BE49-F238E27FC236}">
                <a16:creationId xmlns:a16="http://schemas.microsoft.com/office/drawing/2014/main" id="{B48C685C-53D6-7399-9BD9-BD7BAA5CAA28}"/>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099723" y="1529796"/>
            <a:ext cx="2023288" cy="205900"/>
          </a:xfrm>
          <a:prstGeom prst="rect">
            <a:avLst/>
          </a:prstGeom>
        </p:spPr>
      </p:pic>
      <p:graphicFrame>
        <p:nvGraphicFramePr>
          <p:cNvPr id="39" name="Table 38">
            <a:extLst>
              <a:ext uri="{FF2B5EF4-FFF2-40B4-BE49-F238E27FC236}">
                <a16:creationId xmlns:a16="http://schemas.microsoft.com/office/drawing/2014/main" id="{0A0AE765-7C0A-AC53-947D-29C137175E32}"/>
              </a:ext>
            </a:extLst>
          </p:cNvPr>
          <p:cNvGraphicFramePr>
            <a:graphicFrameLocks noGrp="1"/>
          </p:cNvGraphicFramePr>
          <p:nvPr>
            <p:extLst>
              <p:ext uri="{D42A27DB-BD31-4B8C-83A1-F6EECF244321}">
                <p14:modId xmlns:p14="http://schemas.microsoft.com/office/powerpoint/2010/main" val="3095362294"/>
              </p:ext>
            </p:extLst>
          </p:nvPr>
        </p:nvGraphicFramePr>
        <p:xfrm>
          <a:off x="3293805" y="2555926"/>
          <a:ext cx="2413333" cy="1876031"/>
        </p:xfrm>
        <a:graphic>
          <a:graphicData uri="http://schemas.openxmlformats.org/drawingml/2006/table">
            <a:tbl>
              <a:tblPr firstRow="1" bandRow="1">
                <a:tableStyleId>{5C22544A-7EE6-4342-B048-85BDC9FD1C3A}</a:tableStyleId>
              </a:tblPr>
              <a:tblGrid>
                <a:gridCol w="807426">
                  <a:extLst>
                    <a:ext uri="{9D8B030D-6E8A-4147-A177-3AD203B41FA5}">
                      <a16:colId xmlns:a16="http://schemas.microsoft.com/office/drawing/2014/main" val="3517184559"/>
                    </a:ext>
                  </a:extLst>
                </a:gridCol>
                <a:gridCol w="807426">
                  <a:extLst>
                    <a:ext uri="{9D8B030D-6E8A-4147-A177-3AD203B41FA5}">
                      <a16:colId xmlns:a16="http://schemas.microsoft.com/office/drawing/2014/main" val="3902410975"/>
                    </a:ext>
                  </a:extLst>
                </a:gridCol>
                <a:gridCol w="798481">
                  <a:extLst>
                    <a:ext uri="{9D8B030D-6E8A-4147-A177-3AD203B41FA5}">
                      <a16:colId xmlns:a16="http://schemas.microsoft.com/office/drawing/2014/main" val="1114900114"/>
                    </a:ext>
                  </a:extLst>
                </a:gridCol>
              </a:tblGrid>
              <a:tr h="623278">
                <a:tc>
                  <a:txBody>
                    <a:bodyPr/>
                    <a:lstStyle/>
                    <a:p>
                      <a:pPr algn="ctr"/>
                      <a:endParaRPr lang="en-US" sz="1200" b="1" dirty="0">
                        <a:solidFill>
                          <a:schemeClr val="accent6">
                            <a:lumMod val="50000"/>
                          </a:schemeClr>
                        </a:solidFill>
                      </a:endParaRPr>
                    </a:p>
                    <a:p>
                      <a:pPr algn="ctr"/>
                      <a:r>
                        <a:rPr lang="en-US" sz="1200" b="1" dirty="0">
                          <a:solidFill>
                            <a:srgbClr val="00B050"/>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FF0000"/>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132836"/>
                  </a:ext>
                </a:extLst>
              </a:tr>
              <a:tr h="659520">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01961"/>
                  </a:ext>
                </a:extLst>
              </a:tr>
              <a:tr h="593233">
                <a:tc>
                  <a:txBody>
                    <a:bodyPr/>
                    <a:lstStyle/>
                    <a:p>
                      <a:pPr algn="ctr"/>
                      <a:endParaRPr lang="en-US" sz="1200" b="1" dirty="0">
                        <a:solidFill>
                          <a:schemeClr val="accent6">
                            <a:lumMod val="50000"/>
                          </a:schemeClr>
                        </a:solidFill>
                      </a:endParaRPr>
                    </a:p>
                    <a:p>
                      <a:pPr algn="ctr"/>
                      <a:r>
                        <a:rPr lang="en-US" sz="1200" b="1"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lumMod val="50000"/>
                          </a:schemeClr>
                        </a:solidFill>
                      </a:endParaRPr>
                    </a:p>
                    <a:p>
                      <a:pPr algn="ctr"/>
                      <a:r>
                        <a:rPr lang="en-US" sz="1200" b="1" dirty="0">
                          <a:solidFill>
                            <a:srgbClr val="FF0000"/>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b="1" dirty="0">
                        <a:solidFill>
                          <a:schemeClr val="accent6">
                            <a:lumMod val="50000"/>
                          </a:schemeClr>
                        </a:solidFill>
                      </a:endParaRPr>
                    </a:p>
                    <a:p>
                      <a:pPr algn="ctr"/>
                      <a:r>
                        <a:rPr lang="en-US" sz="1200" b="1" dirty="0">
                          <a:solidFill>
                            <a:srgbClr val="00B050"/>
                          </a:solidFill>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590911"/>
                  </a:ext>
                </a:extLst>
              </a:tr>
            </a:tbl>
          </a:graphicData>
        </a:graphic>
      </p:graphicFrame>
      <p:grpSp>
        <p:nvGrpSpPr>
          <p:cNvPr id="69" name="Group 68">
            <a:extLst>
              <a:ext uri="{FF2B5EF4-FFF2-40B4-BE49-F238E27FC236}">
                <a16:creationId xmlns:a16="http://schemas.microsoft.com/office/drawing/2014/main" id="{4ABB5716-F5C8-2A06-5CB8-049DDB36A253}"/>
              </a:ext>
            </a:extLst>
          </p:cNvPr>
          <p:cNvGrpSpPr/>
          <p:nvPr/>
        </p:nvGrpSpPr>
        <p:grpSpPr>
          <a:xfrm>
            <a:off x="669794" y="1986956"/>
            <a:ext cx="7756819" cy="2513822"/>
            <a:chOff x="669794" y="2086345"/>
            <a:chExt cx="7756819" cy="2513822"/>
          </a:xfrm>
        </p:grpSpPr>
        <p:sp>
          <p:nvSpPr>
            <p:cNvPr id="44" name="TextBox 43">
              <a:extLst>
                <a:ext uri="{FF2B5EF4-FFF2-40B4-BE49-F238E27FC236}">
                  <a16:creationId xmlns:a16="http://schemas.microsoft.com/office/drawing/2014/main" id="{6CE5B053-7E7D-3722-C16A-00B4D457E8E0}"/>
                </a:ext>
              </a:extLst>
            </p:cNvPr>
            <p:cNvSpPr txBox="1"/>
            <p:nvPr/>
          </p:nvSpPr>
          <p:spPr>
            <a:xfrm>
              <a:off x="3961028" y="2086345"/>
              <a:ext cx="1078885" cy="307777"/>
            </a:xfrm>
            <a:prstGeom prst="rect">
              <a:avLst/>
            </a:prstGeom>
            <a:noFill/>
          </p:spPr>
          <p:txBody>
            <a:bodyPr wrap="none" rtlCol="0">
              <a:spAutoFit/>
            </a:bodyPr>
            <a:lstStyle/>
            <a:p>
              <a:r>
                <a:rPr lang="en-US" sz="1400" b="1" dirty="0"/>
                <a:t>True Label</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D200C06-40D4-95F6-3C7B-F09AC74A9594}"/>
                    </a:ext>
                  </a:extLst>
                </p:cNvPr>
                <p:cNvSpPr txBox="1"/>
                <p:nvPr/>
              </p:nvSpPr>
              <p:spPr>
                <a:xfrm rot="16200000">
                  <a:off x="1645713" y="3490023"/>
                  <a:ext cx="1943289" cy="276999"/>
                </a:xfrm>
                <a:prstGeom prst="rect">
                  <a:avLst/>
                </a:prstGeom>
                <a:noFill/>
              </p:spPr>
              <p:txBody>
                <a:bodyPr wrap="none" rtlCol="0">
                  <a:spAutoFit/>
                </a:bodyPr>
                <a:lstStyle/>
                <a:p>
                  <a:r>
                    <a:rPr lang="en-US" sz="1200" b="1" dirty="0"/>
                    <a:t>Annotator </a:t>
                  </a:r>
                  <a14:m>
                    <m:oMath xmlns:m="http://schemas.openxmlformats.org/officeDocument/2006/math">
                      <m:r>
                        <a:rPr lang="en-US" sz="1200" b="0" i="1" smtClean="0">
                          <a:latin typeface="Cambria Math" panose="02040503050406030204" pitchFamily="18" charset="0"/>
                        </a:rPr>
                        <m:t>𝑚</m:t>
                      </m:r>
                    </m:oMath>
                  </a14:m>
                  <a:r>
                    <a:rPr lang="en-US" sz="1200" b="1" dirty="0"/>
                    <a:t>’s response</a:t>
                  </a:r>
                </a:p>
              </p:txBody>
            </p:sp>
          </mc:Choice>
          <mc:Fallback xmlns="">
            <p:sp>
              <p:nvSpPr>
                <p:cNvPr id="45" name="TextBox 44">
                  <a:extLst>
                    <a:ext uri="{FF2B5EF4-FFF2-40B4-BE49-F238E27FC236}">
                      <a16:creationId xmlns:a16="http://schemas.microsoft.com/office/drawing/2014/main" id="{4D200C06-40D4-95F6-3C7B-F09AC74A9594}"/>
                    </a:ext>
                  </a:extLst>
                </p:cNvPr>
                <p:cNvSpPr txBox="1">
                  <a:spLocks noRot="1" noChangeAspect="1" noMove="1" noResize="1" noEditPoints="1" noAdjustHandles="1" noChangeArrowheads="1" noChangeShapeType="1" noTextEdit="1"/>
                </p:cNvSpPr>
                <p:nvPr/>
              </p:nvSpPr>
              <p:spPr>
                <a:xfrm rot="16200000">
                  <a:off x="1645713" y="3490023"/>
                  <a:ext cx="1943289" cy="276999"/>
                </a:xfrm>
                <a:prstGeom prst="rect">
                  <a:avLst/>
                </a:prstGeom>
                <a:blipFill>
                  <a:blip r:embed="rId24"/>
                  <a:stretch>
                    <a:fillRect l="-4444" r="-1555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2FFD17A-6F83-30BE-590F-C1DF573A064B}"/>
                </a:ext>
              </a:extLst>
            </p:cNvPr>
            <p:cNvSpPr txBox="1"/>
            <p:nvPr/>
          </p:nvSpPr>
          <p:spPr>
            <a:xfrm>
              <a:off x="3319725" y="2344332"/>
              <a:ext cx="228600" cy="338554"/>
            </a:xfrm>
            <a:prstGeom prst="rect">
              <a:avLst/>
            </a:prstGeom>
            <a:noFill/>
          </p:spPr>
          <p:txBody>
            <a:bodyPr wrap="square" rtlCol="0">
              <a:spAutoFit/>
            </a:bodyPr>
            <a:lstStyle/>
            <a:p>
              <a:r>
                <a:rPr lang="en-US" sz="1600" b="1" dirty="0"/>
                <a:t>1</a:t>
              </a:r>
            </a:p>
          </p:txBody>
        </p:sp>
        <p:sp>
          <p:nvSpPr>
            <p:cNvPr id="49" name="TextBox 48">
              <a:extLst>
                <a:ext uri="{FF2B5EF4-FFF2-40B4-BE49-F238E27FC236}">
                  <a16:creationId xmlns:a16="http://schemas.microsoft.com/office/drawing/2014/main" id="{81572BD8-9839-E817-04FC-A31D8EFBD816}"/>
                </a:ext>
              </a:extLst>
            </p:cNvPr>
            <p:cNvSpPr txBox="1"/>
            <p:nvPr/>
          </p:nvSpPr>
          <p:spPr>
            <a:xfrm>
              <a:off x="4304265" y="2342524"/>
              <a:ext cx="228600" cy="338554"/>
            </a:xfrm>
            <a:prstGeom prst="rect">
              <a:avLst/>
            </a:prstGeom>
            <a:noFill/>
          </p:spPr>
          <p:txBody>
            <a:bodyPr wrap="square" rtlCol="0">
              <a:spAutoFit/>
            </a:bodyPr>
            <a:lstStyle/>
            <a:p>
              <a:r>
                <a:rPr lang="en-US" sz="1600" b="1" dirty="0"/>
                <a:t>2</a:t>
              </a:r>
            </a:p>
          </p:txBody>
        </p:sp>
        <p:sp>
          <p:nvSpPr>
            <p:cNvPr id="51" name="TextBox 50">
              <a:extLst>
                <a:ext uri="{FF2B5EF4-FFF2-40B4-BE49-F238E27FC236}">
                  <a16:creationId xmlns:a16="http://schemas.microsoft.com/office/drawing/2014/main" id="{AB494598-E30B-3175-4FEA-1B4C51A4EF0D}"/>
                </a:ext>
              </a:extLst>
            </p:cNvPr>
            <p:cNvSpPr txBox="1"/>
            <p:nvPr/>
          </p:nvSpPr>
          <p:spPr>
            <a:xfrm>
              <a:off x="5495636" y="2355537"/>
              <a:ext cx="228600" cy="338554"/>
            </a:xfrm>
            <a:prstGeom prst="rect">
              <a:avLst/>
            </a:prstGeom>
            <a:noFill/>
          </p:spPr>
          <p:txBody>
            <a:bodyPr wrap="square" rtlCol="0">
              <a:spAutoFit/>
            </a:bodyPr>
            <a:lstStyle/>
            <a:p>
              <a:r>
                <a:rPr lang="en-US" sz="1600" b="1" dirty="0"/>
                <a:t>3</a:t>
              </a:r>
            </a:p>
          </p:txBody>
        </p:sp>
        <p:sp>
          <p:nvSpPr>
            <p:cNvPr id="53" name="TextBox 52">
              <a:extLst>
                <a:ext uri="{FF2B5EF4-FFF2-40B4-BE49-F238E27FC236}">
                  <a16:creationId xmlns:a16="http://schemas.microsoft.com/office/drawing/2014/main" id="{0BFA7278-7AE1-721C-54CD-2F14BEBCAC96}"/>
                </a:ext>
              </a:extLst>
            </p:cNvPr>
            <p:cNvSpPr txBox="1"/>
            <p:nvPr/>
          </p:nvSpPr>
          <p:spPr>
            <a:xfrm>
              <a:off x="2905986" y="2855660"/>
              <a:ext cx="228600" cy="338554"/>
            </a:xfrm>
            <a:prstGeom prst="rect">
              <a:avLst/>
            </a:prstGeom>
            <a:noFill/>
          </p:spPr>
          <p:txBody>
            <a:bodyPr wrap="square" rtlCol="0">
              <a:spAutoFit/>
            </a:bodyPr>
            <a:lstStyle/>
            <a:p>
              <a:r>
                <a:rPr lang="en-US" sz="1600" b="1" dirty="0"/>
                <a:t>1</a:t>
              </a:r>
            </a:p>
          </p:txBody>
        </p:sp>
        <p:sp>
          <p:nvSpPr>
            <p:cNvPr id="54" name="TextBox 53">
              <a:extLst>
                <a:ext uri="{FF2B5EF4-FFF2-40B4-BE49-F238E27FC236}">
                  <a16:creationId xmlns:a16="http://schemas.microsoft.com/office/drawing/2014/main" id="{8A8AAC30-3341-D2D1-00AC-FDC34A159F46}"/>
                </a:ext>
              </a:extLst>
            </p:cNvPr>
            <p:cNvSpPr txBox="1"/>
            <p:nvPr/>
          </p:nvSpPr>
          <p:spPr>
            <a:xfrm flipH="1">
              <a:off x="2896005" y="3433021"/>
              <a:ext cx="504124" cy="338554"/>
            </a:xfrm>
            <a:prstGeom prst="rect">
              <a:avLst/>
            </a:prstGeom>
            <a:noFill/>
          </p:spPr>
          <p:txBody>
            <a:bodyPr wrap="square" rtlCol="0">
              <a:spAutoFit/>
            </a:bodyPr>
            <a:lstStyle/>
            <a:p>
              <a:r>
                <a:rPr lang="en-US" sz="1600" b="1" dirty="0"/>
                <a:t>2</a:t>
              </a:r>
            </a:p>
          </p:txBody>
        </p:sp>
        <p:sp>
          <p:nvSpPr>
            <p:cNvPr id="55" name="TextBox 54">
              <a:extLst>
                <a:ext uri="{FF2B5EF4-FFF2-40B4-BE49-F238E27FC236}">
                  <a16:creationId xmlns:a16="http://schemas.microsoft.com/office/drawing/2014/main" id="{AF750A54-B7D0-4150-6105-F8EFF02BEA3D}"/>
                </a:ext>
              </a:extLst>
            </p:cNvPr>
            <p:cNvSpPr txBox="1"/>
            <p:nvPr/>
          </p:nvSpPr>
          <p:spPr>
            <a:xfrm>
              <a:off x="2905986" y="4093129"/>
              <a:ext cx="228600" cy="338554"/>
            </a:xfrm>
            <a:prstGeom prst="rect">
              <a:avLst/>
            </a:prstGeom>
            <a:noFill/>
          </p:spPr>
          <p:txBody>
            <a:bodyPr wrap="square" rtlCol="0">
              <a:spAutoFit/>
            </a:bodyPr>
            <a:lstStyle/>
            <a:p>
              <a:r>
                <a:rPr lang="en-US" sz="1600" b="1" dirty="0"/>
                <a:t>3</a:t>
              </a:r>
            </a:p>
          </p:txBody>
        </p:sp>
        <p:sp>
          <p:nvSpPr>
            <p:cNvPr id="56" name="Arc 55">
              <a:extLst>
                <a:ext uri="{FF2B5EF4-FFF2-40B4-BE49-F238E27FC236}">
                  <a16:creationId xmlns:a16="http://schemas.microsoft.com/office/drawing/2014/main" id="{762AC503-C563-9722-1231-EBCE85E93278}"/>
                </a:ext>
              </a:extLst>
            </p:cNvPr>
            <p:cNvSpPr/>
            <p:nvPr/>
          </p:nvSpPr>
          <p:spPr>
            <a:xfrm>
              <a:off x="1494040" y="2490614"/>
              <a:ext cx="1971675" cy="1266825"/>
            </a:xfrm>
            <a:prstGeom prst="arc">
              <a:avLst>
                <a:gd name="adj1" fmla="val 16200000"/>
                <a:gd name="adj2" fmla="val 33259"/>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CA80D5D-726B-08EB-F630-C31D23803A8F}"/>
                </a:ext>
              </a:extLst>
            </p:cNvPr>
            <p:cNvSpPr/>
            <p:nvPr/>
          </p:nvSpPr>
          <p:spPr>
            <a:xfrm rot="8778492">
              <a:off x="5495558" y="2882858"/>
              <a:ext cx="1969235" cy="471347"/>
            </a:xfrm>
            <a:prstGeom prst="arc">
              <a:avLst>
                <a:gd name="adj1" fmla="val 17632619"/>
                <a:gd name="adj2" fmla="val 0"/>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4" name="Picture 63" descr="\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title="IguanaTex Bitmap Display">
              <a:extLst>
                <a:ext uri="{FF2B5EF4-FFF2-40B4-BE49-F238E27FC236}">
                  <a16:creationId xmlns:a16="http://schemas.microsoft.com/office/drawing/2014/main" id="{53E9B7FA-C9ED-8AC6-06BA-7657DF59CBFD}"/>
                </a:ext>
              </a:extLst>
            </p:cNvPr>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1103754" y="2148241"/>
              <a:ext cx="1696530" cy="259242"/>
            </a:xfrm>
            <a:prstGeom prst="rect">
              <a:avLst/>
            </a:prstGeom>
          </p:spPr>
        </p:pic>
        <p:pic>
          <p:nvPicPr>
            <p:cNvPr id="68" name="Picture 67" descr="\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title="IguanaTex Bitmap Display">
              <a:extLst>
                <a:ext uri="{FF2B5EF4-FFF2-40B4-BE49-F238E27FC236}">
                  <a16:creationId xmlns:a16="http://schemas.microsoft.com/office/drawing/2014/main" id="{C65D41DD-7D62-2F4F-B3DB-255E1126A0B5}"/>
                </a:ext>
              </a:extLst>
            </p:cNvPr>
            <p:cNvPicPr>
              <a:picLocks noChangeAspect="1"/>
            </p:cNvPicPr>
            <p:nvPr>
              <p:custDataLst>
                <p:tags r:id="rId13"/>
              </p:custDataLst>
            </p:nvPr>
          </p:nvPicPr>
          <p:blipFill>
            <a:blip r:embed="rId26" cstate="print">
              <a:extLst>
                <a:ext uri="{28A0092B-C50C-407E-A947-70E740481C1C}">
                  <a14:useLocalDpi xmlns:a14="http://schemas.microsoft.com/office/drawing/2010/main" val="0"/>
                </a:ext>
              </a:extLst>
            </a:blip>
            <a:stretch>
              <a:fillRect/>
            </a:stretch>
          </p:blipFill>
          <p:spPr>
            <a:xfrm>
              <a:off x="6693016" y="3092362"/>
              <a:ext cx="1733597" cy="264906"/>
            </a:xfrm>
            <a:prstGeom prst="rect">
              <a:avLst/>
            </a:prstGeom>
          </p:spPr>
        </p:pic>
        <p:sp>
          <p:nvSpPr>
            <p:cNvPr id="60" name="Speech Bubble: Rectangle with Corners Rounded 59">
              <a:extLst>
                <a:ext uri="{FF2B5EF4-FFF2-40B4-BE49-F238E27FC236}">
                  <a16:creationId xmlns:a16="http://schemas.microsoft.com/office/drawing/2014/main" id="{8A0C9E42-333E-32E5-77DA-9DC1A8BC8FE4}"/>
                </a:ext>
              </a:extLst>
            </p:cNvPr>
            <p:cNvSpPr/>
            <p:nvPr/>
          </p:nvSpPr>
          <p:spPr>
            <a:xfrm>
              <a:off x="7395992" y="2522540"/>
              <a:ext cx="1007191" cy="383964"/>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Error</a:t>
              </a:r>
            </a:p>
          </p:txBody>
        </p:sp>
        <p:sp>
          <p:nvSpPr>
            <p:cNvPr id="61" name="Speech Bubble: Rectangle with Corners Rounded 60">
              <a:extLst>
                <a:ext uri="{FF2B5EF4-FFF2-40B4-BE49-F238E27FC236}">
                  <a16:creationId xmlns:a16="http://schemas.microsoft.com/office/drawing/2014/main" id="{ECD64366-D2CC-43E9-0DF9-757F8A5AD508}"/>
                </a:ext>
              </a:extLst>
            </p:cNvPr>
            <p:cNvSpPr/>
            <p:nvPr/>
          </p:nvSpPr>
          <p:spPr>
            <a:xfrm>
              <a:off x="669794" y="2746819"/>
              <a:ext cx="1282225" cy="545802"/>
            </a:xfrm>
            <a:prstGeom prst="wedgeRoundRectCallout">
              <a:avLst>
                <a:gd name="adj1" fmla="val -6719"/>
                <a:gd name="adj2" fmla="val -10154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Correct labeling</a:t>
              </a:r>
            </a:p>
          </p:txBody>
        </p:sp>
      </p:grpSp>
      <p:grpSp>
        <p:nvGrpSpPr>
          <p:cNvPr id="59" name="Group 58">
            <a:extLst>
              <a:ext uri="{FF2B5EF4-FFF2-40B4-BE49-F238E27FC236}">
                <a16:creationId xmlns:a16="http://schemas.microsoft.com/office/drawing/2014/main" id="{B2D8BFD9-5E39-0B81-F623-D91E69D3FD71}"/>
              </a:ext>
            </a:extLst>
          </p:cNvPr>
          <p:cNvGrpSpPr/>
          <p:nvPr/>
        </p:nvGrpSpPr>
        <p:grpSpPr>
          <a:xfrm>
            <a:off x="331774" y="5507095"/>
            <a:ext cx="7293984" cy="338554"/>
            <a:chOff x="331774" y="5507095"/>
            <a:chExt cx="7293984" cy="338554"/>
          </a:xfrm>
        </p:grpSpPr>
        <p:sp>
          <p:nvSpPr>
            <p:cNvPr id="6" name="TextBox 5">
              <a:extLst>
                <a:ext uri="{FF2B5EF4-FFF2-40B4-BE49-F238E27FC236}">
                  <a16:creationId xmlns:a16="http://schemas.microsoft.com/office/drawing/2014/main" id="{36811BDD-6D03-445C-94E4-B17E53D414C9}"/>
                </a:ext>
              </a:extLst>
            </p:cNvPr>
            <p:cNvSpPr txBox="1"/>
            <p:nvPr/>
          </p:nvSpPr>
          <p:spPr>
            <a:xfrm>
              <a:off x="331774" y="5507095"/>
              <a:ext cx="729398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     lies on a </a:t>
              </a:r>
              <a:r>
                <a:rPr lang="en-US" sz="1600" i="1" dirty="0">
                  <a:ea typeface="宋体" charset="-122"/>
                </a:rPr>
                <a:t>K-1</a:t>
              </a:r>
              <a:r>
                <a:rPr lang="en-US" sz="1600" dirty="0">
                  <a:ea typeface="宋体" charset="-122"/>
                </a:rPr>
                <a:t> simplex; and likewise                        lie on </a:t>
              </a:r>
              <a:r>
                <a:rPr lang="en-US" sz="1600" i="1" dirty="0">
                  <a:ea typeface="宋体" charset="-122"/>
                </a:rPr>
                <a:t>K-1 </a:t>
              </a:r>
              <a:r>
                <a:rPr lang="en-US" sz="1600" dirty="0">
                  <a:ea typeface="宋体" charset="-122"/>
                </a:rPr>
                <a:t>simplexes</a:t>
              </a:r>
            </a:p>
          </p:txBody>
        </p:sp>
        <p:pic>
          <p:nvPicPr>
            <p:cNvPr id="58" name="Picture 57" descr="\documentclass{article}&#10;\usepackage{amsmath,bm,amsfonts}&#10;\DeclareMathOperator{\prob}{Pr}&#10;\newcommand{\Expect}{{\rm I\kern-.3em E}}&#10;\pagestyle{empty}&#10;\begin{document}&#10;&#10;&#10;\begin{equation*}&#10;\bm{d}&#10;\end{equation*}&#10;&#10;\end{document}" title="IguanaTex Bitmap Display">
              <a:extLst>
                <a:ext uri="{FF2B5EF4-FFF2-40B4-BE49-F238E27FC236}">
                  <a16:creationId xmlns:a16="http://schemas.microsoft.com/office/drawing/2014/main" id="{7182C4B7-A5A0-9105-3E80-60DBD58BF7C2}"/>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754153" y="5602666"/>
              <a:ext cx="124381" cy="153491"/>
            </a:xfrm>
            <a:prstGeom prst="rect">
              <a:avLst/>
            </a:prstGeom>
          </p:spPr>
        </p:pic>
        <p:pic>
          <p:nvPicPr>
            <p:cNvPr id="43" name="Picture 42" descr="\documentclass{article}&#10;\usepackage{amsmath,bm,amsfonts}&#10;\DeclareMathOperator{\prob}{Pr}&#10;\newcommand{\Expect}{{\rm I\kern-.3em E}}&#10;\pagestyle{empty}&#10;\begin{document}&#10;&#10;&#10;\begin{equation*}&#10;\{{\bm a}_{m,k} \}_{k=1,m=1}^{K,M}&#10;\end{equation*}&#10;&#10;\end{document}" title="IguanaTex Bitmap Display">
              <a:extLst>
                <a:ext uri="{FF2B5EF4-FFF2-40B4-BE49-F238E27FC236}">
                  <a16:creationId xmlns:a16="http://schemas.microsoft.com/office/drawing/2014/main" id="{32FCD965-D70C-27E0-E771-029F69C6468D}"/>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4134839" y="5544946"/>
              <a:ext cx="1254438" cy="276120"/>
            </a:xfrm>
            <a:prstGeom prst="rect">
              <a:avLst/>
            </a:prstGeom>
          </p:spPr>
        </p:pic>
      </p:grpSp>
      <p:grpSp>
        <p:nvGrpSpPr>
          <p:cNvPr id="66" name="Group 65">
            <a:extLst>
              <a:ext uri="{FF2B5EF4-FFF2-40B4-BE49-F238E27FC236}">
                <a16:creationId xmlns:a16="http://schemas.microsoft.com/office/drawing/2014/main" id="{D5DE0E4A-F3D5-5A99-0BFF-96E3E3994C83}"/>
              </a:ext>
            </a:extLst>
          </p:cNvPr>
          <p:cNvGrpSpPr/>
          <p:nvPr/>
        </p:nvGrpSpPr>
        <p:grpSpPr>
          <a:xfrm>
            <a:off x="1017207" y="5919174"/>
            <a:ext cx="3441365" cy="338554"/>
            <a:chOff x="1017207" y="5919174"/>
            <a:chExt cx="3441365" cy="338554"/>
          </a:xfrm>
        </p:grpSpPr>
        <p:sp>
          <p:nvSpPr>
            <p:cNvPr id="17" name="TextBox 16">
              <a:extLst>
                <a:ext uri="{FF2B5EF4-FFF2-40B4-BE49-F238E27FC236}">
                  <a16:creationId xmlns:a16="http://schemas.microsoft.com/office/drawing/2014/main" id="{2AEAEF23-422D-180A-682E-F93D9A4EBF82}"/>
                </a:ext>
              </a:extLst>
            </p:cNvPr>
            <p:cNvSpPr txBox="1"/>
            <p:nvPr/>
          </p:nvSpPr>
          <p:spPr>
            <a:xfrm>
              <a:off x="1017207" y="5919174"/>
              <a:ext cx="26436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Number of parameters: </a:t>
              </a:r>
            </a:p>
          </p:txBody>
        </p:sp>
        <p:pic>
          <p:nvPicPr>
            <p:cNvPr id="65" name="Picture 64" descr="\documentclass{article}&#10;\usepackage{amsmath,bm,amsfonts}&#10;\DeclareMathOperator{\prob}{Pr}&#10;\newcommand{\Expect}{{\rm I\kern-.3em E}}&#10;\pagestyle{empty}&#10;\begin{document}&#10;&#10;&#10;\begin{equation*}&#10;\bm{d}: K-1 &#10;\end{equation*}&#10;&#10;\end{document}" title="IguanaTex Bitmap Display">
              <a:extLst>
                <a:ext uri="{FF2B5EF4-FFF2-40B4-BE49-F238E27FC236}">
                  <a16:creationId xmlns:a16="http://schemas.microsoft.com/office/drawing/2014/main" id="{BDFBE8DB-D1E2-90C2-8247-E6E2BC220660}"/>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3675441" y="6022856"/>
              <a:ext cx="783131" cy="138060"/>
            </a:xfrm>
            <a:prstGeom prst="rect">
              <a:avLst/>
            </a:prstGeom>
          </p:spPr>
        </p:pic>
      </p:grpSp>
      <p:pic>
        <p:nvPicPr>
          <p:cNvPr id="70" name="Picture 69" descr="\documentclass{article}&#10;\usepackage{amsmath,bm,amsfonts}&#10;\DeclareMathOperator{\prob}{Pr}&#10;\newcommand{\Expect}{{\rm I\kern-.3em E}}&#10;\pagestyle{empty}&#10;\begin{document}&#10;&#10;&#10;\begin{equation*}&#10;{\bm A}_m : K(K-1) &#10;\end{equation*}&#10;&#10;\end{document}" title="IguanaTex Bitmap Display">
            <a:extLst>
              <a:ext uri="{FF2B5EF4-FFF2-40B4-BE49-F238E27FC236}">
                <a16:creationId xmlns:a16="http://schemas.microsoft.com/office/drawing/2014/main" id="{C800876A-5C6D-14F4-E1D3-F6C37111B708}"/>
              </a:ext>
            </a:extLst>
          </p:cNvPr>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5259097" y="6004188"/>
            <a:ext cx="1316328" cy="198760"/>
          </a:xfrm>
          <a:prstGeom prst="rect">
            <a:avLst/>
          </a:prstGeom>
        </p:spPr>
      </p:pic>
      <p:pic>
        <p:nvPicPr>
          <p:cNvPr id="22" name="Picture 21" descr="\documentclass{article}&#10;\usepackage{amsmath,bm,amsfonts}&#10;\DeclareMathOperator{\prob}{Pr}&#10;\newcommand{\Expect}{{\rm I\kern-.3em E}}&#10;\pagestyle{empty}&#10;\begin{document}&#10;&#10;&#10;\begin{equation*}&#10;\mathcal{O}(MK^2) &#10;\end{equation*}&#10;&#10;\end{document}" title="IguanaTex Bitmap Display">
            <a:extLst>
              <a:ext uri="{FF2B5EF4-FFF2-40B4-BE49-F238E27FC236}">
                <a16:creationId xmlns:a16="http://schemas.microsoft.com/office/drawing/2014/main" id="{79967D69-65CC-6C4F-CC7B-872DD5869080}"/>
              </a:ext>
            </a:extLst>
          </p:cNvPr>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7463819" y="5992750"/>
            <a:ext cx="770040" cy="223753"/>
          </a:xfrm>
          <a:prstGeom prst="rect">
            <a:avLst/>
          </a:prstGeom>
        </p:spPr>
      </p:pic>
      <p:sp>
        <p:nvSpPr>
          <p:cNvPr id="23" name="TextBox 22">
            <a:extLst>
              <a:ext uri="{FF2B5EF4-FFF2-40B4-BE49-F238E27FC236}">
                <a16:creationId xmlns:a16="http://schemas.microsoft.com/office/drawing/2014/main" id="{705A3008-7575-7358-6B82-8CAE76A864B2}"/>
              </a:ext>
            </a:extLst>
          </p:cNvPr>
          <p:cNvSpPr txBox="1"/>
          <p:nvPr/>
        </p:nvSpPr>
        <p:spPr>
          <a:xfrm>
            <a:off x="4568692" y="5944375"/>
            <a:ext cx="526106" cy="338554"/>
          </a:xfrm>
          <a:prstGeom prst="rect">
            <a:avLst/>
          </a:prstGeom>
          <a:noFill/>
        </p:spPr>
        <p:txBody>
          <a:bodyPr wrap="none" rtlCol="0">
            <a:spAutoFit/>
          </a:bodyPr>
          <a:lstStyle/>
          <a:p>
            <a:pPr algn="l">
              <a:spcBef>
                <a:spcPts val="600"/>
              </a:spcBef>
            </a:pPr>
            <a:r>
              <a:rPr lang="en-US" sz="1600" dirty="0">
                <a:ea typeface="宋体" charset="-122"/>
              </a:rPr>
              <a:t>and</a:t>
            </a:r>
          </a:p>
        </p:txBody>
      </p:sp>
      <p:sp>
        <p:nvSpPr>
          <p:cNvPr id="24" name="TextBox 23">
            <a:extLst>
              <a:ext uri="{FF2B5EF4-FFF2-40B4-BE49-F238E27FC236}">
                <a16:creationId xmlns:a16="http://schemas.microsoft.com/office/drawing/2014/main" id="{C9C08A91-044C-6EDD-98C4-A64BB6B602FB}"/>
              </a:ext>
            </a:extLst>
          </p:cNvPr>
          <p:cNvSpPr txBox="1"/>
          <p:nvPr/>
        </p:nvSpPr>
        <p:spPr>
          <a:xfrm>
            <a:off x="6693016" y="5934291"/>
            <a:ext cx="732573" cy="338554"/>
          </a:xfrm>
          <a:prstGeom prst="rect">
            <a:avLst/>
          </a:prstGeom>
          <a:noFill/>
        </p:spPr>
        <p:txBody>
          <a:bodyPr wrap="none" rtlCol="0">
            <a:spAutoFit/>
          </a:bodyPr>
          <a:lstStyle/>
          <a:p>
            <a:pPr algn="l">
              <a:spcBef>
                <a:spcPts val="600"/>
              </a:spcBef>
            </a:pPr>
            <a:r>
              <a:rPr lang="en-US" sz="1600" dirty="0">
                <a:ea typeface="宋体" charset="-122"/>
              </a:rPr>
              <a:t>Total: </a:t>
            </a:r>
          </a:p>
        </p:txBody>
      </p:sp>
      <p:sp>
        <p:nvSpPr>
          <p:cNvPr id="10" name="TextBox 9">
            <a:extLst>
              <a:ext uri="{FF2B5EF4-FFF2-40B4-BE49-F238E27FC236}">
                <a16:creationId xmlns:a16="http://schemas.microsoft.com/office/drawing/2014/main" id="{6CF7083E-D940-6C94-4833-391EC7D17399}"/>
              </a:ext>
            </a:extLst>
          </p:cNvPr>
          <p:cNvSpPr txBox="1"/>
          <p:nvPr/>
        </p:nvSpPr>
        <p:spPr>
          <a:xfrm>
            <a:off x="614996" y="4618243"/>
            <a:ext cx="189987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Ideal annotator </a:t>
            </a:r>
          </a:p>
        </p:txBody>
      </p:sp>
      <p:pic>
        <p:nvPicPr>
          <p:cNvPr id="35" name="Picture 34" descr="\documentclass{article}&#10;\usepackage{amsmath,bm,amsfonts}&#10;\DeclareMathOperator{\prob}{Pr}&#10;\newcommand{\Expect}{{\rm I\kern-.3em E}}&#10;\pagestyle{empty}&#10;\begin{document}&#10;&#10;&#10;\begin{equation*}&#10;{\bm A}_m = {\bm I}&#10;\end{equation*}&#10;&#10;\end{document}" title="IguanaTex Bitmap Display">
            <a:extLst>
              <a:ext uri="{FF2B5EF4-FFF2-40B4-BE49-F238E27FC236}">
                <a16:creationId xmlns:a16="http://schemas.microsoft.com/office/drawing/2014/main" id="{015B2C31-AE9A-59BA-11FB-511B5E1D8924}"/>
              </a:ext>
            </a:extLst>
          </p:cNvPr>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2503055" y="4691098"/>
            <a:ext cx="689109" cy="171384"/>
          </a:xfrm>
          <a:prstGeom prst="rect">
            <a:avLst/>
          </a:prstGeom>
        </p:spPr>
      </p:pic>
    </p:spTree>
    <p:custDataLst>
      <p:tags r:id="rId1"/>
    </p:custDataLst>
    <p:extLst>
      <p:ext uri="{BB962C8B-B14F-4D97-AF65-F5344CB8AC3E}">
        <p14:creationId xmlns:p14="http://schemas.microsoft.com/office/powerpoint/2010/main" val="39711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2 2">
            <a:extLst>
              <a:ext uri="{FF2B5EF4-FFF2-40B4-BE49-F238E27FC236}">
                <a16:creationId xmlns:a16="http://schemas.microsoft.com/office/drawing/2014/main" id="{6D0DBCE8-137C-4F4D-BA34-AF9218477245}"/>
              </a:ext>
            </a:extLst>
          </p:cNvPr>
          <p:cNvSpPr/>
          <p:nvPr/>
        </p:nvSpPr>
        <p:spPr bwMode="auto">
          <a:xfrm>
            <a:off x="2490508" y="2946057"/>
            <a:ext cx="451415" cy="43141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14300" y="145581"/>
            <a:ext cx="9029700" cy="529265"/>
          </a:xfrm>
        </p:spPr>
        <p:txBody>
          <a:bodyPr>
            <a:normAutofit fontScale="90000"/>
          </a:bodyPr>
          <a:lstStyle/>
          <a:p>
            <a:r>
              <a:rPr lang="en-US" sz="3200" dirty="0"/>
              <a:t>Alternative models</a:t>
            </a:r>
          </a:p>
        </p:txBody>
      </p:sp>
      <p:sp>
        <p:nvSpPr>
          <p:cNvPr id="25" name="Footer Placeholder 24">
            <a:extLst>
              <a:ext uri="{FF2B5EF4-FFF2-40B4-BE49-F238E27FC236}">
                <a16:creationId xmlns:a16="http://schemas.microsoft.com/office/drawing/2014/main" id="{7B8668E1-CBA3-46DC-96B3-F871186512D3}"/>
              </a:ext>
            </a:extLst>
          </p:cNvPr>
          <p:cNvSpPr>
            <a:spLocks noGrp="1"/>
          </p:cNvSpPr>
          <p:nvPr>
            <p:ph type="ftr" sz="quarter" idx="11"/>
          </p:nvPr>
        </p:nvSpPr>
        <p:spPr>
          <a:xfrm>
            <a:off x="370935" y="6359143"/>
            <a:ext cx="8239872" cy="457200"/>
          </a:xfrm>
        </p:spPr>
        <p:txBody>
          <a:bodyPr/>
          <a:lstStyle/>
          <a:p>
            <a:pPr>
              <a:defRPr/>
            </a:pPr>
            <a:r>
              <a:rPr lang="en-US" sz="1200" dirty="0">
                <a:solidFill>
                  <a:schemeClr val="tx1"/>
                </a:solidFill>
                <a:effectLst/>
                <a:latin typeface="Arial" panose="020B0604020202020204" pitchFamily="34" charset="0"/>
              </a:rPr>
              <a:t>A.T. Nguyen, B. C. Wallace, J. J. Li, A. </a:t>
            </a:r>
            <a:r>
              <a:rPr lang="en-US" sz="1200" dirty="0" err="1">
                <a:solidFill>
                  <a:schemeClr val="tx1"/>
                </a:solidFill>
                <a:effectLst/>
                <a:latin typeface="Arial" panose="020B0604020202020204" pitchFamily="34" charset="0"/>
              </a:rPr>
              <a:t>Nenkova</a:t>
            </a:r>
            <a:r>
              <a:rPr lang="en-US" sz="1200" dirty="0">
                <a:solidFill>
                  <a:schemeClr val="tx1"/>
                </a:solidFill>
                <a:effectLst/>
                <a:latin typeface="Arial" panose="020B0604020202020204" pitchFamily="34" charset="0"/>
              </a:rPr>
              <a:t>, and M. Lease, “Aggregating and predicting sequence labels from                        </a:t>
            </a:r>
          </a:p>
          <a:p>
            <a:pPr>
              <a:defRPr/>
            </a:pPr>
            <a:r>
              <a:rPr lang="en-US" sz="1200" dirty="0">
                <a:solidFill>
                  <a:schemeClr val="tx1"/>
                </a:solidFill>
                <a:effectLst/>
                <a:latin typeface="Arial" panose="020B0604020202020204" pitchFamily="34" charset="0"/>
              </a:rPr>
              <a:t>crowd annotations,”  </a:t>
            </a:r>
            <a:r>
              <a:rPr lang="en-US" sz="1200" i="1" dirty="0">
                <a:solidFill>
                  <a:schemeClr val="tx1"/>
                </a:solidFill>
                <a:effectLst/>
                <a:latin typeface="Arial" panose="020B0604020202020204" pitchFamily="34" charset="0"/>
              </a:rPr>
              <a:t>Proc. of Annual Meeting Association for Computational Linguistics</a:t>
            </a:r>
            <a:r>
              <a:rPr lang="en-US" sz="1200" dirty="0">
                <a:solidFill>
                  <a:schemeClr val="tx1"/>
                </a:solidFill>
                <a:effectLst/>
                <a:latin typeface="Arial" panose="020B0604020202020204" pitchFamily="34" charset="0"/>
              </a:rPr>
              <a:t>, 2017.</a:t>
            </a:r>
            <a:endParaRPr lang="en-US" sz="1200" dirty="0">
              <a:solidFill>
                <a:schemeClr val="tx1"/>
              </a:solidFill>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17</a:t>
            </a:fld>
            <a:endParaRPr lang="en-US">
              <a:solidFill>
                <a:srgbClr val="000000"/>
              </a:solidFill>
              <a:ea typeface="ＭＳ Ｐゴシック"/>
            </a:endParaRPr>
          </a:p>
        </p:txBody>
      </p:sp>
      <p:grpSp>
        <p:nvGrpSpPr>
          <p:cNvPr id="34" name="Group 33">
            <a:extLst>
              <a:ext uri="{FF2B5EF4-FFF2-40B4-BE49-F238E27FC236}">
                <a16:creationId xmlns:a16="http://schemas.microsoft.com/office/drawing/2014/main" id="{CA3BB3CF-A3CC-0EF6-939F-47E783D63356}"/>
              </a:ext>
            </a:extLst>
          </p:cNvPr>
          <p:cNvGrpSpPr/>
          <p:nvPr/>
        </p:nvGrpSpPr>
        <p:grpSpPr>
          <a:xfrm>
            <a:off x="149718" y="2145313"/>
            <a:ext cx="5499070" cy="338554"/>
            <a:chOff x="149718" y="2145313"/>
            <a:chExt cx="5499070" cy="338554"/>
          </a:xfrm>
        </p:grpSpPr>
        <p:sp>
          <p:nvSpPr>
            <p:cNvPr id="20" name="Rectangle 19">
              <a:extLst>
                <a:ext uri="{FF2B5EF4-FFF2-40B4-BE49-F238E27FC236}">
                  <a16:creationId xmlns:a16="http://schemas.microsoft.com/office/drawing/2014/main" id="{8F65B326-6496-4D02-9CBA-9035B3E6D292}"/>
                </a:ext>
              </a:extLst>
            </p:cNvPr>
            <p:cNvSpPr/>
            <p:nvPr/>
          </p:nvSpPr>
          <p:spPr>
            <a:xfrm>
              <a:off x="149718" y="2145313"/>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Parsimonious models of  </a:t>
              </a:r>
              <a:endParaRPr lang="en-US" sz="1600" dirty="0">
                <a:solidFill>
                  <a:srgbClr val="C00000"/>
                </a:solidFill>
                <a:ea typeface="宋体" charset="-122"/>
              </a:endParaRPr>
            </a:p>
          </p:txBody>
        </p:sp>
        <p:pic>
          <p:nvPicPr>
            <p:cNvPr id="30" name="Picture 29" descr="\documentclass{article}&#10;\usepackage{amsmath,bm,amsfonts}&#10;\DeclareMathOperator{\prob}{Pr}&#10;\newcommand{\Expect}{{\rm I\kern-.3em E}}&#10;\pagestyle{empty}&#10;\begin{document}&#10;&#10;&#10;\begin{equation*}&#10;\{{\bm A}_m\}_{m=1}^{M}&#10;\end{equation*}&#10;&#10;\end{document}" title="IguanaTex Bitmap Display">
              <a:extLst>
                <a:ext uri="{FF2B5EF4-FFF2-40B4-BE49-F238E27FC236}">
                  <a16:creationId xmlns:a16="http://schemas.microsoft.com/office/drawing/2014/main" id="{5500C5CF-44A0-1A8A-055D-5FAFA4A9AD7E}"/>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2763453" y="2172588"/>
              <a:ext cx="927209" cy="251313"/>
            </a:xfrm>
            <a:prstGeom prst="rect">
              <a:avLst/>
            </a:prstGeom>
          </p:spPr>
        </p:pic>
      </p:grpSp>
      <p:sp>
        <p:nvSpPr>
          <p:cNvPr id="23" name="Rectangle 22">
            <a:extLst>
              <a:ext uri="{FF2B5EF4-FFF2-40B4-BE49-F238E27FC236}">
                <a16:creationId xmlns:a16="http://schemas.microsoft.com/office/drawing/2014/main" id="{45931808-655A-4028-BBFE-E2060D678C91}"/>
              </a:ext>
            </a:extLst>
          </p:cNvPr>
          <p:cNvSpPr/>
          <p:nvPr/>
        </p:nvSpPr>
        <p:spPr>
          <a:xfrm>
            <a:off x="614802" y="2505114"/>
            <a:ext cx="871307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One parameter (one-coin) or homogeneous D-S (one unknown per annotator </a:t>
            </a:r>
            <a:r>
              <a:rPr lang="en-US" sz="1600" i="1" dirty="0">
                <a:solidFill>
                  <a:srgbClr val="000000"/>
                </a:solidFill>
                <a:ea typeface="宋体" charset="-122"/>
              </a:rPr>
              <a:t>m</a:t>
            </a:r>
            <a:r>
              <a:rPr lang="en-US" sz="1600" dirty="0">
                <a:solidFill>
                  <a:srgbClr val="000000"/>
                </a:solidFill>
                <a:ea typeface="宋体" charset="-122"/>
              </a:rPr>
              <a:t>)</a:t>
            </a:r>
            <a:endParaRPr lang="en-US" sz="1600" dirty="0">
              <a:solidFill>
                <a:srgbClr val="C00000"/>
              </a:solidFill>
              <a:ea typeface="宋体" charset="-122"/>
            </a:endParaRPr>
          </a:p>
        </p:txBody>
      </p:sp>
      <p:pic>
        <p:nvPicPr>
          <p:cNvPr id="38" name="Picture 37" descr="\documentclass{article}&#10;\usepackage{amsmath,bm,amsfonts}&#10;\DeclareMathOperator{\prob}{Pr}&#10;\newcommand{\Expect}{{\rm I\kern-.3em E}}&#10;\pagestyle{empty}&#10;\begin{document}&#10;&#10;&#10;\begin{equation*}&#10;{\bm A}_m = \left(w^{(m)}- \frac{1-w^{(m)}}{K-1}\right)\mathbf{I} + \frac{1-w^{(m)}}{K-1}\mathbf{1}\mathbf{1}^{\top}, \quad 0\leq w^{(m)}\leq 1 &#10;\end{equation*}&#10;&#10;\end{document}" title="IguanaTex Bitmap Display">
            <a:extLst>
              <a:ext uri="{FF2B5EF4-FFF2-40B4-BE49-F238E27FC236}">
                <a16:creationId xmlns:a16="http://schemas.microsoft.com/office/drawing/2014/main" id="{59DDEE52-AD8F-3F11-1FEE-A4A5154505A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713022" y="2900522"/>
            <a:ext cx="5717956" cy="537388"/>
          </a:xfrm>
          <a:prstGeom prst="rect">
            <a:avLst/>
          </a:prstGeom>
        </p:spPr>
      </p:pic>
      <p:sp>
        <p:nvSpPr>
          <p:cNvPr id="33" name="Rectangle 32">
            <a:extLst>
              <a:ext uri="{FF2B5EF4-FFF2-40B4-BE49-F238E27FC236}">
                <a16:creationId xmlns:a16="http://schemas.microsoft.com/office/drawing/2014/main" id="{E8C5F0F4-43EA-89BB-EFC3-FDAA7FFD4A5A}"/>
              </a:ext>
            </a:extLst>
          </p:cNvPr>
          <p:cNvSpPr/>
          <p:nvPr/>
        </p:nvSpPr>
        <p:spPr>
          <a:xfrm>
            <a:off x="614802" y="5173350"/>
            <a:ext cx="67492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More parsimonious </a:t>
            </a:r>
            <a:r>
              <a:rPr lang="en-US" sz="1600" u="sng" dirty="0">
                <a:solidFill>
                  <a:srgbClr val="000000"/>
                </a:solidFill>
                <a:ea typeface="宋体" charset="-122"/>
              </a:rPr>
              <a:t>however</a:t>
            </a:r>
            <a:r>
              <a:rPr lang="en-US" sz="1600" dirty="0">
                <a:solidFill>
                  <a:srgbClr val="000000"/>
                </a:solidFill>
                <a:ea typeface="宋体" charset="-122"/>
              </a:rPr>
              <a:t>, implies less expressive modeling</a:t>
            </a:r>
            <a:endParaRPr lang="en-US" sz="1600" dirty="0">
              <a:solidFill>
                <a:srgbClr val="C00000"/>
              </a:solidFill>
              <a:ea typeface="宋体" charset="-122"/>
            </a:endParaRPr>
          </a:p>
        </p:txBody>
      </p:sp>
      <p:sp>
        <p:nvSpPr>
          <p:cNvPr id="4" name="Rectangle 3">
            <a:extLst>
              <a:ext uri="{FF2B5EF4-FFF2-40B4-BE49-F238E27FC236}">
                <a16:creationId xmlns:a16="http://schemas.microsoft.com/office/drawing/2014/main" id="{C8A8CD16-6683-DC74-4734-865F8AC02245}"/>
              </a:ext>
            </a:extLst>
          </p:cNvPr>
          <p:cNvSpPr/>
          <p:nvPr/>
        </p:nvSpPr>
        <p:spPr>
          <a:xfrm>
            <a:off x="614802" y="3499193"/>
            <a:ext cx="7771594" cy="584775"/>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Confusion vector</a:t>
            </a:r>
            <a:br>
              <a:rPr lang="en-US" sz="1600" dirty="0">
                <a:solidFill>
                  <a:srgbClr val="000000"/>
                </a:solidFill>
                <a:ea typeface="宋体" charset="-122"/>
              </a:rPr>
            </a:br>
            <a:endParaRPr lang="en-US" sz="1600" dirty="0">
              <a:solidFill>
                <a:srgbClr val="C00000"/>
              </a:solidFill>
              <a:ea typeface="宋体" charset="-122"/>
            </a:endParaRPr>
          </a:p>
        </p:txBody>
      </p:sp>
      <p:pic>
        <p:nvPicPr>
          <p:cNvPr id="44" name="Picture 43" descr="\documentclass{article}&#10;\usepackage{amsmath,bm,amsfonts}&#10;\DeclareMathOperator{\prob}{Pr}&#10;\newcommand{\Expect}{{\rm I\kern-.3em E}}&#10;\pagestyle{empty}&#10;\begin{document}&#10;&#10;&#10;\begin{equation*}&#10;{\bm A}_m(k,k') = \begin{cases} &#10;w_k^{(m)} &amp; k = k' \\&#10;\frac{1-w_k^{(m)}}{K-1} &amp; k\neq k' &#10;\end{cases} &#10;\end{equation*}&#10;&#10;\end{document}" title="IguanaTex Bitmap Display">
            <a:extLst>
              <a:ext uri="{FF2B5EF4-FFF2-40B4-BE49-F238E27FC236}">
                <a16:creationId xmlns:a16="http://schemas.microsoft.com/office/drawing/2014/main" id="{A47E2449-8DF8-39F4-A00D-951E568DA9C8}"/>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533981" y="4012406"/>
            <a:ext cx="2791322" cy="664969"/>
          </a:xfrm>
          <a:prstGeom prst="rect">
            <a:avLst/>
          </a:prstGeom>
        </p:spPr>
      </p:pic>
      <p:pic>
        <p:nvPicPr>
          <p:cNvPr id="40" name="Picture 39" descr="\documentclass{article}&#10;\usepackage{amsmath,bm,amsfonts}&#10;\DeclareMathOperator{\prob}{Pr}&#10;\newcommand{\Expect}{{\rm I\kern-.3em E}}&#10;\pagestyle{empty}&#10;\begin{document}&#10;&#10;&#10;\begin{equation*}&#10;\bm{w}^{(m)} := [w_1^{(m)} \ldots w_{K}^{(m)}]^{\top}&#10;\end{equation*}&#10;&#10;\end{document}" title="IguanaTex Bitmap Display">
            <a:extLst>
              <a:ext uri="{FF2B5EF4-FFF2-40B4-BE49-F238E27FC236}">
                <a16:creationId xmlns:a16="http://schemas.microsoft.com/office/drawing/2014/main" id="{5D62FE11-A58F-EBB2-EC8B-599D637AE455}"/>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611738" y="3522460"/>
            <a:ext cx="2290017" cy="286091"/>
          </a:xfrm>
          <a:prstGeom prst="rect">
            <a:avLst/>
          </a:prstGeom>
        </p:spPr>
      </p:pic>
      <p:pic>
        <p:nvPicPr>
          <p:cNvPr id="42" name="Picture 41" descr="\documentclass{article}&#10;\usepackage{amsmath,bm,amsfonts}&#10;\DeclareMathOperator{\prob}{Pr}&#10;\newcommand{\Expect}{{\rm I\kern-.3em E}}&#10;\pagestyle{empty}&#10;\begin{document}&#10;&#10;&#10;\begin{equation*}&#10;w_k^{(m)}:=\prob(\check{y}_n^{(m)} =k|y_n = k)&#10;\end{equation*}&#10;&#10;\end{document}" title="IguanaTex Bitmap Display">
            <a:extLst>
              <a:ext uri="{FF2B5EF4-FFF2-40B4-BE49-F238E27FC236}">
                <a16:creationId xmlns:a16="http://schemas.microsoft.com/office/drawing/2014/main" id="{FB3E7AE1-700D-2AF5-96D9-3C08D0E3D6A2}"/>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189382" y="3514828"/>
            <a:ext cx="2665028" cy="288668"/>
          </a:xfrm>
          <a:prstGeom prst="rect">
            <a:avLst/>
          </a:prstGeom>
        </p:spPr>
      </p:pic>
      <p:grpSp>
        <p:nvGrpSpPr>
          <p:cNvPr id="11" name="Group 10">
            <a:extLst>
              <a:ext uri="{FF2B5EF4-FFF2-40B4-BE49-F238E27FC236}">
                <a16:creationId xmlns:a16="http://schemas.microsoft.com/office/drawing/2014/main" id="{3B6CFFFC-ABF6-696F-BE9C-E4929C5C18B6}"/>
              </a:ext>
            </a:extLst>
          </p:cNvPr>
          <p:cNvGrpSpPr/>
          <p:nvPr/>
        </p:nvGrpSpPr>
        <p:grpSpPr>
          <a:xfrm>
            <a:off x="614802" y="4759286"/>
            <a:ext cx="8409349" cy="338554"/>
            <a:chOff x="598580" y="5306769"/>
            <a:chExt cx="7771594" cy="338554"/>
          </a:xfrm>
        </p:grpSpPr>
        <p:grpSp>
          <p:nvGrpSpPr>
            <p:cNvPr id="32" name="Group 31">
              <a:extLst>
                <a:ext uri="{FF2B5EF4-FFF2-40B4-BE49-F238E27FC236}">
                  <a16:creationId xmlns:a16="http://schemas.microsoft.com/office/drawing/2014/main" id="{9885520F-AE04-9F24-05C7-F5F375B00BB9}"/>
                </a:ext>
              </a:extLst>
            </p:cNvPr>
            <p:cNvGrpSpPr/>
            <p:nvPr/>
          </p:nvGrpSpPr>
          <p:grpSpPr>
            <a:xfrm>
              <a:off x="598580" y="5306769"/>
              <a:ext cx="7771594" cy="338554"/>
              <a:chOff x="773826" y="5199925"/>
              <a:chExt cx="7771594" cy="338554"/>
            </a:xfrm>
          </p:grpSpPr>
          <p:sp>
            <p:nvSpPr>
              <p:cNvPr id="28" name="Rectangle 27">
                <a:extLst>
                  <a:ext uri="{FF2B5EF4-FFF2-40B4-BE49-F238E27FC236}">
                    <a16:creationId xmlns:a16="http://schemas.microsoft.com/office/drawing/2014/main" id="{A464986E-A471-EEC6-6354-B85FD1AD41EF}"/>
                  </a:ext>
                </a:extLst>
              </p:cNvPr>
              <p:cNvSpPr/>
              <p:nvPr/>
            </p:nvSpPr>
            <p:spPr>
              <a:xfrm>
                <a:off x="773826" y="5199925"/>
                <a:ext cx="777159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Significant reduction in the number of parameters           and               ,  respectively</a:t>
                </a:r>
                <a:endParaRPr lang="en-US" sz="1600" dirty="0">
                  <a:solidFill>
                    <a:srgbClr val="C00000"/>
                  </a:solidFill>
                  <a:ea typeface="宋体" charset="-122"/>
                </a:endParaRPr>
              </a:p>
            </p:txBody>
          </p:sp>
          <p:pic>
            <p:nvPicPr>
              <p:cNvPr id="31" name="Picture 30" descr="\documentclass{article}&#10;\usepackage{amsmath,bm,amsfonts}&#10;\DeclareMathOperator{\prob}{Pr}&#10;\newcommand{\Expect}{{\rm I\kern-.3em E}}&#10;\pagestyle{empty}&#10;\begin{document}&#10;&#10;&#10;\begin{equation*}&#10;\mathcal{O}(M) &#10;\end{equation*}&#10;&#10;\end{document}" title="IguanaTex Bitmap Display">
                <a:extLst>
                  <a:ext uri="{FF2B5EF4-FFF2-40B4-BE49-F238E27FC236}">
                    <a16:creationId xmlns:a16="http://schemas.microsoft.com/office/drawing/2014/main" id="{E6021AA2-0957-BFB8-E896-C1004F1C970C}"/>
                  </a:ext>
                </a:extLst>
              </p:cNvPr>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5268797" y="5294062"/>
                <a:ext cx="499871" cy="198759"/>
              </a:xfrm>
              <a:prstGeom prst="rect">
                <a:avLst/>
              </a:prstGeom>
            </p:spPr>
          </p:pic>
        </p:grpSp>
        <p:pic>
          <p:nvPicPr>
            <p:cNvPr id="9" name="Picture 8" descr="\documentclass{article}&#10;\usepackage{amsmath,bm,amsfonts}&#10;\DeclareMathOperator{\prob}{Pr}&#10;\newcommand{\Expect}{{\rm I\kern-.3em E}}&#10;\pagestyle{empty}&#10;\begin{document}&#10;&#10;&#10;\begin{equation*}&#10;\mathcal{O}(MK) &#10;\end{equation*}&#10;&#10;\end{document}" title="IguanaTex Bitmap Display">
              <a:extLst>
                <a:ext uri="{FF2B5EF4-FFF2-40B4-BE49-F238E27FC236}">
                  <a16:creationId xmlns:a16="http://schemas.microsoft.com/office/drawing/2014/main" id="{49E0DF17-0403-EDDD-7D20-01439DE1A574}"/>
                </a:ext>
              </a:extLst>
            </p:cNvPr>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57687" y="5400906"/>
              <a:ext cx="680777" cy="198759"/>
            </a:xfrm>
            <a:prstGeom prst="rect">
              <a:avLst/>
            </a:prstGeom>
          </p:spPr>
        </p:pic>
      </p:grpSp>
      <p:pic>
        <p:nvPicPr>
          <p:cNvPr id="17" name="Picture 16" descr="\documentclass{article}&#10;\usepackage{amsmath,bm,amsfonts}&#10;\DeclareMathOperator{\prob}{Pr}&#10;\newcommand{\Expect}{{\rm I\kern-.3em E}}&#10;\pagestyle{empty}&#10;\begin{document}&#10;&#10;&#10;\begin{equation*}&#10;{\bm A}_m(1,1) = \prob(\check{y}_n^{(m)} = 1 | y_n = 1)&#10;\end{equation*}&#10;&#10;\end{document}" title="IguanaTex Bitmap Display">
            <a:extLst>
              <a:ext uri="{FF2B5EF4-FFF2-40B4-BE49-F238E27FC236}">
                <a16:creationId xmlns:a16="http://schemas.microsoft.com/office/drawing/2014/main" id="{D67217AC-D2A1-D579-21FF-9A38B68C65E8}"/>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302221" y="1233078"/>
            <a:ext cx="2723108" cy="235654"/>
          </a:xfrm>
          <a:prstGeom prst="rect">
            <a:avLst/>
          </a:prstGeom>
        </p:spPr>
      </p:pic>
      <p:sp>
        <p:nvSpPr>
          <p:cNvPr id="10" name="TextBox 9">
            <a:extLst>
              <a:ext uri="{FF2B5EF4-FFF2-40B4-BE49-F238E27FC236}">
                <a16:creationId xmlns:a16="http://schemas.microsoft.com/office/drawing/2014/main" id="{3F736FC4-A7AF-409F-73AD-CC4BC65AA4E4}"/>
              </a:ext>
            </a:extLst>
          </p:cNvPr>
          <p:cNvSpPr txBox="1"/>
          <p:nvPr/>
        </p:nvSpPr>
        <p:spPr>
          <a:xfrm>
            <a:off x="211911" y="815030"/>
            <a:ext cx="9057156" cy="338554"/>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For </a:t>
            </a:r>
            <a:r>
              <a:rPr lang="en-US" sz="1600" i="1" dirty="0">
                <a:ea typeface="宋体" charset="-122"/>
              </a:rPr>
              <a:t>K=2, we </a:t>
            </a:r>
            <a:r>
              <a:rPr lang="en-US" sz="1600" dirty="0">
                <a:ea typeface="宋体" charset="-122"/>
              </a:rPr>
              <a:t>need to estimate 2 parameters per annotator </a:t>
            </a:r>
            <a:r>
              <a:rPr lang="en-US" sz="1600" i="1" dirty="0">
                <a:ea typeface="宋体" charset="-122"/>
              </a:rPr>
              <a:t>m </a:t>
            </a:r>
            <a:r>
              <a:rPr lang="en-US" sz="1600" dirty="0">
                <a:ea typeface="宋体" charset="-122"/>
              </a:rPr>
              <a:t> </a:t>
            </a:r>
          </a:p>
        </p:txBody>
      </p:sp>
      <p:sp>
        <p:nvSpPr>
          <p:cNvPr id="12" name="TextBox 11">
            <a:extLst>
              <a:ext uri="{FF2B5EF4-FFF2-40B4-BE49-F238E27FC236}">
                <a16:creationId xmlns:a16="http://schemas.microsoft.com/office/drawing/2014/main" id="{6BCA3AE8-7CD3-8909-C14F-76B1D9F8CBCB}"/>
              </a:ext>
            </a:extLst>
          </p:cNvPr>
          <p:cNvSpPr txBox="1"/>
          <p:nvPr/>
        </p:nvSpPr>
        <p:spPr>
          <a:xfrm>
            <a:off x="1263574" y="1183926"/>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t>
            </a:r>
          </a:p>
        </p:txBody>
      </p:sp>
      <p:pic>
        <p:nvPicPr>
          <p:cNvPr id="24" name="Picture 23" descr="\documentclass{article}&#10;\usepackage{amsmath,bm,amsfonts}&#10;\DeclareMathOperator{\prob}{Pr}&#10;\newcommand{\Expect}{{\rm I\kern-.3em E}}&#10;\pagestyle{empty}&#10;\begin{document}&#10;&#10;&#10;\begin{equation*}&#10;{\bm A}_m(2,2) = \prob(\check{y}_n^{(m)} = 2 | y_n = 2)&#10;\end{equation*}&#10;&#10;\end{document}" title="IguanaTex Bitmap Display">
            <a:extLst>
              <a:ext uri="{FF2B5EF4-FFF2-40B4-BE49-F238E27FC236}">
                <a16:creationId xmlns:a16="http://schemas.microsoft.com/office/drawing/2014/main" id="{D6E17049-4263-41C1-D4AE-7E8A320D4A84}"/>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3302222" y="1624639"/>
            <a:ext cx="2723106" cy="235654"/>
          </a:xfrm>
          <a:prstGeom prst="rect">
            <a:avLst/>
          </a:prstGeom>
        </p:spPr>
      </p:pic>
      <p:sp>
        <p:nvSpPr>
          <p:cNvPr id="14" name="TextBox 13">
            <a:extLst>
              <a:ext uri="{FF2B5EF4-FFF2-40B4-BE49-F238E27FC236}">
                <a16:creationId xmlns:a16="http://schemas.microsoft.com/office/drawing/2014/main" id="{3B865683-53B7-714A-4656-975D7946FB88}"/>
              </a:ext>
            </a:extLst>
          </p:cNvPr>
          <p:cNvSpPr txBox="1"/>
          <p:nvPr/>
        </p:nvSpPr>
        <p:spPr>
          <a:xfrm>
            <a:off x="1263574" y="1575487"/>
            <a:ext cx="145264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Specificity </a:t>
            </a:r>
          </a:p>
        </p:txBody>
      </p:sp>
      <p:sp>
        <p:nvSpPr>
          <p:cNvPr id="15" name="Rectangle 14">
            <a:extLst>
              <a:ext uri="{FF2B5EF4-FFF2-40B4-BE49-F238E27FC236}">
                <a16:creationId xmlns:a16="http://schemas.microsoft.com/office/drawing/2014/main" id="{B03E7AEA-EE61-300D-AB97-CDDAA5025B4E}"/>
              </a:ext>
            </a:extLst>
          </p:cNvPr>
          <p:cNvSpPr/>
          <p:nvPr/>
        </p:nvSpPr>
        <p:spPr>
          <a:xfrm>
            <a:off x="211910" y="5667345"/>
            <a:ext cx="6536759"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Item difficulty can be incorporated [Whitehill et al’09]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6547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p:bldP spid="33" grpId="0"/>
      <p:bldP spid="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E66B-E66E-538A-A3BC-8C578DD60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F6821-35E6-0D71-1D22-BD66C33540E7}"/>
              </a:ext>
            </a:extLst>
          </p:cNvPr>
          <p:cNvSpPr>
            <a:spLocks noGrp="1"/>
          </p:cNvSpPr>
          <p:nvPr>
            <p:ph type="title"/>
          </p:nvPr>
        </p:nvSpPr>
        <p:spPr/>
        <p:txBody>
          <a:bodyPr/>
          <a:lstStyle/>
          <a:p>
            <a:r>
              <a:rPr lang="en-US" sz="2800" dirty="0"/>
              <a:t>Outline</a:t>
            </a:r>
          </a:p>
        </p:txBody>
      </p:sp>
      <p:sp>
        <p:nvSpPr>
          <p:cNvPr id="3" name="Content Placeholder 2">
            <a:extLst>
              <a:ext uri="{FF2B5EF4-FFF2-40B4-BE49-F238E27FC236}">
                <a16:creationId xmlns:a16="http://schemas.microsoft.com/office/drawing/2014/main" id="{A4821855-3782-C196-7C4C-41836EDE010B}"/>
              </a:ext>
            </a:extLst>
          </p:cNvPr>
          <p:cNvSpPr>
            <a:spLocks noGrp="1"/>
          </p:cNvSpPr>
          <p:nvPr>
            <p:ph idx="1"/>
          </p:nvPr>
        </p:nvSpPr>
        <p:spPr>
          <a:xfrm>
            <a:off x="387044" y="1017603"/>
            <a:ext cx="8061724" cy="490539"/>
          </a:xfrm>
        </p:spPr>
        <p:txBody>
          <a:bodyPr/>
          <a:lstStyle/>
          <a:p>
            <a:pPr>
              <a:buFont typeface="Wingdings" panose="05000000000000000000" pitchFamily="2" charset="2"/>
              <a:buChar char="q"/>
            </a:pPr>
            <a:r>
              <a:rPr lang="en-US" dirty="0">
                <a:solidFill>
                  <a:schemeClr val="bg1">
                    <a:lumMod val="65000"/>
                  </a:schemeClr>
                </a:solidFill>
              </a:rPr>
              <a:t> Motivation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78FD2B2-974E-A69C-97A2-D5FD0FB3AFCD}"/>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18</a:t>
            </a:fld>
            <a:endParaRPr lang="en-US">
              <a:solidFill>
                <a:srgbClr val="000000"/>
              </a:solidFill>
              <a:ea typeface="ＭＳ Ｐゴシック"/>
            </a:endParaRPr>
          </a:p>
        </p:txBody>
      </p:sp>
      <p:sp>
        <p:nvSpPr>
          <p:cNvPr id="8" name="Content Placeholder 2">
            <a:extLst>
              <a:ext uri="{FF2B5EF4-FFF2-40B4-BE49-F238E27FC236}">
                <a16:creationId xmlns:a16="http://schemas.microsoft.com/office/drawing/2014/main" id="{E655C5F7-4E76-9A66-E7E2-678380502143}"/>
              </a:ext>
            </a:extLst>
          </p:cNvPr>
          <p:cNvSpPr txBox="1">
            <a:spLocks/>
          </p:cNvSpPr>
          <p:nvPr/>
        </p:nvSpPr>
        <p:spPr bwMode="auto">
          <a:xfrm>
            <a:off x="348945" y="3273368"/>
            <a:ext cx="5189956"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Data structure-aware crowdsourcing</a:t>
            </a:r>
          </a:p>
          <a:p>
            <a:pPr marL="0" indent="0">
              <a:buNone/>
            </a:pPr>
            <a:endParaRPr lang="en-US" kern="0" dirty="0"/>
          </a:p>
        </p:txBody>
      </p:sp>
      <p:sp>
        <p:nvSpPr>
          <p:cNvPr id="9" name="Content Placeholder 2">
            <a:extLst>
              <a:ext uri="{FF2B5EF4-FFF2-40B4-BE49-F238E27FC236}">
                <a16:creationId xmlns:a16="http://schemas.microsoft.com/office/drawing/2014/main" id="{347D93C4-4C9B-1B41-AAEA-237AC627E2A5}"/>
              </a:ext>
            </a:extLst>
          </p:cNvPr>
          <p:cNvSpPr txBox="1">
            <a:spLocks/>
          </p:cNvSpPr>
          <p:nvPr/>
        </p:nvSpPr>
        <p:spPr bwMode="auto">
          <a:xfrm>
            <a:off x="348945" y="387349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Adversary-aware crowdsourcing</a:t>
            </a:r>
          </a:p>
        </p:txBody>
      </p:sp>
      <p:sp>
        <p:nvSpPr>
          <p:cNvPr id="10" name="Content Placeholder 2">
            <a:extLst>
              <a:ext uri="{FF2B5EF4-FFF2-40B4-BE49-F238E27FC236}">
                <a16:creationId xmlns:a16="http://schemas.microsoft.com/office/drawing/2014/main" id="{ABEF3A91-2A08-8A98-078B-772916F480EB}"/>
              </a:ext>
            </a:extLst>
          </p:cNvPr>
          <p:cNvSpPr txBox="1">
            <a:spLocks/>
          </p:cNvSpPr>
          <p:nvPr/>
        </p:nvSpPr>
        <p:spPr bwMode="auto">
          <a:xfrm>
            <a:off x="353758" y="4546907"/>
            <a:ext cx="2456820"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a:t>
            </a:r>
          </a:p>
          <a:p>
            <a:pPr marL="0" indent="0">
              <a:buNone/>
            </a:pPr>
            <a:endParaRPr lang="en-US" kern="0" dirty="0"/>
          </a:p>
        </p:txBody>
      </p:sp>
      <p:sp>
        <p:nvSpPr>
          <p:cNvPr id="11" name="Content Placeholder 2">
            <a:extLst>
              <a:ext uri="{FF2B5EF4-FFF2-40B4-BE49-F238E27FC236}">
                <a16:creationId xmlns:a16="http://schemas.microsoft.com/office/drawing/2014/main" id="{A9A672D0-2A3E-480F-274B-F13F12E2D6A5}"/>
              </a:ext>
            </a:extLst>
          </p:cNvPr>
          <p:cNvSpPr txBox="1">
            <a:spLocks/>
          </p:cNvSpPr>
          <p:nvPr/>
        </p:nvSpPr>
        <p:spPr bwMode="auto">
          <a:xfrm>
            <a:off x="387043" y="1725360"/>
            <a:ext cx="4358212"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Learning via crowdsourcing</a:t>
            </a:r>
          </a:p>
          <a:p>
            <a:pPr marL="0" indent="0">
              <a:buNone/>
            </a:pPr>
            <a:endParaRPr lang="en-US" kern="0" dirty="0"/>
          </a:p>
          <a:p>
            <a:endParaRPr lang="en-US" kern="0" dirty="0"/>
          </a:p>
        </p:txBody>
      </p:sp>
      <p:sp>
        <p:nvSpPr>
          <p:cNvPr id="4" name="TextBox 3">
            <a:extLst>
              <a:ext uri="{FF2B5EF4-FFF2-40B4-BE49-F238E27FC236}">
                <a16:creationId xmlns:a16="http://schemas.microsoft.com/office/drawing/2014/main" id="{2CF799ED-D224-0AD7-4F8A-FA2617FB855D}"/>
              </a:ext>
            </a:extLst>
          </p:cNvPr>
          <p:cNvSpPr txBox="1"/>
          <p:nvPr/>
        </p:nvSpPr>
        <p:spPr>
          <a:xfrm>
            <a:off x="958533" y="2364263"/>
            <a:ext cx="7079182" cy="661720"/>
          </a:xfrm>
          <a:prstGeom prst="rect">
            <a:avLst/>
          </a:prstGeom>
          <a:noFill/>
        </p:spPr>
        <p:txBody>
          <a:bodyPr wrap="none" rtlCol="0">
            <a:spAutoFit/>
          </a:bodyPr>
          <a:lstStyle/>
          <a:p>
            <a:pPr marL="285750" indent="-285750" algn="l">
              <a:spcBef>
                <a:spcPts val="600"/>
              </a:spcBef>
              <a:buFont typeface="Wingdings" panose="05000000000000000000" pitchFamily="2" charset="2"/>
              <a:buChar char="§"/>
            </a:pPr>
            <a:r>
              <a:rPr lang="en-US" sz="1600" dirty="0">
                <a:ea typeface="宋体" charset="-122"/>
              </a:rPr>
              <a:t>Majority voting, annotator models, and Expectation-Maximization (EM) </a:t>
            </a:r>
          </a:p>
          <a:p>
            <a:pPr marL="285750" indent="-285750" algn="l">
              <a:spcBef>
                <a:spcPts val="600"/>
              </a:spcBef>
              <a:buFont typeface="Wingdings" panose="05000000000000000000" pitchFamily="2" charset="2"/>
              <a:buChar char="§"/>
            </a:pPr>
            <a:r>
              <a:rPr lang="en-US" sz="1600" dirty="0">
                <a:ea typeface="宋体" charset="-122"/>
              </a:rPr>
              <a:t>Moment matching, and Bayesian methods</a:t>
            </a:r>
          </a:p>
        </p:txBody>
      </p:sp>
    </p:spTree>
    <p:extLst>
      <p:ext uri="{BB962C8B-B14F-4D97-AF65-F5344CB8AC3E}">
        <p14:creationId xmlns:p14="http://schemas.microsoft.com/office/powerpoint/2010/main" val="55241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0ED4805-F880-4F41-80BE-EE4B208BC5D0}"/>
              </a:ext>
            </a:extLst>
          </p:cNvPr>
          <p:cNvSpPr txBox="1"/>
          <p:nvPr/>
        </p:nvSpPr>
        <p:spPr>
          <a:xfrm>
            <a:off x="5008271" y="1416993"/>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Wanted parameters           </a:t>
            </a:r>
          </a:p>
        </p:txBody>
      </p:sp>
      <p:sp>
        <p:nvSpPr>
          <p:cNvPr id="44" name="TextBox 43">
            <a:extLst>
              <a:ext uri="{FF2B5EF4-FFF2-40B4-BE49-F238E27FC236}">
                <a16:creationId xmlns:a16="http://schemas.microsoft.com/office/drawing/2014/main" id="{10ED4805-F880-4F41-80BE-EE4B208BC5D0}"/>
              </a:ext>
            </a:extLst>
          </p:cNvPr>
          <p:cNvSpPr txBox="1"/>
          <p:nvPr/>
        </p:nvSpPr>
        <p:spPr>
          <a:xfrm>
            <a:off x="2811504" y="1400809"/>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N </a:t>
            </a:r>
            <a:r>
              <a:rPr lang="en-US" sz="1400" dirty="0">
                <a:latin typeface="Arial" panose="020B0604020202020204"/>
                <a:ea typeface="宋体" charset="-122"/>
              </a:rPr>
              <a:t> latent true labels           </a:t>
            </a:r>
          </a:p>
        </p:txBody>
      </p:sp>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85024" y="190874"/>
            <a:ext cx="8229600" cy="508731"/>
          </a:xfrm>
        </p:spPr>
        <p:txBody>
          <a:bodyPr/>
          <a:lstStyle/>
          <a:p>
            <a:r>
              <a:rPr lang="en-US" sz="2800" dirty="0"/>
              <a:t>Estimating model parameters</a:t>
            </a:r>
          </a:p>
        </p:txBody>
      </p:sp>
      <p:sp>
        <p:nvSpPr>
          <p:cNvPr id="4" name="Footer Placeholder 3">
            <a:extLst>
              <a:ext uri="{FF2B5EF4-FFF2-40B4-BE49-F238E27FC236}">
                <a16:creationId xmlns:a16="http://schemas.microsoft.com/office/drawing/2014/main" id="{4F2ACFBF-C302-4EB6-8C79-053DDE0286E8}"/>
              </a:ext>
            </a:extLst>
          </p:cNvPr>
          <p:cNvSpPr>
            <a:spLocks noGrp="1"/>
          </p:cNvSpPr>
          <p:nvPr>
            <p:ph type="ftr" sz="quarter" idx="11"/>
          </p:nvPr>
        </p:nvSpPr>
        <p:spPr>
          <a:xfrm>
            <a:off x="336304" y="6310090"/>
            <a:ext cx="8924544" cy="457200"/>
          </a:xfrm>
        </p:spPr>
        <p:txBody>
          <a:bodyPr/>
          <a:lstStyle/>
          <a:p>
            <a:pPr>
              <a:defRPr/>
            </a:pPr>
            <a:r>
              <a:rPr lang="en-US" sz="1200" dirty="0">
                <a:solidFill>
                  <a:srgbClr val="000000"/>
                </a:solidFill>
                <a:latin typeface="+mj-lt"/>
              </a:rPr>
              <a:t> A.P. Dempster, N.M. Laird and  D.B. Rubin, "Maximum Likelihood from Incomplete Data via the EM Algorithm," </a:t>
            </a:r>
            <a:br>
              <a:rPr lang="en-US" sz="1200" dirty="0">
                <a:solidFill>
                  <a:srgbClr val="000000"/>
                </a:solidFill>
                <a:latin typeface="+mj-lt"/>
              </a:rPr>
            </a:br>
            <a:r>
              <a:rPr lang="en-US" sz="1200" dirty="0">
                <a:solidFill>
                  <a:srgbClr val="000000"/>
                </a:solidFill>
                <a:latin typeface="+mj-lt"/>
              </a:rPr>
              <a:t>                                                      </a:t>
            </a:r>
            <a:r>
              <a:rPr lang="en-US" sz="1200" i="1" dirty="0">
                <a:solidFill>
                  <a:srgbClr val="000000"/>
                </a:solidFill>
                <a:latin typeface="+mj-lt"/>
              </a:rPr>
              <a:t>Journal of the Royal Statistical Society</a:t>
            </a:r>
            <a:r>
              <a:rPr lang="en-US" sz="1200" dirty="0">
                <a:solidFill>
                  <a:srgbClr val="000000"/>
                </a:solidFill>
                <a:latin typeface="+mj-lt"/>
              </a:rPr>
              <a:t>, </a:t>
            </a:r>
            <a:r>
              <a:rPr lang="en-US" sz="1200" i="1" dirty="0">
                <a:solidFill>
                  <a:srgbClr val="000000"/>
                </a:solidFill>
                <a:latin typeface="+mj-lt"/>
              </a:rPr>
              <a:t>Series B</a:t>
            </a:r>
            <a:r>
              <a:rPr lang="en-US" sz="1200" dirty="0">
                <a:solidFill>
                  <a:srgbClr val="000000"/>
                </a:solidFill>
                <a:latin typeface="+mj-lt"/>
              </a:rPr>
              <a:t>, vol. 39, pp. 1–38, 1977. </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19</a:t>
            </a:fld>
            <a:endParaRPr lang="en-US" dirty="0">
              <a:solidFill>
                <a:srgbClr val="000000"/>
              </a:solidFill>
              <a:ea typeface="ＭＳ Ｐゴシック"/>
            </a:endParaRPr>
          </a:p>
        </p:txBody>
      </p:sp>
      <p:sp>
        <p:nvSpPr>
          <p:cNvPr id="9" name="TextBox 8">
            <a:extLst>
              <a:ext uri="{FF2B5EF4-FFF2-40B4-BE49-F238E27FC236}">
                <a16:creationId xmlns:a16="http://schemas.microsoft.com/office/drawing/2014/main" id="{D149404F-79E1-462D-8D52-BDC8879129B4}"/>
              </a:ext>
            </a:extLst>
          </p:cNvPr>
          <p:cNvSpPr txBox="1"/>
          <p:nvPr/>
        </p:nvSpPr>
        <p:spPr>
          <a:xfrm>
            <a:off x="333926" y="945964"/>
            <a:ext cx="8408392"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Popular for maximum likelihood estimation of parametric mixture models [Dempster-Laird-Rubin’77]  </a:t>
            </a:r>
          </a:p>
        </p:txBody>
      </p:sp>
      <p:grpSp>
        <p:nvGrpSpPr>
          <p:cNvPr id="19" name="Group 18">
            <a:extLst>
              <a:ext uri="{FF2B5EF4-FFF2-40B4-BE49-F238E27FC236}">
                <a16:creationId xmlns:a16="http://schemas.microsoft.com/office/drawing/2014/main" id="{CB16E7D0-0D1B-58E2-0A4E-1E51251939D6}"/>
              </a:ext>
            </a:extLst>
          </p:cNvPr>
          <p:cNvGrpSpPr/>
          <p:nvPr/>
        </p:nvGrpSpPr>
        <p:grpSpPr>
          <a:xfrm>
            <a:off x="347962" y="2142591"/>
            <a:ext cx="5877332" cy="578285"/>
            <a:chOff x="347962" y="2142591"/>
            <a:chExt cx="5877332" cy="578285"/>
          </a:xfrm>
        </p:grpSpPr>
        <p:sp>
          <p:nvSpPr>
            <p:cNvPr id="11" name="TextBox 10">
              <a:extLst>
                <a:ext uri="{FF2B5EF4-FFF2-40B4-BE49-F238E27FC236}">
                  <a16:creationId xmlns:a16="http://schemas.microsoft.com/office/drawing/2014/main" id="{1157512C-3735-4333-B9B8-4C813AB4D8CA}"/>
                </a:ext>
              </a:extLst>
            </p:cNvPr>
            <p:cNvSpPr txBox="1"/>
            <p:nvPr/>
          </p:nvSpPr>
          <p:spPr>
            <a:xfrm>
              <a:off x="347962" y="2255928"/>
              <a:ext cx="1805623"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latin typeface="Arial" panose="020B0604020202020204"/>
                  <a:ea typeface="宋体" charset="-122"/>
                </a:rPr>
                <a:t>Wish to maximize</a:t>
              </a:r>
            </a:p>
          </p:txBody>
        </p:sp>
        <p:pic>
          <p:nvPicPr>
            <p:cNvPr id="16" name="Picture 15" descr="\documentclass{article}&#10;\usepackage{amsmath,bm,amsfonts}&#10;\DeclareMathOperator{\prob}{Pr}&#10;\newcommand{\Expect}{{\rm I\kern-.3em E}}&#10;\pagestyle{empty}&#10;\begin{document}&#10;&#10;&#10;\begin{equation*}&#10;L(\bm{\psi}) = \log\prob(\check{\mathcal{Y}} ; \bm{\psi}) = \log\left(\sum_{\bm{y}}\prob(\bm{y},\check{\mathcal{Y}} ;\bm{\psi})\right)&#10;\end{equation*}&#10;\end{document}" title="IguanaTex Bitmap Display">
              <a:extLst>
                <a:ext uri="{FF2B5EF4-FFF2-40B4-BE49-F238E27FC236}">
                  <a16:creationId xmlns:a16="http://schemas.microsoft.com/office/drawing/2014/main" id="{31384896-9DB1-0222-FC96-17E371634B07}"/>
                </a:ext>
              </a:extLst>
            </p:cNvPr>
            <p:cNvPicPr>
              <a:picLocks noChangeAspect="1"/>
            </p:cNvPicPr>
            <p:nvPr>
              <p:custDataLst>
                <p:tags r:id="rId9"/>
              </p:custDataLst>
            </p:nvPr>
          </p:nvPicPr>
          <p:blipFill>
            <a:blip r:embed="rId12" cstate="print">
              <a:extLst>
                <a:ext uri="{28A0092B-C50C-407E-A947-70E740481C1C}">
                  <a14:useLocalDpi xmlns:a14="http://schemas.microsoft.com/office/drawing/2010/main" val="0"/>
                </a:ext>
              </a:extLst>
            </a:blip>
            <a:stretch>
              <a:fillRect/>
            </a:stretch>
          </p:blipFill>
          <p:spPr>
            <a:xfrm>
              <a:off x="2522433" y="2142591"/>
              <a:ext cx="3702861" cy="578285"/>
            </a:xfrm>
            <a:prstGeom prst="rect">
              <a:avLst/>
            </a:prstGeom>
          </p:spPr>
        </p:pic>
      </p:grpSp>
      <p:sp>
        <p:nvSpPr>
          <p:cNvPr id="22" name="TextBox 21">
            <a:extLst>
              <a:ext uri="{FF2B5EF4-FFF2-40B4-BE49-F238E27FC236}">
                <a16:creationId xmlns:a16="http://schemas.microsoft.com/office/drawing/2014/main" id="{5FAA76B4-4013-4959-887F-1E20315148F1}"/>
              </a:ext>
            </a:extLst>
          </p:cNvPr>
          <p:cNvSpPr txBox="1"/>
          <p:nvPr/>
        </p:nvSpPr>
        <p:spPr>
          <a:xfrm>
            <a:off x="625449" y="2877772"/>
            <a:ext cx="7912744"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latin typeface="Arial" panose="020B0604020202020204"/>
                <a:ea typeface="宋体" charset="-122"/>
              </a:rPr>
              <a:t>Use a tractable surrogate pdf </a:t>
            </a:r>
            <a:r>
              <a:rPr lang="en-US" sz="1400" i="1" dirty="0">
                <a:latin typeface="Arial" panose="020B0604020202020204"/>
                <a:ea typeface="宋体" charset="-122"/>
              </a:rPr>
              <a:t>q</a:t>
            </a:r>
            <a:r>
              <a:rPr lang="en-US" sz="1400" dirty="0">
                <a:latin typeface="Arial" panose="020B0604020202020204"/>
                <a:ea typeface="宋体" charset="-122"/>
              </a:rPr>
              <a:t> to maximize an </a:t>
            </a:r>
            <a:r>
              <a:rPr lang="en-US" sz="1400" u="sng" dirty="0">
                <a:latin typeface="Arial" panose="020B0604020202020204"/>
                <a:ea typeface="宋体" charset="-122"/>
              </a:rPr>
              <a:t>expected lower bound</a:t>
            </a:r>
            <a:r>
              <a:rPr lang="en-US" sz="1400" dirty="0">
                <a:latin typeface="Arial" panose="020B0604020202020204"/>
                <a:ea typeface="宋体" charset="-122"/>
              </a:rPr>
              <a:t> with a two-step </a:t>
            </a:r>
            <a:r>
              <a:rPr lang="en-US" sz="1400" dirty="0">
                <a:solidFill>
                  <a:srgbClr val="0000FF"/>
                </a:solidFill>
                <a:latin typeface="Arial" panose="020B0604020202020204"/>
                <a:ea typeface="宋体" charset="-122"/>
              </a:rPr>
              <a:t>iteration</a:t>
            </a:r>
            <a:endParaRPr lang="en-US" sz="1400" dirty="0">
              <a:latin typeface="Arial" panose="020B0604020202020204"/>
              <a:ea typeface="宋体" charset="-122"/>
            </a:endParaRPr>
          </a:p>
        </p:txBody>
      </p:sp>
      <p:grpSp>
        <p:nvGrpSpPr>
          <p:cNvPr id="10" name="Group 9">
            <a:extLst>
              <a:ext uri="{FF2B5EF4-FFF2-40B4-BE49-F238E27FC236}">
                <a16:creationId xmlns:a16="http://schemas.microsoft.com/office/drawing/2014/main" id="{6A2F071D-3C86-7D87-F123-27C5ED0766FD}"/>
              </a:ext>
            </a:extLst>
          </p:cNvPr>
          <p:cNvGrpSpPr/>
          <p:nvPr/>
        </p:nvGrpSpPr>
        <p:grpSpPr>
          <a:xfrm>
            <a:off x="595222" y="1398111"/>
            <a:ext cx="2289589" cy="307777"/>
            <a:chOff x="595222" y="1398111"/>
            <a:chExt cx="2289589" cy="307777"/>
          </a:xfrm>
        </p:grpSpPr>
        <p:sp>
          <p:nvSpPr>
            <p:cNvPr id="14" name="TextBox 13">
              <a:extLst>
                <a:ext uri="{FF2B5EF4-FFF2-40B4-BE49-F238E27FC236}">
                  <a16:creationId xmlns:a16="http://schemas.microsoft.com/office/drawing/2014/main" id="{10ED4805-F880-4F41-80BE-EE4B208BC5D0}"/>
                </a:ext>
              </a:extLst>
            </p:cNvPr>
            <p:cNvSpPr txBox="1"/>
            <p:nvPr/>
          </p:nvSpPr>
          <p:spPr>
            <a:xfrm>
              <a:off x="595222" y="1398111"/>
              <a:ext cx="2289589" cy="307777"/>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400" i="1" dirty="0">
                  <a:latin typeface="Arial" panose="020B0604020202020204"/>
                  <a:ea typeface="宋体" charset="-122"/>
                </a:rPr>
                <a:t>O</a:t>
              </a:r>
              <a:r>
                <a:rPr lang="en-US" sz="1400" dirty="0">
                  <a:latin typeface="Arial" panose="020B0604020202020204"/>
                  <a:ea typeface="宋体" charset="-122"/>
                </a:rPr>
                <a:t>bservations           </a:t>
              </a:r>
            </a:p>
          </p:txBody>
        </p:sp>
        <p:pic>
          <p:nvPicPr>
            <p:cNvPr id="8" name="Picture 7" descr="\documentclass{article}&#10;\usepackage{amsmath,bm,amsfonts}&#10;\DeclareMathOperator{\prob}{Pr}&#10;\newcommand{\Expect}{{\rm I\kern-.3em E}}&#10;\pagestyle{empty}&#10;\begin{document}&#10;&#10;&#10;\begin{equation*}&#10;\check{\mathcal{Y}}&#10;\end{equation*}&#10;&#10;\end{document}" title="IguanaTex Bitmap Display">
              <a:extLst>
                <a:ext uri="{FF2B5EF4-FFF2-40B4-BE49-F238E27FC236}">
                  <a16:creationId xmlns:a16="http://schemas.microsoft.com/office/drawing/2014/main" id="{9C2AEEA7-2FAF-D22E-0B74-ABEF6E2DFFF0}"/>
                </a:ext>
              </a:extLst>
            </p:cNvPr>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188260" y="1428169"/>
              <a:ext cx="150859" cy="224966"/>
            </a:xfrm>
            <a:prstGeom prst="rect">
              <a:avLst/>
            </a:prstGeom>
          </p:spPr>
        </p:pic>
      </p:grpSp>
      <p:pic>
        <p:nvPicPr>
          <p:cNvPr id="20" name="Picture 19">
            <a:extLst>
              <a:ext uri="{FF2B5EF4-FFF2-40B4-BE49-F238E27FC236}">
                <a16:creationId xmlns:a16="http://schemas.microsoft.com/office/drawing/2014/main" id="{77DFB899-24C1-46D6-A2A7-25FB72300546}"/>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807011" y="1501618"/>
            <a:ext cx="127446" cy="149610"/>
          </a:xfrm>
          <a:prstGeom prst="rect">
            <a:avLst/>
          </a:prstGeom>
        </p:spPr>
      </p:pic>
      <p:grpSp>
        <p:nvGrpSpPr>
          <p:cNvPr id="43" name="Group 42">
            <a:extLst>
              <a:ext uri="{FF2B5EF4-FFF2-40B4-BE49-F238E27FC236}">
                <a16:creationId xmlns:a16="http://schemas.microsoft.com/office/drawing/2014/main" id="{7645B9AD-F5AC-ED85-CC8D-0C813FA8072A}"/>
              </a:ext>
            </a:extLst>
          </p:cNvPr>
          <p:cNvGrpSpPr/>
          <p:nvPr/>
        </p:nvGrpSpPr>
        <p:grpSpPr>
          <a:xfrm>
            <a:off x="595222" y="4136438"/>
            <a:ext cx="8232832" cy="523220"/>
            <a:chOff x="595222" y="4136438"/>
            <a:chExt cx="8232832" cy="523220"/>
          </a:xfrm>
        </p:grpSpPr>
        <p:sp>
          <p:nvSpPr>
            <p:cNvPr id="3" name="Rounded Rectangle 2"/>
            <p:cNvSpPr/>
            <p:nvPr/>
          </p:nvSpPr>
          <p:spPr bwMode="auto">
            <a:xfrm>
              <a:off x="937904" y="4207627"/>
              <a:ext cx="5093026"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grpSp>
          <p:nvGrpSpPr>
            <p:cNvPr id="40" name="Group 39">
              <a:extLst>
                <a:ext uri="{FF2B5EF4-FFF2-40B4-BE49-F238E27FC236}">
                  <a16:creationId xmlns:a16="http://schemas.microsoft.com/office/drawing/2014/main" id="{9C2C7B21-2CE4-00EC-40C2-3482E4CCEC2F}"/>
                </a:ext>
              </a:extLst>
            </p:cNvPr>
            <p:cNvGrpSpPr/>
            <p:nvPr>
              <p:custDataLst>
                <p:tags r:id="rId6"/>
              </p:custDataLst>
            </p:nvPr>
          </p:nvGrpSpPr>
          <p:grpSpPr>
            <a:xfrm>
              <a:off x="595222" y="4136438"/>
              <a:ext cx="8232832" cy="523220"/>
              <a:chOff x="595222" y="4136438"/>
              <a:chExt cx="8232832" cy="523220"/>
            </a:xfrm>
          </p:grpSpPr>
          <p:sp>
            <p:nvSpPr>
              <p:cNvPr id="26" name="TextBox 25">
                <a:extLst>
                  <a:ext uri="{FF2B5EF4-FFF2-40B4-BE49-F238E27FC236}">
                    <a16:creationId xmlns:a16="http://schemas.microsoft.com/office/drawing/2014/main" id="{919D78FD-A31F-4597-B99E-E3458BF4D410}"/>
                  </a:ext>
                </a:extLst>
              </p:cNvPr>
              <p:cNvSpPr txBox="1"/>
              <p:nvPr/>
            </p:nvSpPr>
            <p:spPr>
              <a:xfrm>
                <a:off x="595222" y="4244160"/>
                <a:ext cx="2125903"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S1.</a:t>
                </a:r>
                <a:r>
                  <a:rPr lang="en-US" sz="1400" dirty="0">
                    <a:latin typeface="Arial" panose="020B0604020202020204"/>
                    <a:ea typeface="宋体" charset="-122"/>
                  </a:rPr>
                  <a:t> Expectation (E-)step</a:t>
                </a:r>
              </a:p>
            </p:txBody>
          </p:sp>
          <p:pic>
            <p:nvPicPr>
              <p:cNvPr id="38" name="Picture 37" descr="\documentclass{article}&#10;\usepackage{amsmath,bm,amsfonts}&#10;\DeclareMathOperator{\prob}{Pr}&#10;\newcommand{\Expect}{{\mathbb{E}}}&#10;\pagestyle{empty}&#10;\begin{document}&#10;&#10;&#10;\begin{align*}&#10;&amp; Q(\bm{\psi} ; \bm{\psi}[i]) = \Expect_{\bm{y}|\check{\mathcal{Y}};\bm{\psi}[i]}[\log\prob(\bm{y},\check{\mathcal{Y}};\bm{\psi})] \end{align*}&#10;\end{document}" title="IguanaTex Bitmap Display">
                <a:extLst>
                  <a:ext uri="{FF2B5EF4-FFF2-40B4-BE49-F238E27FC236}">
                    <a16:creationId xmlns:a16="http://schemas.microsoft.com/office/drawing/2014/main" id="{F05C4EBD-B9B0-1557-F3A8-0DCA1A84178C}"/>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798451" y="4280323"/>
                <a:ext cx="3081151" cy="253714"/>
              </a:xfrm>
              <a:prstGeom prst="rect">
                <a:avLst/>
              </a:prstGeom>
            </p:spPr>
          </p:pic>
          <p:sp>
            <p:nvSpPr>
              <p:cNvPr id="35" name="TextBox 34">
                <a:extLst>
                  <a:ext uri="{FF2B5EF4-FFF2-40B4-BE49-F238E27FC236}">
                    <a16:creationId xmlns:a16="http://schemas.microsoft.com/office/drawing/2014/main" id="{65461E7A-F9F6-45E4-941A-10634F8033FF}"/>
                  </a:ext>
                </a:extLst>
              </p:cNvPr>
              <p:cNvSpPr txBox="1"/>
              <p:nvPr/>
            </p:nvSpPr>
            <p:spPr>
              <a:xfrm>
                <a:off x="6168352" y="4136438"/>
                <a:ext cx="2659702" cy="52322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Latent variables updated given</a:t>
                </a:r>
                <a:br>
                  <a:rPr lang="en-US" sz="1400" dirty="0">
                    <a:solidFill>
                      <a:srgbClr val="0000FF"/>
                    </a:solidFill>
                    <a:latin typeface="Arial" panose="020B0604020202020204"/>
                    <a:ea typeface="宋体" charset="-122"/>
                  </a:rPr>
                </a:br>
                <a:r>
                  <a:rPr lang="en-US" sz="1400" dirty="0">
                    <a:solidFill>
                      <a:srgbClr val="0000FF"/>
                    </a:solidFill>
                    <a:latin typeface="Arial" panose="020B0604020202020204"/>
                    <a:ea typeface="宋体" charset="-122"/>
                  </a:rPr>
                  <a:t>observed ones and parameters</a:t>
                </a:r>
              </a:p>
            </p:txBody>
          </p:sp>
        </p:grpSp>
      </p:grpSp>
      <p:grpSp>
        <p:nvGrpSpPr>
          <p:cNvPr id="42" name="Group 41">
            <a:extLst>
              <a:ext uri="{FF2B5EF4-FFF2-40B4-BE49-F238E27FC236}">
                <a16:creationId xmlns:a16="http://schemas.microsoft.com/office/drawing/2014/main" id="{915F5B3C-7978-E1CD-E02F-4CB91E52FEDD}"/>
              </a:ext>
            </a:extLst>
          </p:cNvPr>
          <p:cNvGrpSpPr/>
          <p:nvPr/>
        </p:nvGrpSpPr>
        <p:grpSpPr>
          <a:xfrm>
            <a:off x="595222" y="4711776"/>
            <a:ext cx="7981168" cy="587340"/>
            <a:chOff x="595222" y="4383785"/>
            <a:chExt cx="7981168" cy="587340"/>
          </a:xfrm>
        </p:grpSpPr>
        <p:sp>
          <p:nvSpPr>
            <p:cNvPr id="32" name="Rounded Rectangle 31"/>
            <p:cNvSpPr/>
            <p:nvPr/>
          </p:nvSpPr>
          <p:spPr bwMode="auto">
            <a:xfrm>
              <a:off x="936346" y="4450107"/>
              <a:ext cx="4560328" cy="41549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39" name="Group 38">
              <a:extLst>
                <a:ext uri="{FF2B5EF4-FFF2-40B4-BE49-F238E27FC236}">
                  <a16:creationId xmlns:a16="http://schemas.microsoft.com/office/drawing/2014/main" id="{171FACCC-757A-4601-BF0C-D5F4A3F8ABD5}"/>
                </a:ext>
              </a:extLst>
            </p:cNvPr>
            <p:cNvGrpSpPr/>
            <p:nvPr>
              <p:custDataLst>
                <p:tags r:id="rId4"/>
              </p:custDataLst>
            </p:nvPr>
          </p:nvGrpSpPr>
          <p:grpSpPr>
            <a:xfrm>
              <a:off x="595222" y="4383785"/>
              <a:ext cx="7981168" cy="587340"/>
              <a:chOff x="595222" y="4383785"/>
              <a:chExt cx="7981168" cy="587340"/>
            </a:xfrm>
          </p:grpSpPr>
          <p:sp>
            <p:nvSpPr>
              <p:cNvPr id="30" name="TextBox 29">
                <a:extLst>
                  <a:ext uri="{FF2B5EF4-FFF2-40B4-BE49-F238E27FC236}">
                    <a16:creationId xmlns:a16="http://schemas.microsoft.com/office/drawing/2014/main" id="{327FF890-6B46-4E84-90B3-C6FC68E63AA3}"/>
                  </a:ext>
                </a:extLst>
              </p:cNvPr>
              <p:cNvSpPr txBox="1"/>
              <p:nvPr/>
            </p:nvSpPr>
            <p:spPr>
              <a:xfrm>
                <a:off x="595222" y="4466506"/>
                <a:ext cx="2263761" cy="307777"/>
              </a:xfrm>
              <a:prstGeom prst="rect">
                <a:avLst/>
              </a:prstGeom>
              <a:noFill/>
            </p:spPr>
            <p:txBody>
              <a:bodyPr wrap="none" rtlCol="0">
                <a:spAutoFit/>
              </a:bodyPr>
              <a:lstStyle/>
              <a:p>
                <a:pPr>
                  <a:spcBef>
                    <a:spcPts val="450"/>
                  </a:spcBef>
                </a:pPr>
                <a:r>
                  <a:rPr lang="en-US" sz="1400" b="1" dirty="0">
                    <a:solidFill>
                      <a:srgbClr val="0000FF"/>
                    </a:solidFill>
                    <a:latin typeface="Arial" panose="020B0604020202020204"/>
                    <a:ea typeface="宋体" charset="-122"/>
                  </a:rPr>
                  <a:t>S2</a:t>
                </a:r>
                <a:r>
                  <a:rPr lang="en-US" sz="1400" dirty="0">
                    <a:latin typeface="Arial" panose="020B0604020202020204"/>
                    <a:ea typeface="宋体" charset="-122"/>
                  </a:rPr>
                  <a:t>. Maximization (M-)step</a:t>
                </a:r>
              </a:p>
            </p:txBody>
          </p:sp>
          <p:pic>
            <p:nvPicPr>
              <p:cNvPr id="37" name="Picture 36" descr="\documentclass{article}&#10;\usepackage{amsmath,bm,amsfonts}&#10;\DeclareMathOperator{\prob}{Pr}&#10;\newcommand{\Expect}{{\rm I\kern-.3em E}}&#10;\pagestyle{empty}&#10;\begin{document}&#10;&#10;\begin{equation*}&#10;\label{eq:thetaupd_iid}&#10;\bm{\psi}[i+1] = \arg\max_{\bm{\psi}} Q(\bm{\psi} ; \bm{\psi}[i])&#10;\end{equation*}&#10;&#10;&#10;\end{document}" title="IguanaTex Bitmap Display">
                <a:extLst>
                  <a:ext uri="{FF2B5EF4-FFF2-40B4-BE49-F238E27FC236}">
                    <a16:creationId xmlns:a16="http://schemas.microsoft.com/office/drawing/2014/main" id="{CA3AEACB-EA4D-02C2-437B-EF48EDCFFAA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966345" y="4515840"/>
                <a:ext cx="2413719" cy="293715"/>
              </a:xfrm>
              <a:prstGeom prst="rect">
                <a:avLst/>
              </a:prstGeom>
            </p:spPr>
          </p:pic>
          <p:sp>
            <p:nvSpPr>
              <p:cNvPr id="36" name="TextBox 35">
                <a:extLst>
                  <a:ext uri="{FF2B5EF4-FFF2-40B4-BE49-F238E27FC236}">
                    <a16:creationId xmlns:a16="http://schemas.microsoft.com/office/drawing/2014/main" id="{EE0C72EB-91B3-4F0C-A36C-F733A290CFB0}"/>
                  </a:ext>
                </a:extLst>
              </p:cNvPr>
              <p:cNvSpPr txBox="1"/>
              <p:nvPr/>
            </p:nvSpPr>
            <p:spPr>
              <a:xfrm>
                <a:off x="6182786" y="4383785"/>
                <a:ext cx="2393604" cy="587340"/>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Parameters updated given </a:t>
                </a:r>
              </a:p>
              <a:p>
                <a:pPr>
                  <a:spcBef>
                    <a:spcPts val="450"/>
                  </a:spcBef>
                </a:pPr>
                <a:r>
                  <a:rPr lang="en-US" sz="1400" dirty="0">
                    <a:solidFill>
                      <a:srgbClr val="0000FF"/>
                    </a:solidFill>
                    <a:latin typeface="Arial" panose="020B0604020202020204"/>
                    <a:ea typeface="宋体" charset="-122"/>
                  </a:rPr>
                  <a:t>estimated latent variables</a:t>
                </a:r>
              </a:p>
            </p:txBody>
          </p:sp>
        </p:grpSp>
      </p:grpSp>
      <p:sp>
        <p:nvSpPr>
          <p:cNvPr id="41" name="TextBox 40">
            <a:extLst>
              <a:ext uri="{FF2B5EF4-FFF2-40B4-BE49-F238E27FC236}">
                <a16:creationId xmlns:a16="http://schemas.microsoft.com/office/drawing/2014/main" id="{71B669C4-4A23-43DB-B2ED-9BBCB917482C}"/>
              </a:ext>
            </a:extLst>
          </p:cNvPr>
          <p:cNvSpPr txBox="1"/>
          <p:nvPr/>
        </p:nvSpPr>
        <p:spPr>
          <a:xfrm>
            <a:off x="405220" y="5528291"/>
            <a:ext cx="8257645" cy="307777"/>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400" dirty="0">
                <a:solidFill>
                  <a:srgbClr val="000000"/>
                </a:solidFill>
                <a:latin typeface="Arial" panose="020B0604020202020204"/>
                <a:ea typeface="宋体" charset="-122"/>
              </a:rPr>
              <a:t>Nondecreasing sequence of </a:t>
            </a:r>
            <a:r>
              <a:rPr lang="en-US" sz="1400" i="1" dirty="0">
                <a:solidFill>
                  <a:srgbClr val="000000"/>
                </a:solidFill>
                <a:latin typeface="Arial" panose="020B0604020202020204"/>
                <a:ea typeface="宋体" charset="-122"/>
              </a:rPr>
              <a:t>L</a:t>
            </a:r>
            <a:r>
              <a:rPr lang="en-US" sz="1400" dirty="0">
                <a:solidFill>
                  <a:srgbClr val="000000"/>
                </a:solidFill>
                <a:latin typeface="Arial" panose="020B0604020202020204"/>
                <a:ea typeface="宋体" charset="-122"/>
              </a:rPr>
              <a:t>(</a:t>
            </a:r>
            <a:r>
              <a:rPr lang="el-GR" sz="1400" b="1" i="1" dirty="0">
                <a:solidFill>
                  <a:srgbClr val="000000"/>
                </a:solidFill>
                <a:latin typeface="Arial" panose="020B0604020202020204"/>
                <a:ea typeface="宋体" charset="-122"/>
              </a:rPr>
              <a:t>ψ</a:t>
            </a:r>
            <a:r>
              <a:rPr lang="en-US" sz="1400" i="1" dirty="0">
                <a:solidFill>
                  <a:srgbClr val="000000"/>
                </a:solidFill>
                <a:latin typeface="Arial" panose="020B0604020202020204"/>
                <a:ea typeface="宋体" charset="-122"/>
              </a:rPr>
              <a:t>)’s  </a:t>
            </a:r>
            <a:r>
              <a:rPr lang="en-US" sz="1400" dirty="0">
                <a:solidFill>
                  <a:srgbClr val="000000"/>
                </a:solidFill>
                <a:latin typeface="Arial" panose="020B0604020202020204"/>
                <a:ea typeface="宋体" charset="-122"/>
              </a:rPr>
              <a:t>converges at least to a </a:t>
            </a:r>
            <a:r>
              <a:rPr lang="en-US" sz="1400" u="sng" dirty="0">
                <a:solidFill>
                  <a:srgbClr val="000000"/>
                </a:solidFill>
                <a:latin typeface="Arial" panose="020B0604020202020204"/>
                <a:ea typeface="宋体" charset="-122"/>
              </a:rPr>
              <a:t>stationary point </a:t>
            </a:r>
            <a:r>
              <a:rPr lang="en-US" sz="1400" dirty="0">
                <a:solidFill>
                  <a:srgbClr val="000000"/>
                </a:solidFill>
                <a:latin typeface="Arial" panose="020B0604020202020204"/>
                <a:ea typeface="宋体" charset="-122"/>
              </a:rPr>
              <a:t>– </a:t>
            </a:r>
            <a:r>
              <a:rPr lang="en-US" sz="1400" dirty="0">
                <a:solidFill>
                  <a:srgbClr val="0000FF"/>
                </a:solidFill>
                <a:latin typeface="Arial" panose="020B0604020202020204"/>
                <a:ea typeface="宋体" charset="-122"/>
              </a:rPr>
              <a:t>Initialization is critical </a:t>
            </a:r>
          </a:p>
        </p:txBody>
      </p:sp>
      <p:grpSp>
        <p:nvGrpSpPr>
          <p:cNvPr id="70" name="Group 69">
            <a:extLst>
              <a:ext uri="{FF2B5EF4-FFF2-40B4-BE49-F238E27FC236}">
                <a16:creationId xmlns:a16="http://schemas.microsoft.com/office/drawing/2014/main" id="{152A35FE-D5F5-4FD6-93D8-4A45124E97A9}"/>
              </a:ext>
            </a:extLst>
          </p:cNvPr>
          <p:cNvGrpSpPr/>
          <p:nvPr/>
        </p:nvGrpSpPr>
        <p:grpSpPr>
          <a:xfrm>
            <a:off x="4428162" y="2087685"/>
            <a:ext cx="3619584" cy="687795"/>
            <a:chOff x="4428162" y="1589762"/>
            <a:chExt cx="3619584" cy="687795"/>
          </a:xfrm>
        </p:grpSpPr>
        <p:sp>
          <p:nvSpPr>
            <p:cNvPr id="66" name="TextBox 65">
              <a:extLst>
                <a:ext uri="{FF2B5EF4-FFF2-40B4-BE49-F238E27FC236}">
                  <a16:creationId xmlns:a16="http://schemas.microsoft.com/office/drawing/2014/main" id="{149C78C1-4947-41A5-81EA-D3AC73DD42E7}"/>
                </a:ext>
              </a:extLst>
            </p:cNvPr>
            <p:cNvSpPr txBox="1"/>
            <p:nvPr/>
          </p:nvSpPr>
          <p:spPr>
            <a:xfrm>
              <a:off x="6300408" y="1786397"/>
              <a:ext cx="1747338" cy="307777"/>
            </a:xfrm>
            <a:prstGeom prst="rect">
              <a:avLst/>
            </a:prstGeom>
            <a:noFill/>
            <a:ln>
              <a:solidFill>
                <a:schemeClr val="bg1"/>
              </a:solidFill>
            </a:ln>
          </p:spPr>
          <p:txBody>
            <a:bodyPr wrap="none" rtlCol="0">
              <a:spAutoFit/>
            </a:bodyPr>
            <a:lstStyle/>
            <a:p>
              <a:pPr>
                <a:spcBef>
                  <a:spcPts val="450"/>
                </a:spcBef>
              </a:pPr>
              <a:r>
                <a:rPr lang="en-US" sz="1400" dirty="0">
                  <a:solidFill>
                    <a:srgbClr val="0000FF"/>
                  </a:solidFill>
                  <a:latin typeface="Arial" panose="020B0604020202020204"/>
                  <a:ea typeface="宋体" charset="-122"/>
                </a:rPr>
                <a:t>Typically intractable</a:t>
              </a:r>
            </a:p>
          </p:txBody>
        </p:sp>
        <p:sp>
          <p:nvSpPr>
            <p:cNvPr id="69" name="Rectangle: Rounded Corners 68">
              <a:extLst>
                <a:ext uri="{FF2B5EF4-FFF2-40B4-BE49-F238E27FC236}">
                  <a16:creationId xmlns:a16="http://schemas.microsoft.com/office/drawing/2014/main" id="{E2BDC267-0066-4448-87CC-776F3BC7B2C2}"/>
                </a:ext>
              </a:extLst>
            </p:cNvPr>
            <p:cNvSpPr/>
            <p:nvPr/>
          </p:nvSpPr>
          <p:spPr bwMode="auto">
            <a:xfrm>
              <a:off x="4428162" y="1589762"/>
              <a:ext cx="1872246" cy="687795"/>
            </a:xfrm>
            <a:prstGeom prst="roundRect">
              <a:avLst/>
            </a:pr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pic>
        <p:nvPicPr>
          <p:cNvPr id="27" name="Picture 26" descr="\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title="IguanaTex Bitmap Display">
            <a:extLst>
              <a:ext uri="{FF2B5EF4-FFF2-40B4-BE49-F238E27FC236}">
                <a16:creationId xmlns:a16="http://schemas.microsoft.com/office/drawing/2014/main" id="{AAC12E95-0B69-71A7-3DEF-9AC07F1A31A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501804" y="3418361"/>
            <a:ext cx="5802481" cy="257142"/>
          </a:xfrm>
          <a:prstGeom prst="rect">
            <a:avLst/>
          </a:prstGeom>
        </p:spPr>
      </p:pic>
      <p:pic>
        <p:nvPicPr>
          <p:cNvPr id="13" name="Picture 12" descr="\documentclass{article}&#10;\usepackage{amsmath,bm,amsfonts}&#10;\usepackage{xcolor}&#10;\DeclareMathOperator{\prob}{Pr}&#10;\newcommand{\Expect}{{\rm I\kern-.3em E}}&#10;\pagestyle{empty}&#10;\begin{document}&#10;&#10;&#10;\begin{equation*}&#10;\bm{\psi} := [\{{\bm A}_m\}_{m=1}^{M}, \bm{d}]&#10;\end{equation*}&#10;&#10;\end{document}" title="IguanaTex Bitmap Display">
            <a:extLst>
              <a:ext uri="{FF2B5EF4-FFF2-40B4-BE49-F238E27FC236}">
                <a16:creationId xmlns:a16="http://schemas.microsoft.com/office/drawing/2014/main" id="{6186C110-194A-65AF-3C58-BCC8621104C7}"/>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7081554" y="1435532"/>
            <a:ext cx="1847870" cy="255714"/>
          </a:xfrm>
          <a:prstGeom prst="rect">
            <a:avLst/>
          </a:prstGeom>
        </p:spPr>
      </p:pic>
    </p:spTree>
    <p:extLst>
      <p:ext uri="{BB962C8B-B14F-4D97-AF65-F5344CB8AC3E}">
        <p14:creationId xmlns:p14="http://schemas.microsoft.com/office/powerpoint/2010/main" val="16425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3B07-BDC1-A472-6668-FE050AA7B5FC}"/>
              </a:ext>
            </a:extLst>
          </p:cNvPr>
          <p:cNvSpPr>
            <a:spLocks noGrp="1"/>
          </p:cNvSpPr>
          <p:nvPr>
            <p:ph type="title"/>
          </p:nvPr>
        </p:nvSpPr>
        <p:spPr/>
        <p:txBody>
          <a:bodyPr>
            <a:normAutofit/>
          </a:bodyPr>
          <a:lstStyle/>
          <a:p>
            <a:r>
              <a:rPr lang="en-US" sz="3200" dirty="0"/>
              <a:t>Relevant links</a:t>
            </a:r>
          </a:p>
        </p:txBody>
      </p:sp>
      <p:sp>
        <p:nvSpPr>
          <p:cNvPr id="5" name="Slide Number Placeholder 4">
            <a:extLst>
              <a:ext uri="{FF2B5EF4-FFF2-40B4-BE49-F238E27FC236}">
                <a16:creationId xmlns:a16="http://schemas.microsoft.com/office/drawing/2014/main" id="{6C8DE7E0-A9ED-8596-0444-F53EF4CF3B4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a:t>
            </a:fld>
            <a:endParaRPr lang="en-US">
              <a:solidFill>
                <a:srgbClr val="000000"/>
              </a:solidFill>
              <a:ea typeface="ＭＳ Ｐゴシック"/>
            </a:endParaRPr>
          </a:p>
        </p:txBody>
      </p:sp>
      <p:sp>
        <p:nvSpPr>
          <p:cNvPr id="6" name="TextBox 5">
            <a:extLst>
              <a:ext uri="{FF2B5EF4-FFF2-40B4-BE49-F238E27FC236}">
                <a16:creationId xmlns:a16="http://schemas.microsoft.com/office/drawing/2014/main" id="{FC1B0D37-5CEB-5341-A635-4C55851E8F62}"/>
              </a:ext>
            </a:extLst>
          </p:cNvPr>
          <p:cNvSpPr txBox="1"/>
          <p:nvPr/>
        </p:nvSpPr>
        <p:spPr>
          <a:xfrm>
            <a:off x="2007704" y="3230798"/>
            <a:ext cx="3503460" cy="338554"/>
          </a:xfrm>
          <a:prstGeom prst="rect">
            <a:avLst/>
          </a:prstGeom>
          <a:noFill/>
        </p:spPr>
        <p:txBody>
          <a:bodyPr wrap="none" rtlCol="0">
            <a:spAutoFit/>
          </a:bodyPr>
          <a:lstStyle/>
          <a:p>
            <a:pPr algn="l">
              <a:spcBef>
                <a:spcPts val="600"/>
              </a:spcBef>
            </a:pPr>
            <a:r>
              <a:rPr lang="en-US" sz="1600" dirty="0">
                <a:ea typeface="宋体" charset="-122"/>
              </a:rPr>
              <a:t>LINK TO SLIDES PDF GOES HERE</a:t>
            </a:r>
          </a:p>
        </p:txBody>
      </p:sp>
      <p:pic>
        <p:nvPicPr>
          <p:cNvPr id="3" name="Graphic 2" descr="Document with solid fill">
            <a:extLst>
              <a:ext uri="{FF2B5EF4-FFF2-40B4-BE49-F238E27FC236}">
                <a16:creationId xmlns:a16="http://schemas.microsoft.com/office/drawing/2014/main" id="{E51947EE-D834-1B2A-3459-7A49275280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035" y="1580322"/>
            <a:ext cx="914400" cy="914400"/>
          </a:xfrm>
          <a:prstGeom prst="rect">
            <a:avLst/>
          </a:prstGeom>
        </p:spPr>
      </p:pic>
      <p:sp>
        <p:nvSpPr>
          <p:cNvPr id="4" name="TextBox 3">
            <a:extLst>
              <a:ext uri="{FF2B5EF4-FFF2-40B4-BE49-F238E27FC236}">
                <a16:creationId xmlns:a16="http://schemas.microsoft.com/office/drawing/2014/main" id="{992E016D-2F79-2EAB-7752-3FE71D963C66}"/>
              </a:ext>
            </a:extLst>
          </p:cNvPr>
          <p:cNvSpPr txBox="1"/>
          <p:nvPr/>
        </p:nvSpPr>
        <p:spPr>
          <a:xfrm>
            <a:off x="2007704" y="2216429"/>
            <a:ext cx="3463320" cy="369332"/>
          </a:xfrm>
          <a:prstGeom prst="rect">
            <a:avLst/>
          </a:prstGeom>
          <a:noFill/>
        </p:spPr>
        <p:txBody>
          <a:bodyPr wrap="none" rtlCol="0">
            <a:spAutoFit/>
          </a:bodyPr>
          <a:lstStyle/>
          <a:p>
            <a:r>
              <a:rPr lang="en-US"/>
              <a:t>https://arxiv.org/abs/2407.06902</a:t>
            </a:r>
            <a:endParaRPr lang="en-US" dirty="0"/>
          </a:p>
        </p:txBody>
      </p:sp>
      <p:sp>
        <p:nvSpPr>
          <p:cNvPr id="7" name="TextBox 6">
            <a:extLst>
              <a:ext uri="{FF2B5EF4-FFF2-40B4-BE49-F238E27FC236}">
                <a16:creationId xmlns:a16="http://schemas.microsoft.com/office/drawing/2014/main" id="{110CF6B3-4892-A259-3AF5-6A7FAFE629BA}"/>
              </a:ext>
            </a:extLst>
          </p:cNvPr>
          <p:cNvSpPr txBox="1"/>
          <p:nvPr/>
        </p:nvSpPr>
        <p:spPr>
          <a:xfrm>
            <a:off x="1888435" y="1571392"/>
            <a:ext cx="5109091" cy="923330"/>
          </a:xfrm>
          <a:prstGeom prst="rect">
            <a:avLst/>
          </a:prstGeom>
          <a:noFill/>
        </p:spPr>
        <p:txBody>
          <a:bodyPr wrap="none" rtlCol="0">
            <a:spAutoFit/>
          </a:bodyPr>
          <a:lstStyle/>
          <a:p>
            <a:r>
              <a:rPr lang="en-US" b="1" dirty="0"/>
              <a:t>Learning From Crowdsourced Noisy Labels: </a:t>
            </a:r>
            <a:br>
              <a:rPr lang="en-US" b="1" dirty="0"/>
            </a:br>
            <a:r>
              <a:rPr lang="en-US" b="1" dirty="0"/>
              <a:t>A Signal Processing Perspective</a:t>
            </a:r>
          </a:p>
          <a:p>
            <a:endParaRPr lang="en-US" dirty="0"/>
          </a:p>
        </p:txBody>
      </p:sp>
      <p:pic>
        <p:nvPicPr>
          <p:cNvPr id="9" name="Graphic 8" descr="Projector screen outline">
            <a:extLst>
              <a:ext uri="{FF2B5EF4-FFF2-40B4-BE49-F238E27FC236}">
                <a16:creationId xmlns:a16="http://schemas.microsoft.com/office/drawing/2014/main" id="{F553C83D-7982-0F7E-F2A4-1D50FD899D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035" y="2971800"/>
            <a:ext cx="914400" cy="914400"/>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7F287818-8DE4-5440-61F7-370BEC966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865" y="4363278"/>
            <a:ext cx="1076739" cy="1076739"/>
          </a:xfrm>
          <a:prstGeom prst="rect">
            <a:avLst/>
          </a:prstGeom>
        </p:spPr>
      </p:pic>
      <p:sp>
        <p:nvSpPr>
          <p:cNvPr id="12" name="TextBox 11">
            <a:extLst>
              <a:ext uri="{FF2B5EF4-FFF2-40B4-BE49-F238E27FC236}">
                <a16:creationId xmlns:a16="http://schemas.microsoft.com/office/drawing/2014/main" id="{9B9862BD-401D-0F72-7A63-15111843D0E4}"/>
              </a:ext>
            </a:extLst>
          </p:cNvPr>
          <p:cNvSpPr txBox="1"/>
          <p:nvPr/>
        </p:nvSpPr>
        <p:spPr>
          <a:xfrm>
            <a:off x="2007704" y="4578481"/>
            <a:ext cx="4596130" cy="646331"/>
          </a:xfrm>
          <a:prstGeom prst="rect">
            <a:avLst/>
          </a:prstGeom>
          <a:noFill/>
        </p:spPr>
        <p:txBody>
          <a:bodyPr wrap="none" rtlCol="0">
            <a:spAutoFit/>
          </a:bodyPr>
          <a:lstStyle/>
          <a:p>
            <a:r>
              <a:rPr lang="en-US" dirty="0"/>
              <a:t>https://github.com/shahana-ibrahim/</a:t>
            </a:r>
            <a:br>
              <a:rPr lang="en-US" dirty="0"/>
            </a:br>
            <a:r>
              <a:rPr lang="en-US" dirty="0"/>
              <a:t>Learning-from-Crowdsourced-Noisy-Labels</a:t>
            </a:r>
          </a:p>
        </p:txBody>
      </p:sp>
    </p:spTree>
    <p:extLst>
      <p:ext uri="{BB962C8B-B14F-4D97-AF65-F5344CB8AC3E}">
        <p14:creationId xmlns:p14="http://schemas.microsoft.com/office/powerpoint/2010/main" val="81043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93060" y="148916"/>
            <a:ext cx="4669971" cy="520542"/>
          </a:xfrm>
        </p:spPr>
        <p:txBody>
          <a:bodyPr>
            <a:normAutofit fontScale="90000"/>
          </a:bodyPr>
          <a:lstStyle/>
          <a:p>
            <a:r>
              <a:rPr lang="en-US" sz="3200" dirty="0"/>
              <a:t>EM for crowdsourcing</a:t>
            </a:r>
          </a:p>
        </p:txBody>
      </p:sp>
      <p:sp>
        <p:nvSpPr>
          <p:cNvPr id="4" name="Footer Placeholder 3">
            <a:extLst>
              <a:ext uri="{FF2B5EF4-FFF2-40B4-BE49-F238E27FC236}">
                <a16:creationId xmlns:a16="http://schemas.microsoft.com/office/drawing/2014/main" id="{4BA8CC85-52C1-3554-D758-6101C495A36F}"/>
              </a:ext>
            </a:extLst>
          </p:cNvPr>
          <p:cNvSpPr>
            <a:spLocks noGrp="1"/>
          </p:cNvSpPr>
          <p:nvPr>
            <p:ph type="ftr" sz="quarter" idx="11"/>
          </p:nvPr>
        </p:nvSpPr>
        <p:spPr>
          <a:xfrm>
            <a:off x="0" y="6377648"/>
            <a:ext cx="9357396" cy="342900"/>
          </a:xfrm>
        </p:spPr>
        <p:txBody>
          <a:bodyPr/>
          <a:lstStyle/>
          <a:p>
            <a:endParaRPr lang="en-US" sz="1100" dirty="0">
              <a:solidFill>
                <a:srgbClr val="000000"/>
              </a:solidFill>
              <a:latin typeface="+mj-lt"/>
            </a:endParaRPr>
          </a:p>
          <a:p>
            <a:r>
              <a:rPr lang="en-US" sz="1100" dirty="0">
                <a:solidFill>
                  <a:srgbClr val="000000"/>
                </a:solidFill>
                <a:latin typeface="+mj-lt"/>
              </a:rPr>
              <a:t>A. P. </a:t>
            </a:r>
            <a:r>
              <a:rPr lang="en-US" sz="1100" dirty="0" err="1">
                <a:solidFill>
                  <a:srgbClr val="000000"/>
                </a:solidFill>
                <a:latin typeface="+mj-lt"/>
              </a:rPr>
              <a:t>Dawid</a:t>
            </a:r>
            <a:r>
              <a:rPr lang="en-US" sz="1100" dirty="0">
                <a:solidFill>
                  <a:srgbClr val="000000"/>
                </a:solidFill>
                <a:latin typeface="+mj-lt"/>
              </a:rPr>
              <a:t> and A. M. Skene, “Maximum likelihood estimation of observer error-rates using the EM algorithm,”  </a:t>
            </a:r>
            <a:r>
              <a:rPr lang="en-US" sz="1100" i="1" dirty="0">
                <a:solidFill>
                  <a:srgbClr val="000000"/>
                </a:solidFill>
                <a:latin typeface="+mj-lt"/>
              </a:rPr>
              <a:t>Applied Statistics</a:t>
            </a:r>
            <a:r>
              <a:rPr lang="en-US" sz="1100" dirty="0">
                <a:solidFill>
                  <a:srgbClr val="000000"/>
                </a:solidFill>
                <a:latin typeface="+mj-lt"/>
              </a:rPr>
              <a:t>, pp. 20–28, 1979. </a:t>
            </a:r>
          </a:p>
          <a:p>
            <a:r>
              <a:rPr lang="en-US" sz="1100" dirty="0">
                <a:solidFill>
                  <a:srgbClr val="000000"/>
                </a:solidFill>
                <a:latin typeface="+mj-lt"/>
              </a:rPr>
              <a:t>Y. Zhang, X. Chen, D. Zhou, and M. I. Jordan, “Spectral methods meet EM: A provably optimal algorithm for crowdsourcing,” </a:t>
            </a:r>
            <a:r>
              <a:rPr lang="en-US" sz="1100" i="1" dirty="0">
                <a:solidFill>
                  <a:srgbClr val="000000"/>
                </a:solidFill>
                <a:latin typeface="+mj-lt"/>
              </a:rPr>
              <a:t>Advances in Neural Information Processing Systems</a:t>
            </a:r>
            <a:r>
              <a:rPr lang="en-US" sz="1100" dirty="0">
                <a:solidFill>
                  <a:srgbClr val="000000"/>
                </a:solidFill>
                <a:latin typeface="+mj-lt"/>
              </a:rPr>
              <a:t>, pp. 1260–68, 2014.</a:t>
            </a:r>
          </a:p>
          <a:p>
            <a:endParaRPr lang="en-US" sz="1100" dirty="0">
              <a:solidFill>
                <a:srgbClr val="000000"/>
              </a:solidFill>
            </a:endParaRP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20</a:t>
            </a:fld>
            <a:endParaRPr lang="en-US" dirty="0">
              <a:solidFill>
                <a:srgbClr val="000000"/>
              </a:solidFill>
              <a:ea typeface="ＭＳ Ｐゴシック"/>
            </a:endParaRPr>
          </a:p>
        </p:txBody>
      </p:sp>
      <p:pic>
        <p:nvPicPr>
          <p:cNvPr id="6" name="Picture 5" descr="\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title="IguanaTex Bitmap Display">
            <a:extLst>
              <a:ext uri="{FF2B5EF4-FFF2-40B4-BE49-F238E27FC236}">
                <a16:creationId xmlns:a16="http://schemas.microsoft.com/office/drawing/2014/main" id="{F4E85B1B-E91D-DBB7-2995-25652EE8DC17}"/>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98637" y="1520930"/>
            <a:ext cx="8016013" cy="557714"/>
          </a:xfrm>
          <a:prstGeom prst="rect">
            <a:avLst/>
          </a:prstGeom>
        </p:spPr>
      </p:pic>
      <p:grpSp>
        <p:nvGrpSpPr>
          <p:cNvPr id="75" name="Group 74">
            <a:extLst>
              <a:ext uri="{FF2B5EF4-FFF2-40B4-BE49-F238E27FC236}">
                <a16:creationId xmlns:a16="http://schemas.microsoft.com/office/drawing/2014/main" id="{D16C6E39-73BF-211E-CE3A-6C7BBD28E0C1}"/>
              </a:ext>
            </a:extLst>
          </p:cNvPr>
          <p:cNvGrpSpPr/>
          <p:nvPr/>
        </p:nvGrpSpPr>
        <p:grpSpPr>
          <a:xfrm>
            <a:off x="-130550" y="821305"/>
            <a:ext cx="3337033" cy="307777"/>
            <a:chOff x="-142688" y="793797"/>
            <a:chExt cx="3337033" cy="307777"/>
          </a:xfrm>
        </p:grpSpPr>
        <p:sp>
          <p:nvSpPr>
            <p:cNvPr id="24" name="TextBox 23">
              <a:extLst>
                <a:ext uri="{FF2B5EF4-FFF2-40B4-BE49-F238E27FC236}">
                  <a16:creationId xmlns:a16="http://schemas.microsoft.com/office/drawing/2014/main" id="{1290722F-EEF8-4632-A2AD-99EEC06AB1AC}"/>
                </a:ext>
              </a:extLst>
            </p:cNvPr>
            <p:cNvSpPr txBox="1"/>
            <p:nvPr/>
          </p:nvSpPr>
          <p:spPr>
            <a:xfrm>
              <a:off x="-142688" y="793797"/>
              <a:ext cx="1499128"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S0</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Initialize </a:t>
              </a:r>
            </a:p>
          </p:txBody>
        </p:sp>
        <p:pic>
          <p:nvPicPr>
            <p:cNvPr id="74" name="Picture 73" descr="\documentclass{article}&#10;\usepackage{amsmath,bm,amsfonts}&#10;\DeclareMathOperator{\prob}{Pr}&#10;\newcommand{\Expect}{{\rm I\kern-.3em E}}&#10;\pagestyle{empty}&#10;\begin{document}&#10;&#10;&#10;\begin{equation*}&#10;\bm{\psi}^{0}:= [\bm{d}^{0},{\bm A}_1^0,\ldots,{\bm A}_M^0]&#10;\end{equation*}&#10;\end{document}" title="IguanaTex Bitmap Display">
              <a:extLst>
                <a:ext uri="{FF2B5EF4-FFF2-40B4-BE49-F238E27FC236}">
                  <a16:creationId xmlns:a16="http://schemas.microsoft.com/office/drawing/2014/main" id="{C49BE89C-8E99-BD10-B771-AB534E848CAE}"/>
                </a:ext>
              </a:extLst>
            </p:cNvPr>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1284628" y="815251"/>
              <a:ext cx="1909717" cy="214857"/>
            </a:xfrm>
            <a:prstGeom prst="rect">
              <a:avLst/>
            </a:prstGeom>
          </p:spPr>
        </p:pic>
      </p:grpSp>
      <p:sp>
        <p:nvSpPr>
          <p:cNvPr id="31" name="TextBox 30">
            <a:extLst>
              <a:ext uri="{FF2B5EF4-FFF2-40B4-BE49-F238E27FC236}">
                <a16:creationId xmlns:a16="http://schemas.microsoft.com/office/drawing/2014/main" id="{6147A376-EEB7-46D8-A9B1-AC59AFE462FB}"/>
              </a:ext>
            </a:extLst>
          </p:cNvPr>
          <p:cNvSpPr txBox="1"/>
          <p:nvPr/>
        </p:nvSpPr>
        <p:spPr>
          <a:xfrm>
            <a:off x="-130550" y="1182055"/>
            <a:ext cx="1369286"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S1</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E-step </a:t>
            </a:r>
          </a:p>
        </p:txBody>
      </p:sp>
      <p:sp>
        <p:nvSpPr>
          <p:cNvPr id="32" name="TextBox 31">
            <a:extLst>
              <a:ext uri="{FF2B5EF4-FFF2-40B4-BE49-F238E27FC236}">
                <a16:creationId xmlns:a16="http://schemas.microsoft.com/office/drawing/2014/main" id="{133077D4-B09A-4E18-8F24-63C31C9639E5}"/>
              </a:ext>
            </a:extLst>
          </p:cNvPr>
          <p:cNvSpPr txBox="1"/>
          <p:nvPr/>
        </p:nvSpPr>
        <p:spPr>
          <a:xfrm>
            <a:off x="-200433" y="3228183"/>
            <a:ext cx="1398140" cy="307777"/>
          </a:xfrm>
          <a:prstGeom prst="rect">
            <a:avLst/>
          </a:prstGeom>
          <a:noFill/>
        </p:spPr>
        <p:txBody>
          <a:bodyPr wrap="none" rtlCol="0">
            <a:spAutoFit/>
          </a:bodyPr>
          <a:lstStyle/>
          <a:p>
            <a:pPr>
              <a:spcBef>
                <a:spcPts val="450"/>
              </a:spcBef>
            </a:pPr>
            <a:r>
              <a:rPr lang="en-US" sz="1400" b="1" dirty="0">
                <a:solidFill>
                  <a:srgbClr val="0000FF"/>
                </a:solidFill>
                <a:ea typeface="宋体" charset="-122"/>
              </a:rPr>
              <a:t>      S2</a:t>
            </a:r>
            <a:r>
              <a:rPr lang="en-US" sz="1400" b="1" dirty="0">
                <a:solidFill>
                  <a:srgbClr val="000000"/>
                </a:solidFill>
                <a:ea typeface="宋体" charset="-122"/>
              </a:rPr>
              <a:t>. </a:t>
            </a:r>
            <a:r>
              <a:rPr lang="en-US" sz="1400" dirty="0">
                <a:solidFill>
                  <a:srgbClr val="000000"/>
                </a:solidFill>
                <a:latin typeface="Arial" panose="020B0604020202020204"/>
                <a:ea typeface="宋体" charset="-122"/>
              </a:rPr>
              <a:t>M-step </a:t>
            </a:r>
          </a:p>
        </p:txBody>
      </p:sp>
      <p:grpSp>
        <p:nvGrpSpPr>
          <p:cNvPr id="54" name="Group 53">
            <a:extLst>
              <a:ext uri="{FF2B5EF4-FFF2-40B4-BE49-F238E27FC236}">
                <a16:creationId xmlns:a16="http://schemas.microsoft.com/office/drawing/2014/main" id="{CC3A4416-E264-B569-B6FE-51E375BECF8D}"/>
              </a:ext>
            </a:extLst>
          </p:cNvPr>
          <p:cNvGrpSpPr/>
          <p:nvPr/>
        </p:nvGrpSpPr>
        <p:grpSpPr>
          <a:xfrm>
            <a:off x="193060" y="2207061"/>
            <a:ext cx="8791913" cy="762913"/>
            <a:chOff x="193060" y="2207061"/>
            <a:chExt cx="8791913" cy="762913"/>
          </a:xfrm>
        </p:grpSpPr>
        <p:sp>
          <p:nvSpPr>
            <p:cNvPr id="25" name="Rounded Rectangle 24"/>
            <p:cNvSpPr/>
            <p:nvPr/>
          </p:nvSpPr>
          <p:spPr bwMode="auto">
            <a:xfrm>
              <a:off x="193060" y="2207061"/>
              <a:ext cx="8791913" cy="76291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3" name="Picture 52" descr="\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title="IguanaTex Bitmap Display">
              <a:extLst>
                <a:ext uri="{FF2B5EF4-FFF2-40B4-BE49-F238E27FC236}">
                  <a16:creationId xmlns:a16="http://schemas.microsoft.com/office/drawing/2014/main" id="{16491439-2434-105B-73B0-613B899D04FE}"/>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290853" y="2309943"/>
              <a:ext cx="8562293" cy="507581"/>
            </a:xfrm>
            <a:prstGeom prst="rect">
              <a:avLst/>
            </a:prstGeom>
          </p:spPr>
        </p:pic>
      </p:grpSp>
      <p:pic>
        <p:nvPicPr>
          <p:cNvPr id="68" name="Picture 67" descr="\documentclass{article}&#10;\usepackage{amsmath,bm,amsfonts}&#10;\DeclareMathOperator{\prob}{Pr}&#10;\newcommand{\Expect}{{\rm I\kern-.3em E}}&#10;\pagestyle{empty}&#10;\begin{document}&#10;&#10;\begin{equation*}&#10;\label{eq:thetaupd_iid}&#10;\bm{\psi}^{i+1} = \arg\max_{\bm{\psi}} Q(\bm{\psi} ; \bm{\psi}^{i})\Rightarrow&#10;\end{equation*}&#10;&#10;&#10;\end{document}" title="IguanaTex Bitmap Display">
            <a:extLst>
              <a:ext uri="{FF2B5EF4-FFF2-40B4-BE49-F238E27FC236}">
                <a16:creationId xmlns:a16="http://schemas.microsoft.com/office/drawing/2014/main" id="{EB08881A-BC6A-792A-89C7-A78CA453C6F4}"/>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98637" y="4095799"/>
            <a:ext cx="2315434" cy="317715"/>
          </a:xfrm>
          <a:prstGeom prst="rect">
            <a:avLst/>
          </a:prstGeom>
        </p:spPr>
      </p:pic>
      <p:grpSp>
        <p:nvGrpSpPr>
          <p:cNvPr id="64" name="Group 63">
            <a:extLst>
              <a:ext uri="{FF2B5EF4-FFF2-40B4-BE49-F238E27FC236}">
                <a16:creationId xmlns:a16="http://schemas.microsoft.com/office/drawing/2014/main" id="{C26976CC-4BAB-B5E4-B7B8-2A3A584E87F6}"/>
              </a:ext>
            </a:extLst>
          </p:cNvPr>
          <p:cNvGrpSpPr/>
          <p:nvPr>
            <p:custDataLst>
              <p:tags r:id="rId3"/>
            </p:custDataLst>
          </p:nvPr>
        </p:nvGrpSpPr>
        <p:grpSpPr>
          <a:xfrm>
            <a:off x="3032009" y="3537825"/>
            <a:ext cx="5667650" cy="1398288"/>
            <a:chOff x="3032009" y="3766422"/>
            <a:chExt cx="5667650" cy="1398288"/>
          </a:xfrm>
        </p:grpSpPr>
        <p:sp>
          <p:nvSpPr>
            <p:cNvPr id="26" name="Rounded Rectangle 25"/>
            <p:cNvSpPr/>
            <p:nvPr/>
          </p:nvSpPr>
          <p:spPr bwMode="auto">
            <a:xfrm>
              <a:off x="3032009" y="3766422"/>
              <a:ext cx="5667650" cy="139828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57" name="Picture 56" descr="\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title="IguanaTex Bitmap Display">
              <a:extLst>
                <a:ext uri="{FF2B5EF4-FFF2-40B4-BE49-F238E27FC236}">
                  <a16:creationId xmlns:a16="http://schemas.microsoft.com/office/drawing/2014/main" id="{C436FB9D-599D-FAE4-3596-EE581367E27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316928" y="3821127"/>
              <a:ext cx="5197721" cy="539429"/>
            </a:xfrm>
            <a:prstGeom prst="rect">
              <a:avLst/>
            </a:prstGeom>
          </p:spPr>
        </p:pic>
        <p:pic>
          <p:nvPicPr>
            <p:cNvPr id="63" name="Picture 62" descr="\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title="IguanaTex Bitmap Display">
              <a:extLst>
                <a:ext uri="{FF2B5EF4-FFF2-40B4-BE49-F238E27FC236}">
                  <a16:creationId xmlns:a16="http://schemas.microsoft.com/office/drawing/2014/main" id="{E5018215-1529-1AD3-656C-B3C78516EDF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940360" y="4500584"/>
              <a:ext cx="3546290" cy="539428"/>
            </a:xfrm>
            <a:prstGeom prst="rect">
              <a:avLst/>
            </a:prstGeom>
          </p:spPr>
        </p:pic>
      </p:grpSp>
      <p:sp>
        <p:nvSpPr>
          <p:cNvPr id="62" name="TextBox 61">
            <a:extLst>
              <a:ext uri="{FF2B5EF4-FFF2-40B4-BE49-F238E27FC236}">
                <a16:creationId xmlns:a16="http://schemas.microsoft.com/office/drawing/2014/main" id="{F9ABBC31-FAA5-4476-895A-27BCAA79BAC3}"/>
              </a:ext>
            </a:extLst>
          </p:cNvPr>
          <p:cNvSpPr txBox="1"/>
          <p:nvPr/>
        </p:nvSpPr>
        <p:spPr>
          <a:xfrm>
            <a:off x="7822095" y="2920406"/>
            <a:ext cx="1031051" cy="307777"/>
          </a:xfrm>
          <a:prstGeom prst="rect">
            <a:avLst/>
          </a:prstGeom>
          <a:noFill/>
        </p:spPr>
        <p:txBody>
          <a:bodyPr wrap="none" rtlCol="0">
            <a:spAutoFit/>
          </a:bodyPr>
          <a:lstStyle/>
          <a:p>
            <a:pPr>
              <a:spcBef>
                <a:spcPts val="450"/>
              </a:spcBef>
            </a:pPr>
            <a:r>
              <a:rPr lang="en-US" sz="1400" dirty="0">
                <a:solidFill>
                  <a:srgbClr val="0000FF"/>
                </a:solidFill>
                <a:latin typeface="Arial" panose="020B0604020202020204"/>
                <a:ea typeface="宋体" charset="-122"/>
              </a:rPr>
              <a:t>Bayes rule</a:t>
            </a:r>
          </a:p>
        </p:txBody>
      </p:sp>
      <p:grpSp>
        <p:nvGrpSpPr>
          <p:cNvPr id="69" name="Group 68">
            <a:extLst>
              <a:ext uri="{FF2B5EF4-FFF2-40B4-BE49-F238E27FC236}">
                <a16:creationId xmlns:a16="http://schemas.microsoft.com/office/drawing/2014/main" id="{2832D7F6-BF51-3745-B0D9-CCD3309F736F}"/>
              </a:ext>
            </a:extLst>
          </p:cNvPr>
          <p:cNvGrpSpPr/>
          <p:nvPr/>
        </p:nvGrpSpPr>
        <p:grpSpPr>
          <a:xfrm>
            <a:off x="58616" y="5675837"/>
            <a:ext cx="9608829" cy="394503"/>
            <a:chOff x="967500" y="4286881"/>
            <a:chExt cx="10341778" cy="1402486"/>
          </a:xfrm>
        </p:grpSpPr>
        <p:sp>
          <p:nvSpPr>
            <p:cNvPr id="70" name="Rounded Rectangle 23 1 2">
              <a:extLst>
                <a:ext uri="{FF2B5EF4-FFF2-40B4-BE49-F238E27FC236}">
                  <a16:creationId xmlns:a16="http://schemas.microsoft.com/office/drawing/2014/main" id="{4F143210-9943-5F2B-D0D0-8E6744809FAD}"/>
                </a:ext>
              </a:extLst>
            </p:cNvPr>
            <p:cNvSpPr/>
            <p:nvPr/>
          </p:nvSpPr>
          <p:spPr bwMode="auto">
            <a:xfrm>
              <a:off x="967500" y="4286881"/>
              <a:ext cx="9666453" cy="140248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71" name="TextBox 70">
              <a:extLst>
                <a:ext uri="{FF2B5EF4-FFF2-40B4-BE49-F238E27FC236}">
                  <a16:creationId xmlns:a16="http://schemas.microsoft.com/office/drawing/2014/main" id="{6B96E0EB-1026-6733-11FB-90293BF1081C}"/>
                </a:ext>
              </a:extLst>
            </p:cNvPr>
            <p:cNvSpPr txBox="1"/>
            <p:nvPr/>
          </p:nvSpPr>
          <p:spPr>
            <a:xfrm>
              <a:off x="1016365" y="4368260"/>
              <a:ext cx="10292913" cy="1094169"/>
            </a:xfrm>
            <a:prstGeom prst="rect">
              <a:avLst/>
            </a:prstGeom>
            <a:noFill/>
          </p:spPr>
          <p:txBody>
            <a:bodyPr wrap="squar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 </a:t>
              </a:r>
              <a:r>
                <a:rPr lang="en-US" sz="1400" dirty="0">
                  <a:latin typeface="Arial" panose="020B0604020202020204"/>
                  <a:ea typeface="宋体" charset="-122"/>
                </a:rPr>
                <a:t>If </a:t>
              </a:r>
              <a:r>
                <a:rPr lang="en-US" sz="1400" i="1" dirty="0">
                  <a:latin typeface="Arial" panose="020B0604020202020204"/>
                  <a:ea typeface="宋体" charset="-122"/>
                </a:rPr>
                <a:t>M</a:t>
              </a:r>
              <a:r>
                <a:rPr lang="en-US" sz="1400" dirty="0">
                  <a:latin typeface="Arial" panose="020B0604020202020204"/>
                  <a:ea typeface="宋体" charset="-122"/>
                </a:rPr>
                <a:t> and </a:t>
              </a:r>
              <a:r>
                <a:rPr lang="en-US" sz="1400" i="1" dirty="0">
                  <a:latin typeface="Arial" panose="020B0604020202020204"/>
                  <a:ea typeface="宋体" charset="-122"/>
                </a:rPr>
                <a:t>N</a:t>
              </a:r>
              <a:r>
                <a:rPr lang="en-US" sz="1400" dirty="0">
                  <a:latin typeface="Arial" panose="020B0604020202020204"/>
                  <a:ea typeface="宋体" charset="-122"/>
                </a:rPr>
                <a:t> sufficiently large, and EM is </a:t>
              </a:r>
              <a:r>
                <a:rPr lang="en-US" sz="1400" b="1" dirty="0">
                  <a:latin typeface="Arial" panose="020B0604020202020204"/>
                  <a:ea typeface="宋体" charset="-122"/>
                </a:rPr>
                <a:t>properly initialized </a:t>
              </a:r>
              <a:r>
                <a:rPr lang="en-US" sz="1400" dirty="0">
                  <a:latin typeface="Arial" panose="020B0604020202020204"/>
                  <a:ea typeface="宋体" charset="-122"/>
                </a:rPr>
                <a:t>then correct labels </a:t>
              </a:r>
              <a:r>
                <a:rPr lang="en-US" sz="1400" i="1" dirty="0" err="1">
                  <a:latin typeface="Arial" panose="020B0604020202020204"/>
                  <a:ea typeface="宋体" charset="-122"/>
                </a:rPr>
                <a:t>y</a:t>
              </a:r>
              <a:r>
                <a:rPr lang="en-US" sz="1400" i="1" baseline="-25000" dirty="0" err="1">
                  <a:latin typeface="Arial" panose="020B0604020202020204"/>
                  <a:ea typeface="宋体" charset="-122"/>
                </a:rPr>
                <a:t>n</a:t>
              </a:r>
              <a:r>
                <a:rPr lang="en-US" sz="1400" baseline="-25000" dirty="0">
                  <a:latin typeface="Arial" panose="020B0604020202020204"/>
                  <a:ea typeface="宋体" charset="-122"/>
                </a:rPr>
                <a:t> </a:t>
              </a:r>
              <a:r>
                <a:rPr lang="en-US" sz="1400" dirty="0">
                  <a:latin typeface="Arial" panose="020B0604020202020204"/>
                  <a:ea typeface="宋体" charset="-122"/>
                </a:rPr>
                <a:t> are  selected </a:t>
              </a:r>
              <a:r>
                <a:rPr lang="en-US" sz="1400" dirty="0" err="1">
                  <a:latin typeface="Arial" panose="020B0604020202020204"/>
                  <a:ea typeface="宋体" charset="-122"/>
                </a:rPr>
                <a:t>w.h.p</a:t>
              </a:r>
              <a:r>
                <a:rPr lang="en-US" sz="1400" dirty="0">
                  <a:latin typeface="Arial" panose="020B0604020202020204"/>
                  <a:ea typeface="宋体" charset="-122"/>
                </a:rPr>
                <a:t>.                                                       </a:t>
              </a:r>
              <a:endParaRPr lang="en-US" sz="1400" dirty="0">
                <a:solidFill>
                  <a:srgbClr val="000000"/>
                </a:solidFill>
                <a:latin typeface="Arial" panose="020B0604020202020204"/>
                <a:ea typeface="宋体" charset="-122"/>
              </a:endParaRPr>
            </a:p>
          </p:txBody>
        </p:sp>
      </p:grpSp>
    </p:spTree>
    <p:extLst>
      <p:ext uri="{BB962C8B-B14F-4D97-AF65-F5344CB8AC3E}">
        <p14:creationId xmlns:p14="http://schemas.microsoft.com/office/powerpoint/2010/main" val="3444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p:txBody>
          <a:bodyPr/>
          <a:lstStyle/>
          <a:p>
            <a:r>
              <a:rPr lang="en-US" sz="2800" dirty="0"/>
              <a:t>A Bayesian point of view</a:t>
            </a:r>
          </a:p>
        </p:txBody>
      </p:sp>
      <p:sp>
        <p:nvSpPr>
          <p:cNvPr id="4" name="Footer Placeholder 3">
            <a:extLst>
              <a:ext uri="{FF2B5EF4-FFF2-40B4-BE49-F238E27FC236}">
                <a16:creationId xmlns:a16="http://schemas.microsoft.com/office/drawing/2014/main" id="{53580925-780C-B0F8-98C2-575A67470576}"/>
              </a:ext>
            </a:extLst>
          </p:cNvPr>
          <p:cNvSpPr>
            <a:spLocks noGrp="1"/>
          </p:cNvSpPr>
          <p:nvPr>
            <p:ph type="ftr" sz="quarter" idx="11"/>
          </p:nvPr>
        </p:nvSpPr>
        <p:spPr>
          <a:xfrm>
            <a:off x="109728" y="6186403"/>
            <a:ext cx="8924544" cy="457200"/>
          </a:xfrm>
        </p:spPr>
        <p:txBody>
          <a:bodyPr/>
          <a:lstStyle/>
          <a:p>
            <a:pPr>
              <a:defRPr/>
            </a:pPr>
            <a:r>
              <a:rPr lang="en-US" sz="1200" dirty="0">
                <a:solidFill>
                  <a:srgbClr val="000000"/>
                </a:solidFill>
                <a:latin typeface="+mj-lt"/>
              </a:rPr>
              <a:t>H.-C. Kim and Z. </a:t>
            </a:r>
            <a:r>
              <a:rPr lang="en-US" sz="1200" dirty="0" err="1">
                <a:solidFill>
                  <a:srgbClr val="000000"/>
                </a:solidFill>
                <a:latin typeface="+mj-lt"/>
              </a:rPr>
              <a:t>Ghahramani</a:t>
            </a:r>
            <a:r>
              <a:rPr lang="en-US" sz="1200" dirty="0">
                <a:solidFill>
                  <a:srgbClr val="000000"/>
                </a:solidFill>
                <a:latin typeface="+mj-lt"/>
              </a:rPr>
              <a:t>, "Bayesian classifier combination," </a:t>
            </a:r>
            <a:r>
              <a:rPr lang="en-US" sz="1200" i="1" dirty="0">
                <a:solidFill>
                  <a:srgbClr val="000000"/>
                </a:solidFill>
                <a:latin typeface="+mj-lt"/>
              </a:rPr>
              <a:t>Proc.  Intl. Conf. </a:t>
            </a:r>
            <a:r>
              <a:rPr lang="en-US" sz="1200" i="1" dirty="0" err="1">
                <a:solidFill>
                  <a:srgbClr val="000000"/>
                </a:solidFill>
                <a:latin typeface="+mj-lt"/>
              </a:rPr>
              <a:t>Artif</a:t>
            </a:r>
            <a:r>
              <a:rPr lang="en-US" sz="1200" i="1" dirty="0">
                <a:solidFill>
                  <a:srgbClr val="000000"/>
                </a:solidFill>
                <a:latin typeface="+mj-lt"/>
              </a:rPr>
              <a:t>. </a:t>
            </a:r>
            <a:r>
              <a:rPr lang="en-US" sz="1200" i="1" dirty="0" err="1">
                <a:solidFill>
                  <a:srgbClr val="000000"/>
                </a:solidFill>
                <a:latin typeface="+mj-lt"/>
              </a:rPr>
              <a:t>Intell</a:t>
            </a:r>
            <a:r>
              <a:rPr lang="en-US" sz="1200" i="1" dirty="0">
                <a:solidFill>
                  <a:srgbClr val="000000"/>
                </a:solidFill>
                <a:latin typeface="+mj-lt"/>
              </a:rPr>
              <a:t>. Statist</a:t>
            </a:r>
            <a:r>
              <a:rPr lang="en-US" sz="1200" dirty="0">
                <a:solidFill>
                  <a:srgbClr val="000000"/>
                </a:solidFill>
                <a:latin typeface="+mj-lt"/>
              </a:rPr>
              <a:t>., pp. 619-627, 2012.</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21</a:t>
            </a:fld>
            <a:endParaRPr lang="en-US" dirty="0">
              <a:solidFill>
                <a:srgbClr val="000000"/>
              </a:solidFill>
              <a:ea typeface="ＭＳ Ｐゴシック"/>
            </a:endParaRPr>
          </a:p>
        </p:txBody>
      </p:sp>
      <p:sp>
        <p:nvSpPr>
          <p:cNvPr id="24" name="TextBox 23">
            <a:extLst>
              <a:ext uri="{FF2B5EF4-FFF2-40B4-BE49-F238E27FC236}">
                <a16:creationId xmlns:a16="http://schemas.microsoft.com/office/drawing/2014/main" id="{1290722F-EEF8-4632-A2AD-99EEC06AB1AC}"/>
              </a:ext>
            </a:extLst>
          </p:cNvPr>
          <p:cNvSpPr txBox="1"/>
          <p:nvPr/>
        </p:nvSpPr>
        <p:spPr>
          <a:xfrm>
            <a:off x="263761" y="928962"/>
            <a:ext cx="5199308"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Parameters of interest </a:t>
            </a:r>
            <a:r>
              <a:rPr lang="en-US" b="1" i="1" dirty="0">
                <a:ea typeface="宋体" charset="-122"/>
              </a:rPr>
              <a:t>d</a:t>
            </a:r>
            <a:r>
              <a:rPr lang="el-GR" b="1" i="1" dirty="0">
                <a:ea typeface="宋体" charset="-122"/>
              </a:rPr>
              <a:t>, Α </a:t>
            </a:r>
            <a:r>
              <a:rPr lang="en-US" dirty="0">
                <a:ea typeface="宋体" charset="-122"/>
              </a:rPr>
              <a:t>viewed as random</a:t>
            </a:r>
            <a:endParaRPr lang="en-US" dirty="0">
              <a:latin typeface="Arial" panose="020B0604020202020204"/>
              <a:ea typeface="宋体" charset="-122"/>
            </a:endParaRPr>
          </a:p>
        </p:txBody>
      </p:sp>
      <p:grpSp>
        <p:nvGrpSpPr>
          <p:cNvPr id="73" name="Group 72">
            <a:extLst>
              <a:ext uri="{FF2B5EF4-FFF2-40B4-BE49-F238E27FC236}">
                <a16:creationId xmlns:a16="http://schemas.microsoft.com/office/drawing/2014/main" id="{16085162-6683-BF5D-F072-444CADB1091B}"/>
              </a:ext>
            </a:extLst>
          </p:cNvPr>
          <p:cNvGrpSpPr/>
          <p:nvPr/>
        </p:nvGrpSpPr>
        <p:grpSpPr>
          <a:xfrm>
            <a:off x="3172969" y="1853027"/>
            <a:ext cx="1741931" cy="436748"/>
            <a:chOff x="3172969" y="1853027"/>
            <a:chExt cx="1741931" cy="436748"/>
          </a:xfrm>
        </p:grpSpPr>
        <p:sp>
          <p:nvSpPr>
            <p:cNvPr id="3" name="Rounded Rectangle 22 2 1">
              <a:extLst>
                <a:ext uri="{FF2B5EF4-FFF2-40B4-BE49-F238E27FC236}">
                  <a16:creationId xmlns:a16="http://schemas.microsoft.com/office/drawing/2014/main" id="{BE134933-1A00-9FE9-66E4-FEC7DA1CB642}"/>
                </a:ext>
              </a:extLst>
            </p:cNvPr>
            <p:cNvSpPr/>
            <p:nvPr/>
          </p:nvSpPr>
          <p:spPr bwMode="auto">
            <a:xfrm>
              <a:off x="3172969" y="1853027"/>
              <a:ext cx="1741931"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72" name="Picture 71" descr="\documentclass{article}&#10;\usepackage{amsmath,bm,amsfonts}&#10;\DeclareMathOperator{\prob}{Pr}&#10;\newcommand{\Expect}{{\rm I\kern-.3em E}}&#10;\pagestyle{empty}&#10;\begin{document}&#10;&#10;&#10;\begin{equation*}&#10;\bm{d}\sim\text{Dir}(\bm{d};\bm{\nu}_0)&#10;\end{equation*}&#10;\end{document}" title="IguanaTex Bitmap Display">
              <a:extLst>
                <a:ext uri="{FF2B5EF4-FFF2-40B4-BE49-F238E27FC236}">
                  <a16:creationId xmlns:a16="http://schemas.microsoft.com/office/drawing/2014/main" id="{98A30321-0F86-6B67-DF55-7C0871A5F26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3365740" y="1944231"/>
              <a:ext cx="1398797" cy="231057"/>
            </a:xfrm>
            <a:prstGeom prst="rect">
              <a:avLst/>
            </a:prstGeom>
          </p:spPr>
        </p:pic>
      </p:grpSp>
      <p:grpSp>
        <p:nvGrpSpPr>
          <p:cNvPr id="16" name="Group 15">
            <a:extLst>
              <a:ext uri="{FF2B5EF4-FFF2-40B4-BE49-F238E27FC236}">
                <a16:creationId xmlns:a16="http://schemas.microsoft.com/office/drawing/2014/main" id="{BE612A88-ED28-C44E-6F02-165BA2A4DDF5}"/>
              </a:ext>
            </a:extLst>
          </p:cNvPr>
          <p:cNvGrpSpPr/>
          <p:nvPr>
            <p:custDataLst>
              <p:tags r:id="rId1"/>
            </p:custDataLst>
          </p:nvPr>
        </p:nvGrpSpPr>
        <p:grpSpPr>
          <a:xfrm>
            <a:off x="443504" y="1451985"/>
            <a:ext cx="5094664" cy="338554"/>
            <a:chOff x="443504" y="1451985"/>
            <a:chExt cx="5094664" cy="338554"/>
          </a:xfrm>
        </p:grpSpPr>
        <p:sp>
          <p:nvSpPr>
            <p:cNvPr id="31" name="TextBox 30">
              <a:extLst>
                <a:ext uri="{FF2B5EF4-FFF2-40B4-BE49-F238E27FC236}">
                  <a16:creationId xmlns:a16="http://schemas.microsoft.com/office/drawing/2014/main" id="{6147A376-EEB7-46D8-A9B1-AC59AFE462FB}"/>
                </a:ext>
              </a:extLst>
            </p:cNvPr>
            <p:cNvSpPr txBox="1"/>
            <p:nvPr/>
          </p:nvSpPr>
          <p:spPr>
            <a:xfrm>
              <a:off x="443504" y="1451985"/>
              <a:ext cx="509466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follows a Dirichlet distribution with parameters   </a:t>
              </a:r>
            </a:p>
          </p:txBody>
        </p:sp>
        <p:pic>
          <p:nvPicPr>
            <p:cNvPr id="15" name="Picture 14" descr="\documentclass{article}&#10;\usepackage{amsmath,bm,amsfonts}&#10;\DeclareMathOperator{\prob}{Pr}&#10;\newcommand{\Expect}{{\rm I\kern-.3em E}}&#10;\pagestyle{empty}&#10;\begin{document}&#10;&#10;&#10;\begin{equation*}&#10;\bm{d}&#10;\end{equation*}&#10;\end{document}" title="IguanaTex Bitmap Display">
              <a:extLst>
                <a:ext uri="{FF2B5EF4-FFF2-40B4-BE49-F238E27FC236}">
                  <a16:creationId xmlns:a16="http://schemas.microsoft.com/office/drawing/2014/main" id="{2AB36F74-1B88-9572-261A-15280CC65859}"/>
                </a:ext>
              </a:extLst>
            </p:cNvPr>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764521" y="1535408"/>
              <a:ext cx="130056" cy="160494"/>
            </a:xfrm>
            <a:prstGeom prst="rect">
              <a:avLst/>
            </a:prstGeom>
          </p:spPr>
        </p:pic>
      </p:grpSp>
      <p:pic>
        <p:nvPicPr>
          <p:cNvPr id="68" name="Picture 67" descr="\documentclass{article}&#10;\usepackage{amsmath,bm,amsfonts}&#10;\DeclareMathOperator{\prob}{Pr}&#10;\newcommand{\Expect}{{\rm I\kern-.3em E}}&#10;\pagestyle{empty}&#10;\begin{document}&#10;&#10;&#10;\begin{equation*}&#10;\bm{\nu}_0 :=[\nu_{0,1},\ldots,\nu_{0,K}]^{\top}&#10;\end{equation*}&#10;\end{document}" title="IguanaTex Bitmap Display">
            <a:extLst>
              <a:ext uri="{FF2B5EF4-FFF2-40B4-BE49-F238E27FC236}">
                <a16:creationId xmlns:a16="http://schemas.microsoft.com/office/drawing/2014/main" id="{36E55377-CD99-E62D-FB2B-A7B1202C8B3F}"/>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346786" y="1480129"/>
            <a:ext cx="2165295" cy="273948"/>
          </a:xfrm>
          <a:prstGeom prst="rect">
            <a:avLst/>
          </a:prstGeom>
        </p:spPr>
      </p:pic>
      <p:grpSp>
        <p:nvGrpSpPr>
          <p:cNvPr id="40" name="Group 39">
            <a:extLst>
              <a:ext uri="{FF2B5EF4-FFF2-40B4-BE49-F238E27FC236}">
                <a16:creationId xmlns:a16="http://schemas.microsoft.com/office/drawing/2014/main" id="{7CC02242-66EB-2EE5-86E4-4BF31AE59C44}"/>
              </a:ext>
            </a:extLst>
          </p:cNvPr>
          <p:cNvGrpSpPr/>
          <p:nvPr/>
        </p:nvGrpSpPr>
        <p:grpSpPr>
          <a:xfrm>
            <a:off x="443504" y="2326236"/>
            <a:ext cx="6734536" cy="338554"/>
            <a:chOff x="443504" y="2326236"/>
            <a:chExt cx="6734536" cy="338554"/>
          </a:xfrm>
        </p:grpSpPr>
        <p:sp>
          <p:nvSpPr>
            <p:cNvPr id="33" name="TextBox 32">
              <a:extLst>
                <a:ext uri="{FF2B5EF4-FFF2-40B4-BE49-F238E27FC236}">
                  <a16:creationId xmlns:a16="http://schemas.microsoft.com/office/drawing/2014/main" id="{3A5EAC16-7F3B-6D37-327F-DDE0EA9BF60E}"/>
                </a:ext>
              </a:extLst>
            </p:cNvPr>
            <p:cNvSpPr txBox="1"/>
            <p:nvPr/>
          </p:nvSpPr>
          <p:spPr>
            <a:xfrm>
              <a:off x="443504" y="2326236"/>
              <a:ext cx="673453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Columns                     of each confusion matrix assumed independent</a:t>
              </a:r>
            </a:p>
          </p:txBody>
        </p:sp>
        <p:pic>
          <p:nvPicPr>
            <p:cNvPr id="37" name="Picture 36" descr="\documentclass{article}&#10;\usepackage{amsmath,bm,amsfonts}&#10;\DeclareMathOperator{\prob}{Pr}&#10;\newcommand{\Expect}{{\rm I\kern-.3em E}}&#10;\pagestyle{empty}&#10;\begin{document}&#10;&#10;&#10;\begin{equation*}&#10;\{\bm{a}_{m,k}\}_{k=1}^{K}&#10;\end{equation*}&#10;\end{document}" title="IguanaTex Bitmap Display">
              <a:extLst>
                <a:ext uri="{FF2B5EF4-FFF2-40B4-BE49-F238E27FC236}">
                  <a16:creationId xmlns:a16="http://schemas.microsoft.com/office/drawing/2014/main" id="{8EAF3D27-FA69-EAC6-2DF5-07DA810190B8}"/>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1740312" y="2326236"/>
              <a:ext cx="1008627" cy="271180"/>
            </a:xfrm>
            <a:prstGeom prst="rect">
              <a:avLst/>
            </a:prstGeom>
          </p:spPr>
        </p:pic>
      </p:grpSp>
      <p:grpSp>
        <p:nvGrpSpPr>
          <p:cNvPr id="45" name="Group 44">
            <a:extLst>
              <a:ext uri="{FF2B5EF4-FFF2-40B4-BE49-F238E27FC236}">
                <a16:creationId xmlns:a16="http://schemas.microsoft.com/office/drawing/2014/main" id="{EC4C6288-CA8D-636F-A66C-7BD0B89B7E94}"/>
              </a:ext>
            </a:extLst>
          </p:cNvPr>
          <p:cNvGrpSpPr/>
          <p:nvPr>
            <p:custDataLst>
              <p:tags r:id="rId3"/>
            </p:custDataLst>
          </p:nvPr>
        </p:nvGrpSpPr>
        <p:grpSpPr>
          <a:xfrm>
            <a:off x="429971" y="2956239"/>
            <a:ext cx="5165197" cy="338554"/>
            <a:chOff x="429971" y="2956239"/>
            <a:chExt cx="5165197" cy="338554"/>
          </a:xfrm>
        </p:grpSpPr>
        <p:sp>
          <p:nvSpPr>
            <p:cNvPr id="41" name="TextBox 40">
              <a:extLst>
                <a:ext uri="{FF2B5EF4-FFF2-40B4-BE49-F238E27FC236}">
                  <a16:creationId xmlns:a16="http://schemas.microsoft.com/office/drawing/2014/main" id="{CB81B311-5D0C-13DA-9368-14ABD901DAB5}"/>
                </a:ext>
              </a:extLst>
            </p:cNvPr>
            <p:cNvSpPr txBox="1"/>
            <p:nvPr/>
          </p:nvSpPr>
          <p:spPr>
            <a:xfrm>
              <a:off x="429971" y="2956239"/>
              <a:ext cx="5165197"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follow a Dirichlet distribution with parameters </a:t>
              </a:r>
            </a:p>
          </p:txBody>
        </p:sp>
        <p:pic>
          <p:nvPicPr>
            <p:cNvPr id="44" name="Picture 43" descr="\documentclass{article}&#10;\usepackage{amsmath,bm,amsfonts}&#10;\DeclareMathOperator{\prob}{Pr}&#10;\newcommand{\Expect}{{\rm I\kern-.3em E}}&#10;\pagestyle{empty}&#10;\begin{document}&#10;&#10;&#10;\begin{equation*}&#10;\bm{a}_{m,k}&#10;\end{equation*}&#10;\end{document}" title="IguanaTex Bitmap Display">
              <a:extLst>
                <a:ext uri="{FF2B5EF4-FFF2-40B4-BE49-F238E27FC236}">
                  <a16:creationId xmlns:a16="http://schemas.microsoft.com/office/drawing/2014/main" id="{6E32AB86-67E6-6D4D-01F7-878B9A38D0AF}"/>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29549" y="3069660"/>
              <a:ext cx="444128" cy="170179"/>
            </a:xfrm>
            <a:prstGeom prst="rect">
              <a:avLst/>
            </a:prstGeom>
          </p:spPr>
        </p:pic>
      </p:grpSp>
      <p:pic>
        <p:nvPicPr>
          <p:cNvPr id="75" name="Picture 74" descr="\documentclass{article}&#10;\usepackage{amsmath,bm,amsfonts}&#10;\DeclareMathOperator{\prob}{Pr}&#10;\newcommand{\Expect}{{\rm I\kern-.3em E}}&#10;\pagestyle{empty}&#10;\begin{document}&#10;&#10;&#10;\begin{equation*}&#10;\bm{\pi}_{k}^{(m)} :=[\pi_{k,1}^{(m)},\ldots,\pi_{k,K}^{(m)}]^{\top}&#10;\end{equation*}&#10;\end{document}" title="IguanaTex Bitmap Display">
            <a:extLst>
              <a:ext uri="{FF2B5EF4-FFF2-40B4-BE49-F238E27FC236}">
                <a16:creationId xmlns:a16="http://schemas.microsoft.com/office/drawing/2014/main" id="{F810D51F-B617-4879-6060-4D56AFA197E8}"/>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5671368" y="2959636"/>
            <a:ext cx="2536095" cy="340360"/>
          </a:xfrm>
          <a:prstGeom prst="rect">
            <a:avLst/>
          </a:prstGeom>
        </p:spPr>
      </p:pic>
      <p:grpSp>
        <p:nvGrpSpPr>
          <p:cNvPr id="79" name="Group 78">
            <a:extLst>
              <a:ext uri="{FF2B5EF4-FFF2-40B4-BE49-F238E27FC236}">
                <a16:creationId xmlns:a16="http://schemas.microsoft.com/office/drawing/2014/main" id="{39B4A862-01B6-C8A0-8440-54C774B1D3F9}"/>
              </a:ext>
            </a:extLst>
          </p:cNvPr>
          <p:cNvGrpSpPr/>
          <p:nvPr/>
        </p:nvGrpSpPr>
        <p:grpSpPr>
          <a:xfrm>
            <a:off x="2868939" y="3408822"/>
            <a:ext cx="2594130" cy="436748"/>
            <a:chOff x="2868939" y="3408822"/>
            <a:chExt cx="2594130" cy="436748"/>
          </a:xfrm>
        </p:grpSpPr>
        <p:sp>
          <p:nvSpPr>
            <p:cNvPr id="6" name="Rounded Rectangle 22 2 2">
              <a:extLst>
                <a:ext uri="{FF2B5EF4-FFF2-40B4-BE49-F238E27FC236}">
                  <a16:creationId xmlns:a16="http://schemas.microsoft.com/office/drawing/2014/main" id="{890DAA0F-D5F5-9784-7FED-64917DF1F130}"/>
                </a:ext>
              </a:extLst>
            </p:cNvPr>
            <p:cNvSpPr/>
            <p:nvPr/>
          </p:nvSpPr>
          <p:spPr bwMode="auto">
            <a:xfrm>
              <a:off x="2868939" y="3408822"/>
              <a:ext cx="2594130" cy="436748"/>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78" name="Picture 77" descr="\documentclass{article}&#10;\usepackage{amsmath,bm,amsfonts}&#10;\DeclareMathOperator{\prob}{Pr}&#10;\newcommand{\Expect}{{\rm I\kern-.3em E}}&#10;\pagestyle{empty}&#10;\begin{document}&#10;&#10;&#10;\begin{equation*}&#10;\bm{a}_{m,k}\sim\text{Dir}(\bm{a}_{m,k};\bm{\pi}_{k}^{(m)})&#10;\end{equation*}&#10;\end{document}" title="IguanaTex Bitmap Display">
              <a:extLst>
                <a:ext uri="{FF2B5EF4-FFF2-40B4-BE49-F238E27FC236}">
                  <a16:creationId xmlns:a16="http://schemas.microsoft.com/office/drawing/2014/main" id="{C72941CC-E412-701F-258A-4F767B561527}"/>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025517" y="3478824"/>
              <a:ext cx="2318876" cy="309921"/>
            </a:xfrm>
            <a:prstGeom prst="rect">
              <a:avLst/>
            </a:prstGeom>
          </p:spPr>
        </p:pic>
      </p:grpSp>
      <p:sp>
        <p:nvSpPr>
          <p:cNvPr id="60" name="TextBox 59">
            <a:extLst>
              <a:ext uri="{FF2B5EF4-FFF2-40B4-BE49-F238E27FC236}">
                <a16:creationId xmlns:a16="http://schemas.microsoft.com/office/drawing/2014/main" id="{D958EC26-B225-FB1D-49A5-0A84A49A1AC7}"/>
              </a:ext>
            </a:extLst>
          </p:cNvPr>
          <p:cNvSpPr txBox="1"/>
          <p:nvPr/>
        </p:nvSpPr>
        <p:spPr>
          <a:xfrm>
            <a:off x="372616" y="3867727"/>
            <a:ext cx="214033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ea typeface="宋体" charset="-122"/>
              </a:rPr>
              <a:t>Joint distribution</a:t>
            </a:r>
            <a:endParaRPr lang="en-US" dirty="0">
              <a:latin typeface="Arial" panose="020B0604020202020204"/>
              <a:ea typeface="宋体" charset="-122"/>
            </a:endParaRPr>
          </a:p>
        </p:txBody>
      </p:sp>
      <p:grpSp>
        <p:nvGrpSpPr>
          <p:cNvPr id="87" name="Group 86">
            <a:extLst>
              <a:ext uri="{FF2B5EF4-FFF2-40B4-BE49-F238E27FC236}">
                <a16:creationId xmlns:a16="http://schemas.microsoft.com/office/drawing/2014/main" id="{F1CCE49A-1641-0BF5-3141-D952983F5B32}"/>
              </a:ext>
            </a:extLst>
          </p:cNvPr>
          <p:cNvGrpSpPr/>
          <p:nvPr/>
        </p:nvGrpSpPr>
        <p:grpSpPr>
          <a:xfrm>
            <a:off x="764521" y="4376942"/>
            <a:ext cx="7884179" cy="780916"/>
            <a:chOff x="764521" y="4500767"/>
            <a:chExt cx="7884179" cy="780916"/>
          </a:xfrm>
        </p:grpSpPr>
        <p:sp>
          <p:nvSpPr>
            <p:cNvPr id="10" name="Rounded Rectangle 22 2 3">
              <a:extLst>
                <a:ext uri="{FF2B5EF4-FFF2-40B4-BE49-F238E27FC236}">
                  <a16:creationId xmlns:a16="http://schemas.microsoft.com/office/drawing/2014/main" id="{5E39EF53-2A4D-AF54-B9B6-9DF2DE04F965}"/>
                </a:ext>
              </a:extLst>
            </p:cNvPr>
            <p:cNvSpPr/>
            <p:nvPr/>
          </p:nvSpPr>
          <p:spPr bwMode="auto">
            <a:xfrm>
              <a:off x="764521" y="4500767"/>
              <a:ext cx="7884179" cy="78091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86" name="Picture 85" descr="\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title="IguanaTex Bitmap Display">
              <a:extLst>
                <a:ext uri="{FF2B5EF4-FFF2-40B4-BE49-F238E27FC236}">
                  <a16:creationId xmlns:a16="http://schemas.microsoft.com/office/drawing/2014/main" id="{25C41D12-6F31-27BA-DD9F-9861B69F8C97}"/>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857037" y="4597737"/>
              <a:ext cx="7658313" cy="648829"/>
            </a:xfrm>
            <a:prstGeom prst="rect">
              <a:avLst/>
            </a:prstGeom>
          </p:spPr>
        </p:pic>
      </p:grpSp>
      <p:grpSp>
        <p:nvGrpSpPr>
          <p:cNvPr id="91" name="Group 90">
            <a:extLst>
              <a:ext uri="{FF2B5EF4-FFF2-40B4-BE49-F238E27FC236}">
                <a16:creationId xmlns:a16="http://schemas.microsoft.com/office/drawing/2014/main" id="{2FA8174E-768D-2073-9B5E-46B998835E37}"/>
              </a:ext>
            </a:extLst>
          </p:cNvPr>
          <p:cNvGrpSpPr/>
          <p:nvPr/>
        </p:nvGrpSpPr>
        <p:grpSpPr>
          <a:xfrm>
            <a:off x="443504" y="5335539"/>
            <a:ext cx="7212231" cy="338554"/>
            <a:chOff x="443504" y="5526039"/>
            <a:chExt cx="7212231" cy="338554"/>
          </a:xfrm>
        </p:grpSpPr>
        <p:sp>
          <p:nvSpPr>
            <p:cNvPr id="71" name="TextBox 70">
              <a:extLst>
                <a:ext uri="{FF2B5EF4-FFF2-40B4-BE49-F238E27FC236}">
                  <a16:creationId xmlns:a16="http://schemas.microsoft.com/office/drawing/2014/main" id="{68187E06-2D28-F5F2-0591-B18FA5F5D68D}"/>
                </a:ext>
              </a:extLst>
            </p:cNvPr>
            <p:cNvSpPr txBox="1"/>
            <p:nvPr/>
          </p:nvSpPr>
          <p:spPr>
            <a:xfrm>
              <a:off x="443504" y="5526039"/>
              <a:ext cx="721223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can be estimated via Gibbs sampling or variational inference (VI)</a:t>
              </a:r>
            </a:p>
          </p:txBody>
        </p:sp>
        <p:pic>
          <p:nvPicPr>
            <p:cNvPr id="90" name="Picture 89" descr="\documentclass{article}&#10;\usepackage{amsmath,bm,amsfonts,dsfont}&#10;\usepackage{xcolor}&#10;\DeclareMathOperator{\prob}{Pr}&#10;\newcommand{\Expect}{{\rm I\kern-.3em E}}&#10;\pagestyle{empty}&#10;\begin{document}&#10;&#10;&#10;\begin{align*}&#10;\bm{y},\bm{d},\bm{A}&#10;\end{align*}&#10;&#10;\end{document}" title="IguanaTex Bitmap Display">
              <a:extLst>
                <a:ext uri="{FF2B5EF4-FFF2-40B4-BE49-F238E27FC236}">
                  <a16:creationId xmlns:a16="http://schemas.microsoft.com/office/drawing/2014/main" id="{6C78ABE7-7103-62A6-57D9-641C0FF0450B}"/>
                </a:ext>
              </a:extLst>
            </p:cNvPr>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863288" y="5622630"/>
              <a:ext cx="647500" cy="202094"/>
            </a:xfrm>
            <a:prstGeom prst="rect">
              <a:avLst/>
            </a:prstGeom>
          </p:spPr>
        </p:pic>
      </p:grpSp>
      <p:sp>
        <p:nvSpPr>
          <p:cNvPr id="93" name="TextBox 92">
            <a:extLst>
              <a:ext uri="{FF2B5EF4-FFF2-40B4-BE49-F238E27FC236}">
                <a16:creationId xmlns:a16="http://schemas.microsoft.com/office/drawing/2014/main" id="{0C7211CD-8E95-67F9-419B-C51FA6043051}"/>
              </a:ext>
            </a:extLst>
          </p:cNvPr>
          <p:cNvSpPr txBox="1"/>
          <p:nvPr/>
        </p:nvSpPr>
        <p:spPr>
          <a:xfrm>
            <a:off x="459022" y="5740761"/>
            <a:ext cx="6816674"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VI enjoys similar performance bounds to EM [Traganitis-Giannakis’21] </a:t>
            </a:r>
          </a:p>
        </p:txBody>
      </p:sp>
    </p:spTree>
    <p:extLst>
      <p:ext uri="{BB962C8B-B14F-4D97-AF65-F5344CB8AC3E}">
        <p14:creationId xmlns:p14="http://schemas.microsoft.com/office/powerpoint/2010/main" val="6420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DA8-5F83-4DB9-9CFF-F41D3A80C752}"/>
              </a:ext>
            </a:extLst>
          </p:cNvPr>
          <p:cNvSpPr>
            <a:spLocks noGrp="1"/>
          </p:cNvSpPr>
          <p:nvPr>
            <p:ph type="title"/>
          </p:nvPr>
        </p:nvSpPr>
        <p:spPr>
          <a:xfrm>
            <a:off x="189106" y="182728"/>
            <a:ext cx="8299449" cy="533540"/>
          </a:xfrm>
        </p:spPr>
        <p:txBody>
          <a:bodyPr/>
          <a:lstStyle/>
          <a:p>
            <a:r>
              <a:rPr lang="en-US" sz="2800" dirty="0"/>
              <a:t>How about prior information?</a:t>
            </a:r>
          </a:p>
        </p:txBody>
      </p:sp>
      <p:sp>
        <p:nvSpPr>
          <p:cNvPr id="5" name="Slide Number Placeholder 4">
            <a:extLst>
              <a:ext uri="{FF2B5EF4-FFF2-40B4-BE49-F238E27FC236}">
                <a16:creationId xmlns:a16="http://schemas.microsoft.com/office/drawing/2014/main" id="{12D2DEAD-915E-4A2A-B230-31DCFB669191}"/>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22</a:t>
            </a:fld>
            <a:endParaRPr lang="en-US" dirty="0">
              <a:solidFill>
                <a:srgbClr val="000000"/>
              </a:solidFill>
              <a:ea typeface="ＭＳ Ｐゴシック"/>
            </a:endParaRPr>
          </a:p>
        </p:txBody>
      </p:sp>
      <p:sp>
        <p:nvSpPr>
          <p:cNvPr id="6" name="TextBox 5">
            <a:extLst>
              <a:ext uri="{FF2B5EF4-FFF2-40B4-BE49-F238E27FC236}">
                <a16:creationId xmlns:a16="http://schemas.microsoft.com/office/drawing/2014/main" id="{06EBE2EB-944B-4B5B-98C0-41DEBA07B30D}"/>
              </a:ext>
            </a:extLst>
          </p:cNvPr>
          <p:cNvSpPr txBox="1"/>
          <p:nvPr/>
        </p:nvSpPr>
        <p:spPr>
          <a:xfrm>
            <a:off x="308010" y="1555347"/>
            <a:ext cx="871269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Both EM and Bayesian approaches can account for a few ground-truth labels, if available </a:t>
            </a:r>
          </a:p>
        </p:txBody>
      </p:sp>
      <p:sp>
        <p:nvSpPr>
          <p:cNvPr id="19" name="TextBox 18">
            <a:extLst>
              <a:ext uri="{FF2B5EF4-FFF2-40B4-BE49-F238E27FC236}">
                <a16:creationId xmlns:a16="http://schemas.microsoft.com/office/drawing/2014/main" id="{E41D813B-7F89-A68B-CF6A-2DE3A87849E1}"/>
              </a:ext>
            </a:extLst>
          </p:cNvPr>
          <p:cNvSpPr txBox="1"/>
          <p:nvPr/>
        </p:nvSpPr>
        <p:spPr>
          <a:xfrm>
            <a:off x="308011" y="1112753"/>
            <a:ext cx="7786427"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Iterative solvers guarantee </a:t>
            </a:r>
            <a:r>
              <a:rPr lang="en-US" sz="1600" dirty="0">
                <a:solidFill>
                  <a:srgbClr val="0000FF"/>
                </a:solidFill>
                <a:latin typeface="Arial" panose="020B0604020202020204"/>
                <a:ea typeface="宋体" charset="-122"/>
              </a:rPr>
              <a:t>local optimality </a:t>
            </a:r>
            <a:r>
              <a:rPr lang="en-US" sz="1600" dirty="0">
                <a:solidFill>
                  <a:srgbClr val="000000"/>
                </a:solidFill>
                <a:latin typeface="Arial" panose="020B0604020202020204"/>
                <a:ea typeface="宋体" charset="-122"/>
              </a:rPr>
              <a:t>– </a:t>
            </a:r>
            <a:r>
              <a:rPr lang="en-US" sz="1600" dirty="0">
                <a:solidFill>
                  <a:srgbClr val="0000FF"/>
                </a:solidFill>
                <a:latin typeface="Arial" panose="020B0604020202020204"/>
                <a:ea typeface="宋体" charset="-122"/>
              </a:rPr>
              <a:t>global</a:t>
            </a:r>
            <a:r>
              <a:rPr lang="en-US" sz="16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only</a:t>
            </a:r>
            <a:r>
              <a:rPr lang="en-US" sz="1600" dirty="0">
                <a:solidFill>
                  <a:srgbClr val="000000"/>
                </a:solidFill>
                <a:latin typeface="Arial" panose="020B0604020202020204"/>
                <a:ea typeface="宋体" charset="-122"/>
              </a:rPr>
              <a:t> with reliable initialization</a:t>
            </a:r>
            <a:endParaRPr lang="en-US" sz="1600" dirty="0">
              <a:solidFill>
                <a:srgbClr val="0000FF"/>
              </a:solidFill>
              <a:latin typeface="Arial" panose="020B0604020202020204"/>
              <a:ea typeface="宋体" charset="-122"/>
            </a:endParaRPr>
          </a:p>
        </p:txBody>
      </p:sp>
      <p:sp>
        <p:nvSpPr>
          <p:cNvPr id="26" name="Rounded Rectangle 22 2 1">
            <a:extLst>
              <a:ext uri="{FF2B5EF4-FFF2-40B4-BE49-F238E27FC236}">
                <a16:creationId xmlns:a16="http://schemas.microsoft.com/office/drawing/2014/main" id="{80A5303E-20C5-CC59-43DB-ACA0C804DCA5}"/>
              </a:ext>
            </a:extLst>
          </p:cNvPr>
          <p:cNvSpPr/>
          <p:nvPr/>
        </p:nvSpPr>
        <p:spPr bwMode="auto">
          <a:xfrm>
            <a:off x="2264017" y="3263394"/>
            <a:ext cx="4950641" cy="1431823"/>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9" name="Picture 8" descr="\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title="IguanaTex Bitmap Display">
            <a:extLst>
              <a:ext uri="{FF2B5EF4-FFF2-40B4-BE49-F238E27FC236}">
                <a16:creationId xmlns:a16="http://schemas.microsoft.com/office/drawing/2014/main" id="{779631C0-81B1-F999-08DE-24002288AF4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26912" y="3381766"/>
            <a:ext cx="4097145" cy="486857"/>
          </a:xfrm>
          <a:prstGeom prst="rect">
            <a:avLst/>
          </a:prstGeom>
        </p:spPr>
      </p:pic>
      <p:pic>
        <p:nvPicPr>
          <p:cNvPr id="12" name="Picture 11" descr="\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title="IguanaTex Bitmap Display">
            <a:extLst>
              <a:ext uri="{FF2B5EF4-FFF2-40B4-BE49-F238E27FC236}">
                <a16:creationId xmlns:a16="http://schemas.microsoft.com/office/drawing/2014/main" id="{9701E418-8F48-87BA-7E0B-16DE43203D71}"/>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27334" y="4085645"/>
            <a:ext cx="4224005" cy="488000"/>
          </a:xfrm>
          <a:prstGeom prst="rect">
            <a:avLst/>
          </a:prstGeom>
        </p:spPr>
      </p:pic>
      <p:grpSp>
        <p:nvGrpSpPr>
          <p:cNvPr id="14" name="Group 13">
            <a:extLst>
              <a:ext uri="{FF2B5EF4-FFF2-40B4-BE49-F238E27FC236}">
                <a16:creationId xmlns:a16="http://schemas.microsoft.com/office/drawing/2014/main" id="{9C5028F5-D7C1-6046-4AA7-830CEEEB150B}"/>
              </a:ext>
            </a:extLst>
          </p:cNvPr>
          <p:cNvGrpSpPr/>
          <p:nvPr/>
        </p:nvGrpSpPr>
        <p:grpSpPr>
          <a:xfrm>
            <a:off x="3439936" y="2364909"/>
            <a:ext cx="2573238" cy="648896"/>
            <a:chOff x="3131823" y="2707809"/>
            <a:chExt cx="2573238" cy="648896"/>
          </a:xfrm>
        </p:grpSpPr>
        <p:sp>
          <p:nvSpPr>
            <p:cNvPr id="24" name="Rounded Rectangle 22 2 2">
              <a:extLst>
                <a:ext uri="{FF2B5EF4-FFF2-40B4-BE49-F238E27FC236}">
                  <a16:creationId xmlns:a16="http://schemas.microsoft.com/office/drawing/2014/main" id="{947FEB71-9C81-A5B3-19FE-77BFE108D5D4}"/>
                </a:ext>
              </a:extLst>
            </p:cNvPr>
            <p:cNvSpPr/>
            <p:nvPr/>
          </p:nvSpPr>
          <p:spPr bwMode="auto">
            <a:xfrm>
              <a:off x="3131823" y="2707809"/>
              <a:ext cx="2573238" cy="648896"/>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pic>
          <p:nvPicPr>
            <p:cNvPr id="13" name="Picture 12" descr="\documentclass{article}&#10;\usepackage{amsmath,bm,amsfonts,dsfont}&#10;\DeclareMathOperator{\prob}{Pr}&#10;\newcommand{\Expect}{{\rm I\kern-.3em E}}&#10;\pagestyle{empty}&#10;\begin{document}&#10;&#10;&#10;\begin{equation*}&#10;\hat{y}_n = &#10;\underset{{k \in \{1,\ldots, K\}}}{\arg\max}&#10;\sum_{m=1}^{M}\mathbb{I}(\check{y}_n^{(m)} = k)&#10;\end{equation*}&#10;\end{document}" title="IguanaTex Bitmap Display">
              <a:extLst>
                <a:ext uri="{FF2B5EF4-FFF2-40B4-BE49-F238E27FC236}">
                  <a16:creationId xmlns:a16="http://schemas.microsoft.com/office/drawing/2014/main" id="{84E0B6C8-CF97-CC26-9CF9-5023F9AB753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338859" y="2711753"/>
              <a:ext cx="2215427" cy="595249"/>
            </a:xfrm>
            <a:prstGeom prst="rect">
              <a:avLst/>
            </a:prstGeom>
          </p:spPr>
        </p:pic>
      </p:grpSp>
      <p:sp>
        <p:nvSpPr>
          <p:cNvPr id="28" name="TextBox 27">
            <a:extLst>
              <a:ext uri="{FF2B5EF4-FFF2-40B4-BE49-F238E27FC236}">
                <a16:creationId xmlns:a16="http://schemas.microsoft.com/office/drawing/2014/main" id="{361D7614-2C89-02C9-380F-D86B1450B0A6}"/>
              </a:ext>
            </a:extLst>
          </p:cNvPr>
          <p:cNvSpPr txBox="1"/>
          <p:nvPr/>
        </p:nvSpPr>
        <p:spPr>
          <a:xfrm>
            <a:off x="7505918" y="3474692"/>
            <a:ext cx="1164101" cy="984885"/>
          </a:xfrm>
          <a:prstGeom prst="rect">
            <a:avLst/>
          </a:prstGeom>
          <a:noFill/>
        </p:spPr>
        <p:txBody>
          <a:bodyPr wrap="none" rtlCol="0">
            <a:spAutoFit/>
          </a:bodyPr>
          <a:lstStyle/>
          <a:p>
            <a:pPr algn="l">
              <a:spcBef>
                <a:spcPts val="600"/>
              </a:spcBef>
            </a:pPr>
            <a:r>
              <a:rPr lang="en-US" sz="1600" dirty="0">
                <a:solidFill>
                  <a:srgbClr val="0000FF"/>
                </a:solidFill>
                <a:ea typeface="宋体" charset="-122"/>
              </a:rPr>
              <a:t>Resemble </a:t>
            </a:r>
          </a:p>
          <a:p>
            <a:pPr algn="l">
              <a:spcBef>
                <a:spcPts val="600"/>
              </a:spcBef>
            </a:pPr>
            <a:r>
              <a:rPr lang="en-US" sz="1600" dirty="0">
                <a:solidFill>
                  <a:srgbClr val="0000FF"/>
                </a:solidFill>
                <a:ea typeface="宋体" charset="-122"/>
              </a:rPr>
              <a:t>histogram</a:t>
            </a:r>
          </a:p>
          <a:p>
            <a:pPr algn="l">
              <a:spcBef>
                <a:spcPts val="600"/>
              </a:spcBef>
            </a:pPr>
            <a:r>
              <a:rPr lang="en-US" sz="1600" dirty="0">
                <a:solidFill>
                  <a:srgbClr val="0000FF"/>
                </a:solidFill>
                <a:ea typeface="宋体" charset="-122"/>
              </a:rPr>
              <a:t>estimates</a:t>
            </a:r>
          </a:p>
        </p:txBody>
      </p:sp>
      <p:sp>
        <p:nvSpPr>
          <p:cNvPr id="18" name="TextBox 17">
            <a:extLst>
              <a:ext uri="{FF2B5EF4-FFF2-40B4-BE49-F238E27FC236}">
                <a16:creationId xmlns:a16="http://schemas.microsoft.com/office/drawing/2014/main" id="{0942ADE0-7A50-70FA-970B-4A2DCD98DCA2}"/>
              </a:ext>
            </a:extLst>
          </p:cNvPr>
          <p:cNvSpPr txBox="1"/>
          <p:nvPr/>
        </p:nvSpPr>
        <p:spPr>
          <a:xfrm>
            <a:off x="404266" y="2442464"/>
            <a:ext cx="2010487" cy="648896"/>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Majority voting (MV)</a:t>
            </a:r>
          </a:p>
          <a:p>
            <a:pPr>
              <a:spcBef>
                <a:spcPts val="450"/>
              </a:spcBef>
            </a:pPr>
            <a:r>
              <a:rPr lang="en-US" sz="1600" dirty="0">
                <a:latin typeface="Arial" panose="020B0604020202020204"/>
                <a:ea typeface="宋体" charset="-122"/>
              </a:rPr>
              <a:t>simple, but reliable?</a:t>
            </a:r>
          </a:p>
        </p:txBody>
      </p:sp>
      <p:sp>
        <p:nvSpPr>
          <p:cNvPr id="20" name="TextBox 19">
            <a:extLst>
              <a:ext uri="{FF2B5EF4-FFF2-40B4-BE49-F238E27FC236}">
                <a16:creationId xmlns:a16="http://schemas.microsoft.com/office/drawing/2014/main" id="{D972485C-5956-D665-62B3-B39C6F97A600}"/>
              </a:ext>
            </a:extLst>
          </p:cNvPr>
          <p:cNvSpPr txBox="1"/>
          <p:nvPr/>
        </p:nvSpPr>
        <p:spPr>
          <a:xfrm>
            <a:off x="380798" y="4994508"/>
            <a:ext cx="9189375" cy="369332"/>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dirty="0">
                <a:solidFill>
                  <a:srgbClr val="000000"/>
                </a:solidFill>
                <a:latin typeface="Arial" panose="020B0604020202020204"/>
                <a:ea typeface="宋体" charset="-122"/>
              </a:rPr>
              <a:t>MV offers simple initialization, but how about nonuniformly unreliable annotators?  </a:t>
            </a:r>
            <a:endParaRPr lang="en-US" dirty="0">
              <a:solidFill>
                <a:srgbClr val="0000FF"/>
              </a:solidFill>
              <a:latin typeface="Arial" panose="020B0604020202020204"/>
              <a:ea typeface="宋体" charset="-122"/>
            </a:endParaRPr>
          </a:p>
        </p:txBody>
      </p:sp>
      <p:sp>
        <p:nvSpPr>
          <p:cNvPr id="3" name="TextBox 2">
            <a:extLst>
              <a:ext uri="{FF2B5EF4-FFF2-40B4-BE49-F238E27FC236}">
                <a16:creationId xmlns:a16="http://schemas.microsoft.com/office/drawing/2014/main" id="{3152E835-874F-32A3-FD5E-E2A82ACA9E51}"/>
              </a:ext>
            </a:extLst>
          </p:cNvPr>
          <p:cNvSpPr txBox="1"/>
          <p:nvPr/>
        </p:nvSpPr>
        <p:spPr>
          <a:xfrm>
            <a:off x="393223" y="3681544"/>
            <a:ext cx="1992853" cy="95923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Initializing </a:t>
            </a:r>
            <a:r>
              <a:rPr lang="en-US" sz="1600" dirty="0">
                <a:latin typeface="Arial" panose="020B0604020202020204"/>
                <a:ea typeface="宋体" charset="-122"/>
              </a:rPr>
              <a:t>reliability </a:t>
            </a:r>
          </a:p>
          <a:p>
            <a:pPr>
              <a:spcBef>
                <a:spcPts val="450"/>
              </a:spcBef>
            </a:pPr>
            <a:r>
              <a:rPr lang="en-US" sz="1600" dirty="0">
                <a:latin typeface="Arial" panose="020B0604020202020204"/>
                <a:ea typeface="宋体" charset="-122"/>
              </a:rPr>
              <a:t>parameters, but</a:t>
            </a:r>
          </a:p>
          <a:p>
            <a:pPr>
              <a:spcBef>
                <a:spcPts val="450"/>
              </a:spcBef>
            </a:pPr>
            <a:r>
              <a:rPr lang="en-US" sz="1600" dirty="0">
                <a:latin typeface="Arial" panose="020B0604020202020204"/>
                <a:ea typeface="宋体" charset="-122"/>
              </a:rPr>
              <a:t>performance? </a:t>
            </a:r>
          </a:p>
        </p:txBody>
      </p:sp>
    </p:spTree>
    <p:extLst>
      <p:ext uri="{BB962C8B-B14F-4D97-AF65-F5344CB8AC3E}">
        <p14:creationId xmlns:p14="http://schemas.microsoft.com/office/powerpoint/2010/main" val="12431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18" grpId="0"/>
      <p:bldP spid="20"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peech Bubble: Rectangle with Corners Rounded 36">
            <a:extLst>
              <a:ext uri="{FF2B5EF4-FFF2-40B4-BE49-F238E27FC236}">
                <a16:creationId xmlns:a16="http://schemas.microsoft.com/office/drawing/2014/main" id="{7D2C43A0-25B0-3693-9A5D-E87CBDD1BA17}"/>
              </a:ext>
            </a:extLst>
          </p:cNvPr>
          <p:cNvSpPr/>
          <p:nvPr/>
        </p:nvSpPr>
        <p:spPr>
          <a:xfrm>
            <a:off x="6236414" y="4600088"/>
            <a:ext cx="2034284" cy="392867"/>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peech Bubble: Rectangle with Corners Rounded 51">
            <a:extLst>
              <a:ext uri="{FF2B5EF4-FFF2-40B4-BE49-F238E27FC236}">
                <a16:creationId xmlns:a16="http://schemas.microsoft.com/office/drawing/2014/main" id="{5DCC1CD7-5723-7030-FBA1-EDD0729ABF12}"/>
              </a:ext>
            </a:extLst>
          </p:cNvPr>
          <p:cNvSpPr/>
          <p:nvPr/>
        </p:nvSpPr>
        <p:spPr>
          <a:xfrm>
            <a:off x="5753333" y="1582107"/>
            <a:ext cx="2406694" cy="47394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2FE50423-55FB-84F3-B1AA-8668D3E4F5B9}"/>
              </a:ext>
            </a:extLst>
          </p:cNvPr>
          <p:cNvSpPr/>
          <p:nvPr/>
        </p:nvSpPr>
        <p:spPr>
          <a:xfrm>
            <a:off x="3716762" y="1592338"/>
            <a:ext cx="2036570" cy="443836"/>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32" y="177055"/>
            <a:ext cx="8511466" cy="561173"/>
          </a:xfrm>
        </p:spPr>
        <p:txBody>
          <a:bodyPr>
            <a:normAutofit fontScale="90000"/>
          </a:bodyPr>
          <a:lstStyle/>
          <a:p>
            <a:r>
              <a:rPr lang="en-US" sz="3200" dirty="0"/>
              <a:t>Estimating parameters from annotator statistics</a:t>
            </a:r>
          </a:p>
        </p:txBody>
      </p:sp>
      <p:sp>
        <p:nvSpPr>
          <p:cNvPr id="21" name="Footer Placeholder 3">
            <a:extLst>
              <a:ext uri="{FF2B5EF4-FFF2-40B4-BE49-F238E27FC236}">
                <a16:creationId xmlns:a16="http://schemas.microsoft.com/office/drawing/2014/main" id="{35FC097B-9677-4292-91E8-5BAB2CD26727}"/>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5" name="Slide Number Placeholder 4"/>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23</a:t>
            </a:fld>
            <a:endParaRPr lang="en-US" dirty="0">
              <a:solidFill>
                <a:srgbClr val="000000"/>
              </a:solidFill>
              <a:ea typeface="ＭＳ Ｐゴシック"/>
            </a:endParaRPr>
          </a:p>
        </p:txBody>
      </p:sp>
      <p:sp>
        <p:nvSpPr>
          <p:cNvPr id="33" name="TextBox 32">
            <a:extLst>
              <a:ext uri="{FF2B5EF4-FFF2-40B4-BE49-F238E27FC236}">
                <a16:creationId xmlns:a16="http://schemas.microsoft.com/office/drawing/2014/main" id="{F0F7257C-D62C-4A74-A9C7-5C96F73FBA85}"/>
              </a:ext>
            </a:extLst>
          </p:cNvPr>
          <p:cNvSpPr txBox="1"/>
          <p:nvPr/>
        </p:nvSpPr>
        <p:spPr>
          <a:xfrm>
            <a:off x="0" y="841773"/>
            <a:ext cx="464614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Pairwise statistics of annotator responses</a:t>
            </a:r>
          </a:p>
        </p:txBody>
      </p:sp>
      <p:pic>
        <p:nvPicPr>
          <p:cNvPr id="51" name="Picture 50"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title="IguanaTex Bitmap Display">
            <a:extLst>
              <a:ext uri="{FF2B5EF4-FFF2-40B4-BE49-F238E27FC236}">
                <a16:creationId xmlns:a16="http://schemas.microsoft.com/office/drawing/2014/main" id="{A20884DE-70DE-5E73-896A-D77FBA3E7D01}"/>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892184" y="1605451"/>
            <a:ext cx="6059120" cy="305381"/>
          </a:xfrm>
          <a:prstGeom prst="rect">
            <a:avLst/>
          </a:prstGeom>
        </p:spPr>
      </p:pic>
      <p:pic>
        <p:nvPicPr>
          <p:cNvPr id="49" name="Picture 48" descr="\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title="IguanaTex Bitmap Display">
            <a:extLst>
              <a:ext uri="{FF2B5EF4-FFF2-40B4-BE49-F238E27FC236}">
                <a16:creationId xmlns:a16="http://schemas.microsoft.com/office/drawing/2014/main" id="{D9AC32E5-C751-20E8-B41A-8DC56189D997}"/>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62888" y="1257584"/>
            <a:ext cx="4105214" cy="299096"/>
          </a:xfrm>
          <a:prstGeom prst="rect">
            <a:avLst/>
          </a:prstGeom>
        </p:spPr>
      </p:pic>
      <p:pic>
        <p:nvPicPr>
          <p:cNvPr id="54" name="Picture 53" descr="\documentclass{article}&#10;\usepackage{amsmath}&#10;\usepackage{bm,amssymb}&#10;\pagestyle{empty}&#10;\begin{document}&#10;&#10;$\bm A_m(k_m,k)$&#10;&#10;&#10;\end{document}" title="IguanaTex Bitmap Display">
            <a:extLst>
              <a:ext uri="{FF2B5EF4-FFF2-40B4-BE49-F238E27FC236}">
                <a16:creationId xmlns:a16="http://schemas.microsoft.com/office/drawing/2014/main" id="{AA18F31C-FD7E-0FCA-078D-E2B8C621B19A}"/>
              </a:ext>
            </a:extLst>
          </p:cNvPr>
          <p:cNvPicPr>
            <a:picLocks noChangeAspect="1"/>
          </p:cNvPicPr>
          <p:nvPr>
            <p:custDataLst>
              <p:tags r:id="rId3"/>
            </p:custDataLst>
          </p:nvPr>
        </p:nvPicPr>
        <p:blipFill>
          <a:blip r:embed="rId14"/>
          <a:stretch>
            <a:fillRect/>
          </a:stretch>
        </p:blipFill>
        <p:spPr>
          <a:xfrm>
            <a:off x="4283860" y="2220260"/>
            <a:ext cx="935411" cy="207180"/>
          </a:xfrm>
          <a:prstGeom prst="rect">
            <a:avLst/>
          </a:prstGeom>
        </p:spPr>
      </p:pic>
      <p:pic>
        <p:nvPicPr>
          <p:cNvPr id="73" name="Picture 72" descr="\documentclass{article}&#10;\usepackage{amsmath}&#10;\usepackage{bm,amssymb}&#10;\pagestyle{empty}&#10;\begin{document}&#10;&#10;$\bm A_{m'}(k_{m'},k)$&#10;&#10;&#10;\end{document}" title="IguanaTex Bitmap Display">
            <a:extLst>
              <a:ext uri="{FF2B5EF4-FFF2-40B4-BE49-F238E27FC236}">
                <a16:creationId xmlns:a16="http://schemas.microsoft.com/office/drawing/2014/main" id="{9A8C4561-20A7-795E-B0CA-CD1DF0460DFF}"/>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539456" y="2275055"/>
            <a:ext cx="935411" cy="185087"/>
          </a:xfrm>
          <a:prstGeom prst="rect">
            <a:avLst/>
          </a:prstGeom>
        </p:spPr>
      </p:pic>
      <p:sp>
        <p:nvSpPr>
          <p:cNvPr id="56" name="TextBox 55">
            <a:extLst>
              <a:ext uri="{FF2B5EF4-FFF2-40B4-BE49-F238E27FC236}">
                <a16:creationId xmlns:a16="http://schemas.microsoft.com/office/drawing/2014/main" id="{4AA6B058-1048-1A36-2CAA-99A56DB6762B}"/>
              </a:ext>
            </a:extLst>
          </p:cNvPr>
          <p:cNvSpPr txBox="1"/>
          <p:nvPr/>
        </p:nvSpPr>
        <p:spPr>
          <a:xfrm>
            <a:off x="0" y="3023063"/>
            <a:ext cx="440671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Triplet statistics of annotator responses</a:t>
            </a:r>
          </a:p>
        </p:txBody>
      </p:sp>
      <p:pic>
        <p:nvPicPr>
          <p:cNvPr id="20" name="Picture 19" descr="\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title="IguanaTex Bitmap Display">
            <a:extLst>
              <a:ext uri="{FF2B5EF4-FFF2-40B4-BE49-F238E27FC236}">
                <a16:creationId xmlns:a16="http://schemas.microsoft.com/office/drawing/2014/main" id="{B54C2562-F519-9468-4794-28E84F45C703}"/>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62889" y="3549257"/>
            <a:ext cx="5996627" cy="302774"/>
          </a:xfrm>
          <a:prstGeom prst="rect">
            <a:avLst/>
          </a:prstGeom>
        </p:spPr>
      </p:pic>
      <p:pic>
        <p:nvPicPr>
          <p:cNvPr id="64" name="Picture 63"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title="IguanaTex Bitmap Display">
            <a:extLst>
              <a:ext uri="{FF2B5EF4-FFF2-40B4-BE49-F238E27FC236}">
                <a16:creationId xmlns:a16="http://schemas.microsoft.com/office/drawing/2014/main" id="{A5705B1B-0F80-EAA8-7BBE-3C61354FBFA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43476" y="3917599"/>
            <a:ext cx="8248086" cy="572659"/>
          </a:xfrm>
          <a:prstGeom prst="rect">
            <a:avLst/>
          </a:prstGeom>
        </p:spPr>
      </p:pic>
      <p:pic>
        <p:nvPicPr>
          <p:cNvPr id="85" name="Picture 84" descr="\documentclass{article}&#10;\usepackage{amsmath}&#10;\usepackage{bm,amssymb}&#10;\pagestyle{empty}&#10;\begin{document}&#10;&#10;$\bm R_{m,m'} =\bm A_m \bm D \bm A_{m'}^{\top}, \bm D = {\rm diag}(\bm d)$&#10;&#10;&#10;\end{document}" title="IguanaTex Bitmap Display">
            <a:extLst>
              <a:ext uri="{FF2B5EF4-FFF2-40B4-BE49-F238E27FC236}">
                <a16:creationId xmlns:a16="http://schemas.microsoft.com/office/drawing/2014/main" id="{02198457-294C-A2E3-59C8-81C8CA258A52}"/>
              </a:ext>
            </a:extLst>
          </p:cNvPr>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684391" y="2710696"/>
            <a:ext cx="3200469" cy="250886"/>
          </a:xfrm>
          <a:prstGeom prst="rect">
            <a:avLst/>
          </a:prstGeom>
        </p:spPr>
      </p:pic>
      <p:grpSp>
        <p:nvGrpSpPr>
          <p:cNvPr id="36" name="Group 35">
            <a:extLst>
              <a:ext uri="{FF2B5EF4-FFF2-40B4-BE49-F238E27FC236}">
                <a16:creationId xmlns:a16="http://schemas.microsoft.com/office/drawing/2014/main" id="{71A6DFD5-19FD-1EDB-07DE-EB7B74D8C1F2}"/>
              </a:ext>
            </a:extLst>
          </p:cNvPr>
          <p:cNvGrpSpPr/>
          <p:nvPr/>
        </p:nvGrpSpPr>
        <p:grpSpPr>
          <a:xfrm>
            <a:off x="1002500" y="4482125"/>
            <a:ext cx="7335278" cy="948688"/>
            <a:chOff x="1002500" y="4821167"/>
            <a:chExt cx="7335278" cy="948688"/>
          </a:xfrm>
        </p:grpSpPr>
        <p:pic>
          <p:nvPicPr>
            <p:cNvPr id="35" name="Picture 34" descr="\documentclass{article}&#10;\usepackage{amsmath}&#10;\usepackage{bm,amssymb}&#10;\pagestyle{empty}&#10;\begin{document}&#10;&#10;\begin{equation*}&#10;\underline{\bm T}_{m,m'm''} = \sum_{k=1}^{K} {\bm d}(k)  {\bm A}_m(:,k) \circ {\bm A}_{m'}(:,k)\circ {\bm A}_{m''}(:,k)= [[\bm A_m \bm D, \bm A_{m'}, \bm A_{m''}]]&#10;\end{equation*}&#10;&#10;&#10;\end{document}" title="IguanaTex Bitmap Display">
              <a:extLst>
                <a:ext uri="{FF2B5EF4-FFF2-40B4-BE49-F238E27FC236}">
                  <a16:creationId xmlns:a16="http://schemas.microsoft.com/office/drawing/2014/main" id="{7F91F71C-3405-4594-4676-6120CEF1C8C4}"/>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002500" y="4821167"/>
              <a:ext cx="7139000" cy="647790"/>
            </a:xfrm>
            <a:prstGeom prst="rect">
              <a:avLst/>
            </a:prstGeom>
          </p:spPr>
        </p:pic>
        <p:sp>
          <p:nvSpPr>
            <p:cNvPr id="9" name="TextBox 8">
              <a:extLst>
                <a:ext uri="{FF2B5EF4-FFF2-40B4-BE49-F238E27FC236}">
                  <a16:creationId xmlns:a16="http://schemas.microsoft.com/office/drawing/2014/main" id="{3778E2A8-600E-F5EB-4209-2DE9802EC484}"/>
                </a:ext>
              </a:extLst>
            </p:cNvPr>
            <p:cNvSpPr txBox="1"/>
            <p:nvPr/>
          </p:nvSpPr>
          <p:spPr>
            <a:xfrm>
              <a:off x="5836196" y="5400523"/>
              <a:ext cx="2501582" cy="369332"/>
            </a:xfrm>
            <a:prstGeom prst="rect">
              <a:avLst/>
            </a:prstGeom>
            <a:noFill/>
          </p:spPr>
          <p:txBody>
            <a:bodyPr wrap="none" rtlCol="0">
              <a:spAutoFit/>
            </a:bodyPr>
            <a:lstStyle/>
            <a:p>
              <a:r>
                <a:rPr lang="en-US" dirty="0"/>
                <a:t>PARAFAC/CPD tensor</a:t>
              </a:r>
            </a:p>
          </p:txBody>
        </p:sp>
      </p:grpSp>
      <p:grpSp>
        <p:nvGrpSpPr>
          <p:cNvPr id="40" name="Group 39">
            <a:extLst>
              <a:ext uri="{FF2B5EF4-FFF2-40B4-BE49-F238E27FC236}">
                <a16:creationId xmlns:a16="http://schemas.microsoft.com/office/drawing/2014/main" id="{8E1C89F0-E075-ECD1-F75B-B79A2574FFDA}"/>
              </a:ext>
            </a:extLst>
          </p:cNvPr>
          <p:cNvGrpSpPr/>
          <p:nvPr/>
        </p:nvGrpSpPr>
        <p:grpSpPr>
          <a:xfrm>
            <a:off x="226031" y="5559028"/>
            <a:ext cx="8382567" cy="457200"/>
            <a:chOff x="226031" y="5559028"/>
            <a:chExt cx="8382567" cy="457200"/>
          </a:xfrm>
        </p:grpSpPr>
        <p:sp>
          <p:nvSpPr>
            <p:cNvPr id="31" name="TextBox 30">
              <a:extLst>
                <a:ext uri="{FF2B5EF4-FFF2-40B4-BE49-F238E27FC236}">
                  <a16:creationId xmlns:a16="http://schemas.microsoft.com/office/drawing/2014/main" id="{6F9199DC-3A12-4D4D-A438-6A68215240A4}"/>
                </a:ext>
              </a:extLst>
            </p:cNvPr>
            <p:cNvSpPr txBox="1"/>
            <p:nvPr/>
          </p:nvSpPr>
          <p:spPr>
            <a:xfrm>
              <a:off x="1652339" y="5626289"/>
              <a:ext cx="6915947"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recoverable from statistics of annotator responses via </a:t>
              </a:r>
              <a:r>
                <a:rPr lang="en-US" sz="1600" b="1" dirty="0">
                  <a:solidFill>
                    <a:srgbClr val="C00000"/>
                  </a:solidFill>
                  <a:latin typeface="Arial" panose="020B0604020202020204"/>
                  <a:ea typeface="宋体" charset="-122"/>
                </a:rPr>
                <a:t>moment matching</a:t>
              </a:r>
            </a:p>
          </p:txBody>
        </p:sp>
        <p:pic>
          <p:nvPicPr>
            <p:cNvPr id="38" name="Picture 37"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46D20F60-ABBF-BA85-ECC1-BED3CFB10898}"/>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362888" y="5662012"/>
              <a:ext cx="1203202" cy="255714"/>
            </a:xfrm>
            <a:prstGeom prst="rect">
              <a:avLst/>
            </a:prstGeom>
          </p:spPr>
        </p:pic>
        <p:sp>
          <p:nvSpPr>
            <p:cNvPr id="39" name="Rectangle: Rounded Corners 38">
              <a:extLst>
                <a:ext uri="{FF2B5EF4-FFF2-40B4-BE49-F238E27FC236}">
                  <a16:creationId xmlns:a16="http://schemas.microsoft.com/office/drawing/2014/main" id="{6BCABB60-350C-2E3C-3AC0-523E5CE4031E}"/>
                </a:ext>
              </a:extLst>
            </p:cNvPr>
            <p:cNvSpPr/>
            <p:nvPr/>
          </p:nvSpPr>
          <p:spPr>
            <a:xfrm>
              <a:off x="226031" y="5559028"/>
              <a:ext cx="8382567" cy="45720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78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BDC6-89AD-CB87-F68A-22C64D47260A}"/>
            </a:ext>
          </a:extLst>
        </p:cNvPr>
        <p:cNvGrpSpPr/>
        <p:nvPr/>
      </p:nvGrpSpPr>
      <p:grpSpPr>
        <a:xfrm>
          <a:off x="0" y="0"/>
          <a:ext cx="0" cy="0"/>
          <a:chOff x="0" y="0"/>
          <a:chExt cx="0" cy="0"/>
        </a:xfrm>
      </p:grpSpPr>
      <p:sp>
        <p:nvSpPr>
          <p:cNvPr id="14" name="Speech Bubble: Rectangle with Corners Rounded 13">
            <a:extLst>
              <a:ext uri="{FF2B5EF4-FFF2-40B4-BE49-F238E27FC236}">
                <a16:creationId xmlns:a16="http://schemas.microsoft.com/office/drawing/2014/main" id="{181F3FF1-4560-E55B-7A39-508168E9AE3D}"/>
              </a:ext>
            </a:extLst>
          </p:cNvPr>
          <p:cNvSpPr/>
          <p:nvPr/>
        </p:nvSpPr>
        <p:spPr>
          <a:xfrm rot="10800000">
            <a:off x="3697356" y="1963054"/>
            <a:ext cx="433788" cy="264420"/>
          </a:xfrm>
          <a:prstGeom prst="wedgeRoundRectCallout">
            <a:avLst>
              <a:gd name="adj1" fmla="val -113605"/>
              <a:gd name="adj2" fmla="val -100855"/>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165CD5-182C-5980-8AC1-DD66688DEB88}"/>
              </a:ext>
            </a:extLst>
          </p:cNvPr>
          <p:cNvSpPr>
            <a:spLocks noGrp="1"/>
          </p:cNvSpPr>
          <p:nvPr>
            <p:ph type="title"/>
          </p:nvPr>
        </p:nvSpPr>
        <p:spPr>
          <a:xfrm>
            <a:off x="97132" y="177055"/>
            <a:ext cx="8511466" cy="561173"/>
          </a:xfrm>
        </p:spPr>
        <p:txBody>
          <a:bodyPr>
            <a:normAutofit/>
          </a:bodyPr>
          <a:lstStyle/>
          <a:p>
            <a:r>
              <a:rPr lang="en-US" sz="3200" dirty="0"/>
              <a:t>Estimating annotator statistics</a:t>
            </a:r>
          </a:p>
        </p:txBody>
      </p:sp>
      <p:sp>
        <p:nvSpPr>
          <p:cNvPr id="5" name="Slide Number Placeholder 4">
            <a:extLst>
              <a:ext uri="{FF2B5EF4-FFF2-40B4-BE49-F238E27FC236}">
                <a16:creationId xmlns:a16="http://schemas.microsoft.com/office/drawing/2014/main" id="{1CBA342B-271E-CDD3-B39A-E93561579074}"/>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24</a:t>
            </a:fld>
            <a:endParaRPr lang="en-US" dirty="0">
              <a:solidFill>
                <a:srgbClr val="000000"/>
              </a:solidFill>
              <a:ea typeface="ＭＳ Ｐゴシック"/>
            </a:endParaRPr>
          </a:p>
        </p:txBody>
      </p:sp>
      <p:grpSp>
        <p:nvGrpSpPr>
          <p:cNvPr id="6" name="Group 5">
            <a:extLst>
              <a:ext uri="{FF2B5EF4-FFF2-40B4-BE49-F238E27FC236}">
                <a16:creationId xmlns:a16="http://schemas.microsoft.com/office/drawing/2014/main" id="{45CAE768-001D-E7DA-F8FE-25E0F40A06E5}"/>
              </a:ext>
            </a:extLst>
          </p:cNvPr>
          <p:cNvGrpSpPr/>
          <p:nvPr/>
        </p:nvGrpSpPr>
        <p:grpSpPr>
          <a:xfrm>
            <a:off x="105421" y="864670"/>
            <a:ext cx="4666912" cy="369332"/>
            <a:chOff x="105421" y="864670"/>
            <a:chExt cx="4666912" cy="369332"/>
          </a:xfrm>
        </p:grpSpPr>
        <p:sp>
          <p:nvSpPr>
            <p:cNvPr id="33" name="TextBox 32">
              <a:extLst>
                <a:ext uri="{FF2B5EF4-FFF2-40B4-BE49-F238E27FC236}">
                  <a16:creationId xmlns:a16="http://schemas.microsoft.com/office/drawing/2014/main" id="{6ADD3731-C508-1EB9-8C79-47055EB17213}"/>
                </a:ext>
              </a:extLst>
            </p:cNvPr>
            <p:cNvSpPr txBox="1"/>
            <p:nvPr/>
          </p:nvSpPr>
          <p:spPr>
            <a:xfrm>
              <a:off x="105421" y="864670"/>
              <a:ext cx="458202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Estimates can be readily computed from </a:t>
              </a:r>
            </a:p>
          </p:txBody>
        </p:sp>
        <p:pic>
          <p:nvPicPr>
            <p:cNvPr id="4" name="Picture 3" descr="\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title="IguanaTex Bitmap Display">
              <a:extLst>
                <a:ext uri="{FF2B5EF4-FFF2-40B4-BE49-F238E27FC236}">
                  <a16:creationId xmlns:a16="http://schemas.microsoft.com/office/drawing/2014/main" id="{1C5D584A-A5E2-3534-7B34-FD59C2066C0D}"/>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4632591" y="960446"/>
              <a:ext cx="139742" cy="165483"/>
            </a:xfrm>
            <a:prstGeom prst="rect">
              <a:avLst/>
            </a:prstGeom>
          </p:spPr>
        </p:pic>
      </p:grpSp>
      <p:pic>
        <p:nvPicPr>
          <p:cNvPr id="10" name="Picture 9" descr="\documentclass{article}&#10;\usepackage{amsmath}&#10;\usepackage{bm,amssymb}&#10;\pagestyle{empty}&#10;\begin{document}&#10;&#10;$\hat{\bm{\mu}}_m(k) = \frac{1}{N_m}\sum_{n=1}^{N}\mathbb{I}[\check{y}_n^{(m)} = k]$&#10;&#10;&#10;\end{document}" title="IguanaTex Bitmap Display">
            <a:extLst>
              <a:ext uri="{FF2B5EF4-FFF2-40B4-BE49-F238E27FC236}">
                <a16:creationId xmlns:a16="http://schemas.microsoft.com/office/drawing/2014/main" id="{AD26C4DB-C6E3-EA7D-E50C-DB24DD2CD77B}"/>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357912" y="1678380"/>
            <a:ext cx="4167255" cy="471476"/>
          </a:xfrm>
          <a:prstGeom prst="rect">
            <a:avLst/>
          </a:prstGeom>
        </p:spPr>
      </p:pic>
      <p:sp>
        <p:nvSpPr>
          <p:cNvPr id="7" name="TextBox 6">
            <a:extLst>
              <a:ext uri="{FF2B5EF4-FFF2-40B4-BE49-F238E27FC236}">
                <a16:creationId xmlns:a16="http://schemas.microsoft.com/office/drawing/2014/main" id="{F4EF320D-58DA-321B-8F5E-93990DCE7019}"/>
              </a:ext>
            </a:extLst>
          </p:cNvPr>
          <p:cNvSpPr txBox="1"/>
          <p:nvPr/>
        </p:nvSpPr>
        <p:spPr>
          <a:xfrm>
            <a:off x="543476" y="1275295"/>
            <a:ext cx="2730235"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M </a:t>
            </a:r>
            <a:r>
              <a:rPr lang="en-US" dirty="0"/>
              <a:t>first-order moments</a:t>
            </a:r>
          </a:p>
        </p:txBody>
      </p:sp>
      <p:sp>
        <p:nvSpPr>
          <p:cNvPr id="15" name="TextBox 14">
            <a:extLst>
              <a:ext uri="{FF2B5EF4-FFF2-40B4-BE49-F238E27FC236}">
                <a16:creationId xmlns:a16="http://schemas.microsoft.com/office/drawing/2014/main" id="{F536513A-AC05-28DD-1C47-0314F5C66B49}"/>
              </a:ext>
            </a:extLst>
          </p:cNvPr>
          <p:cNvSpPr txBox="1"/>
          <p:nvPr/>
        </p:nvSpPr>
        <p:spPr>
          <a:xfrm>
            <a:off x="4441539" y="2252624"/>
            <a:ext cx="1760418" cy="584775"/>
          </a:xfrm>
          <a:prstGeom prst="rect">
            <a:avLst/>
          </a:prstGeom>
          <a:noFill/>
        </p:spPr>
        <p:txBody>
          <a:bodyPr wrap="none" rtlCol="0">
            <a:spAutoFit/>
          </a:bodyPr>
          <a:lstStyle/>
          <a:p>
            <a:r>
              <a:rPr lang="en-US" sz="1600" dirty="0"/>
              <a:t>no. of responses </a:t>
            </a:r>
            <a:br>
              <a:rPr lang="en-US" sz="1600" dirty="0"/>
            </a:br>
            <a:r>
              <a:rPr lang="en-US" sz="1600" dirty="0"/>
              <a:t>from annotator </a:t>
            </a:r>
            <a:r>
              <a:rPr lang="en-US" sz="1600" i="1" dirty="0"/>
              <a:t>m</a:t>
            </a:r>
            <a:endParaRPr lang="en-US" sz="1600" dirty="0"/>
          </a:p>
        </p:txBody>
      </p:sp>
      <p:pic>
        <p:nvPicPr>
          <p:cNvPr id="24" name="Picture 23" descr="\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title="IguanaTex Bitmap Display">
            <a:extLst>
              <a:ext uri="{FF2B5EF4-FFF2-40B4-BE49-F238E27FC236}">
                <a16:creationId xmlns:a16="http://schemas.microsoft.com/office/drawing/2014/main" id="{1374C644-6D62-6D74-073B-DD08B6210C4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50921" y="3319148"/>
            <a:ext cx="6543055" cy="457199"/>
          </a:xfrm>
          <a:prstGeom prst="rect">
            <a:avLst/>
          </a:prstGeom>
        </p:spPr>
      </p:pic>
      <p:pic>
        <p:nvPicPr>
          <p:cNvPr id="30" name="Picture 29" descr="\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title="IguanaTex Bitmap Display">
            <a:extLst>
              <a:ext uri="{FF2B5EF4-FFF2-40B4-BE49-F238E27FC236}">
                <a16:creationId xmlns:a16="http://schemas.microsoft.com/office/drawing/2014/main" id="{6C97BB49-F9A9-E42E-81E5-828CFC23AC8B}"/>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97255" y="4411983"/>
            <a:ext cx="7800237" cy="648451"/>
          </a:xfrm>
          <a:prstGeom prst="rect">
            <a:avLst/>
          </a:prstGeom>
        </p:spPr>
      </p:pic>
      <p:grpSp>
        <p:nvGrpSpPr>
          <p:cNvPr id="46" name="Group 45">
            <a:extLst>
              <a:ext uri="{FF2B5EF4-FFF2-40B4-BE49-F238E27FC236}">
                <a16:creationId xmlns:a16="http://schemas.microsoft.com/office/drawing/2014/main" id="{042AA35A-0F26-9F48-6E7F-46BD99F23DF6}"/>
              </a:ext>
            </a:extLst>
          </p:cNvPr>
          <p:cNvGrpSpPr/>
          <p:nvPr/>
        </p:nvGrpSpPr>
        <p:grpSpPr>
          <a:xfrm>
            <a:off x="543476" y="2755741"/>
            <a:ext cx="3358612" cy="369332"/>
            <a:chOff x="543476" y="2663273"/>
            <a:chExt cx="3358612" cy="369332"/>
          </a:xfrm>
        </p:grpSpPr>
        <p:sp>
          <p:nvSpPr>
            <p:cNvPr id="11" name="TextBox 10">
              <a:extLst>
                <a:ext uri="{FF2B5EF4-FFF2-40B4-BE49-F238E27FC236}">
                  <a16:creationId xmlns:a16="http://schemas.microsoft.com/office/drawing/2014/main" id="{A3FD62B0-7B3B-17E6-EB86-B1A84484EA4E}"/>
                </a:ext>
              </a:extLst>
            </p:cNvPr>
            <p:cNvSpPr txBox="1"/>
            <p:nvPr/>
          </p:nvSpPr>
          <p:spPr>
            <a:xfrm>
              <a:off x="543476" y="2663273"/>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second-order moments</a:t>
              </a:r>
            </a:p>
          </p:txBody>
        </p:sp>
        <p:pic>
          <p:nvPicPr>
            <p:cNvPr id="41" name="Picture 40"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title="IguanaTex Bitmap Display">
              <a:extLst>
                <a:ext uri="{FF2B5EF4-FFF2-40B4-BE49-F238E27FC236}">
                  <a16:creationId xmlns:a16="http://schemas.microsoft.com/office/drawing/2014/main" id="{21EBBEBA-AA79-A943-FDC0-35D4E28E40C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30585" y="2696899"/>
              <a:ext cx="385262" cy="335706"/>
            </a:xfrm>
            <a:prstGeom prst="rect">
              <a:avLst/>
            </a:prstGeom>
          </p:spPr>
        </p:pic>
      </p:grpSp>
      <p:grpSp>
        <p:nvGrpSpPr>
          <p:cNvPr id="45" name="Group 44">
            <a:extLst>
              <a:ext uri="{FF2B5EF4-FFF2-40B4-BE49-F238E27FC236}">
                <a16:creationId xmlns:a16="http://schemas.microsoft.com/office/drawing/2014/main" id="{CBF71B12-5700-68B8-6E3C-A36ED82FE574}"/>
              </a:ext>
            </a:extLst>
          </p:cNvPr>
          <p:cNvGrpSpPr/>
          <p:nvPr/>
        </p:nvGrpSpPr>
        <p:grpSpPr>
          <a:xfrm>
            <a:off x="543476" y="3981420"/>
            <a:ext cx="3063659" cy="369332"/>
            <a:chOff x="543476" y="4043064"/>
            <a:chExt cx="3063659" cy="369332"/>
          </a:xfrm>
        </p:grpSpPr>
        <p:sp>
          <p:nvSpPr>
            <p:cNvPr id="25" name="TextBox 24">
              <a:extLst>
                <a:ext uri="{FF2B5EF4-FFF2-40B4-BE49-F238E27FC236}">
                  <a16:creationId xmlns:a16="http://schemas.microsoft.com/office/drawing/2014/main" id="{0F61C35F-AA53-F63C-9C88-77353C73DF60}"/>
                </a:ext>
              </a:extLst>
            </p:cNvPr>
            <p:cNvSpPr txBox="1"/>
            <p:nvPr/>
          </p:nvSpPr>
          <p:spPr>
            <a:xfrm>
              <a:off x="543476" y="4043064"/>
              <a:ext cx="306365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third-order moments</a:t>
              </a:r>
            </a:p>
          </p:txBody>
        </p:sp>
        <p:pic>
          <p:nvPicPr>
            <p:cNvPr id="44" name="Picture 43" descr="\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title="IguanaTex Bitmap Display">
              <a:extLst>
                <a:ext uri="{FF2B5EF4-FFF2-40B4-BE49-F238E27FC236}">
                  <a16:creationId xmlns:a16="http://schemas.microsoft.com/office/drawing/2014/main" id="{1721A5D7-A733-799B-BF31-7DDFC99B087C}"/>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30585" y="4043064"/>
              <a:ext cx="385262" cy="338903"/>
            </a:xfrm>
            <a:prstGeom prst="rect">
              <a:avLst/>
            </a:prstGeom>
          </p:spPr>
        </p:pic>
      </p:grpSp>
      <p:sp>
        <p:nvSpPr>
          <p:cNvPr id="48" name="TextBox 47">
            <a:extLst>
              <a:ext uri="{FF2B5EF4-FFF2-40B4-BE49-F238E27FC236}">
                <a16:creationId xmlns:a16="http://schemas.microsoft.com/office/drawing/2014/main" id="{1742D0E3-708D-2DAB-C175-F6BB897293A8}"/>
              </a:ext>
            </a:extLst>
          </p:cNvPr>
          <p:cNvSpPr txBox="1"/>
          <p:nvPr/>
        </p:nvSpPr>
        <p:spPr>
          <a:xfrm>
            <a:off x="543476" y="5502354"/>
            <a:ext cx="3448380"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Sparse annotator responses</a:t>
            </a:r>
            <a:endParaRPr lang="en-US" b="1" dirty="0"/>
          </a:p>
        </p:txBody>
      </p:sp>
      <p:grpSp>
        <p:nvGrpSpPr>
          <p:cNvPr id="59" name="Group 58">
            <a:extLst>
              <a:ext uri="{FF2B5EF4-FFF2-40B4-BE49-F238E27FC236}">
                <a16:creationId xmlns:a16="http://schemas.microsoft.com/office/drawing/2014/main" id="{86A3DB9F-8E69-6E9E-7B91-0201E97D0043}"/>
              </a:ext>
            </a:extLst>
          </p:cNvPr>
          <p:cNvGrpSpPr/>
          <p:nvPr/>
        </p:nvGrpSpPr>
        <p:grpSpPr>
          <a:xfrm>
            <a:off x="3902088" y="5213501"/>
            <a:ext cx="3661285" cy="944102"/>
            <a:chOff x="3902088" y="5213501"/>
            <a:chExt cx="3661285" cy="944102"/>
          </a:xfrm>
        </p:grpSpPr>
        <p:sp>
          <p:nvSpPr>
            <p:cNvPr id="55" name="Left Brace 54">
              <a:extLst>
                <a:ext uri="{FF2B5EF4-FFF2-40B4-BE49-F238E27FC236}">
                  <a16:creationId xmlns:a16="http://schemas.microsoft.com/office/drawing/2014/main" id="{180E15D8-9980-6D68-1F28-66F82AEEF46D}"/>
                </a:ext>
              </a:extLst>
            </p:cNvPr>
            <p:cNvSpPr/>
            <p:nvPr/>
          </p:nvSpPr>
          <p:spPr>
            <a:xfrm>
              <a:off x="3902088" y="5398167"/>
              <a:ext cx="501446" cy="6484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7301CB8E-8F7E-0CD1-C74F-D1AB63847491}"/>
                </a:ext>
              </a:extLst>
            </p:cNvPr>
            <p:cNvSpPr txBox="1"/>
            <p:nvPr/>
          </p:nvSpPr>
          <p:spPr>
            <a:xfrm>
              <a:off x="4403534" y="5213501"/>
              <a:ext cx="3159839" cy="369332"/>
            </a:xfrm>
            <a:prstGeom prst="rect">
              <a:avLst/>
            </a:prstGeom>
            <a:noFill/>
          </p:spPr>
          <p:txBody>
            <a:bodyPr wrap="none" rtlCol="0">
              <a:spAutoFit/>
            </a:bodyPr>
            <a:lstStyle/>
            <a:p>
              <a:r>
                <a:rPr lang="en-US" dirty="0"/>
                <a:t>Some moments not available</a:t>
              </a:r>
            </a:p>
          </p:txBody>
        </p:sp>
        <p:sp>
          <p:nvSpPr>
            <p:cNvPr id="58" name="TextBox 57">
              <a:extLst>
                <a:ext uri="{FF2B5EF4-FFF2-40B4-BE49-F238E27FC236}">
                  <a16:creationId xmlns:a16="http://schemas.microsoft.com/office/drawing/2014/main" id="{293D069A-2B1D-5215-D2A5-0583475587AE}"/>
                </a:ext>
              </a:extLst>
            </p:cNvPr>
            <p:cNvSpPr txBox="1"/>
            <p:nvPr/>
          </p:nvSpPr>
          <p:spPr>
            <a:xfrm>
              <a:off x="4403533" y="5788271"/>
              <a:ext cx="2454518" cy="369332"/>
            </a:xfrm>
            <a:prstGeom prst="rect">
              <a:avLst/>
            </a:prstGeom>
            <a:noFill/>
          </p:spPr>
          <p:txBody>
            <a:bodyPr wrap="none" rtlCol="0">
              <a:spAutoFit/>
            </a:bodyPr>
            <a:lstStyle/>
            <a:p>
              <a:r>
                <a:rPr lang="en-US" dirty="0"/>
                <a:t>Heteroskedastic noise</a:t>
              </a:r>
            </a:p>
          </p:txBody>
        </p:sp>
      </p:grpSp>
    </p:spTree>
    <p:extLst>
      <p:ext uri="{BB962C8B-B14F-4D97-AF65-F5344CB8AC3E}">
        <p14:creationId xmlns:p14="http://schemas.microsoft.com/office/powerpoint/2010/main" val="1166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72D47-8D1E-C27D-3968-4D87537D8A97}"/>
            </a:ext>
          </a:extLst>
        </p:cNvPr>
        <p:cNvGrpSpPr/>
        <p:nvPr/>
      </p:nvGrpSpPr>
      <p:grpSpPr>
        <a:xfrm>
          <a:off x="0" y="0"/>
          <a:ext cx="0" cy="0"/>
          <a:chOff x="0" y="0"/>
          <a:chExt cx="0" cy="0"/>
        </a:xfrm>
      </p:grpSpPr>
      <p:sp>
        <p:nvSpPr>
          <p:cNvPr id="45" name="Speech Bubble: Rectangle with Corners Rounded 44">
            <a:extLst>
              <a:ext uri="{FF2B5EF4-FFF2-40B4-BE49-F238E27FC236}">
                <a16:creationId xmlns:a16="http://schemas.microsoft.com/office/drawing/2014/main" id="{A17F410C-ACD7-C2C3-8639-12CD86347046}"/>
              </a:ext>
            </a:extLst>
          </p:cNvPr>
          <p:cNvSpPr/>
          <p:nvPr/>
        </p:nvSpPr>
        <p:spPr>
          <a:xfrm rot="10800000">
            <a:off x="1539971" y="1895735"/>
            <a:ext cx="1244326" cy="453979"/>
          </a:xfrm>
          <a:prstGeom prst="wedgeRoundRectCallout">
            <a:avLst>
              <a:gd name="adj1" fmla="val 86963"/>
              <a:gd name="adj2" fmla="val -21776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D9A46628-B25C-E32D-B1E3-6CEA4B3C6DEE}"/>
              </a:ext>
            </a:extLst>
          </p:cNvPr>
          <p:cNvSpPr>
            <a:spLocks noGrp="1"/>
          </p:cNvSpPr>
          <p:nvPr>
            <p:ph type="title"/>
          </p:nvPr>
        </p:nvSpPr>
        <p:spPr>
          <a:xfrm>
            <a:off x="124635" y="152419"/>
            <a:ext cx="8511466" cy="561173"/>
          </a:xfrm>
        </p:spPr>
        <p:txBody>
          <a:bodyPr/>
          <a:lstStyle/>
          <a:p>
            <a:r>
              <a:rPr lang="en-US" sz="2800" dirty="0"/>
              <a:t>Moment matching with third-order statistics</a:t>
            </a:r>
          </a:p>
        </p:txBody>
      </p:sp>
      <p:sp>
        <p:nvSpPr>
          <p:cNvPr id="48" name="Footer Placeholder 3">
            <a:extLst>
              <a:ext uri="{FF2B5EF4-FFF2-40B4-BE49-F238E27FC236}">
                <a16:creationId xmlns:a16="http://schemas.microsoft.com/office/drawing/2014/main" id="{D8E5A647-C895-1431-AF32-53475EFC5DB1}"/>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400" dirty="0">
                <a:solidFill>
                  <a:schemeClr val="tx1"/>
                </a:solidFill>
                <a:latin typeface="+mj-lt"/>
              </a:rPr>
              <a:t>P. A. Traganitis, A. Pages-Zamora, and G. B. Giannakis, "Blind Multiclass Ensemble Classification," </a:t>
            </a:r>
            <a:br>
              <a:rPr lang="en-US" sz="1400" dirty="0">
                <a:solidFill>
                  <a:schemeClr val="tx1"/>
                </a:solidFill>
                <a:latin typeface="+mj-lt"/>
              </a:rPr>
            </a:br>
            <a:r>
              <a:rPr lang="en-US" sz="1400" i="1" dirty="0">
                <a:solidFill>
                  <a:schemeClr val="tx1"/>
                </a:solidFill>
                <a:latin typeface="+mj-lt"/>
              </a:rPr>
              <a:t>IEEE Transactions on Signal Processing</a:t>
            </a:r>
            <a:r>
              <a:rPr lang="en-US" sz="1400" dirty="0">
                <a:solidFill>
                  <a:schemeClr val="tx1"/>
                </a:solidFill>
                <a:latin typeface="+mj-lt"/>
              </a:rPr>
              <a:t>, vol. 66, no. 18, pp. 4737-4752, September 2018.</a:t>
            </a:r>
          </a:p>
        </p:txBody>
      </p:sp>
      <p:sp>
        <p:nvSpPr>
          <p:cNvPr id="5" name="Slide Number Placeholder 4">
            <a:extLst>
              <a:ext uri="{FF2B5EF4-FFF2-40B4-BE49-F238E27FC236}">
                <a16:creationId xmlns:a16="http://schemas.microsoft.com/office/drawing/2014/main" id="{66EF691B-7800-FD89-6641-60809FC5A1E5}"/>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25</a:t>
            </a:fld>
            <a:endParaRPr lang="en-US" dirty="0">
              <a:solidFill>
                <a:srgbClr val="000000"/>
              </a:solidFill>
              <a:ea typeface="ＭＳ Ｐゴシック"/>
            </a:endParaRPr>
          </a:p>
        </p:txBody>
      </p:sp>
      <p:grpSp>
        <p:nvGrpSpPr>
          <p:cNvPr id="57" name="Group 56">
            <a:extLst>
              <a:ext uri="{FF2B5EF4-FFF2-40B4-BE49-F238E27FC236}">
                <a16:creationId xmlns:a16="http://schemas.microsoft.com/office/drawing/2014/main" id="{9E315F47-F752-CAAC-B09B-F4B3D5244774}"/>
              </a:ext>
            </a:extLst>
          </p:cNvPr>
          <p:cNvGrpSpPr/>
          <p:nvPr/>
        </p:nvGrpSpPr>
        <p:grpSpPr>
          <a:xfrm>
            <a:off x="800310" y="653786"/>
            <a:ext cx="8117193" cy="2275189"/>
            <a:chOff x="800310" y="653786"/>
            <a:chExt cx="8117193" cy="2275189"/>
          </a:xfrm>
        </p:grpSpPr>
        <p:grpSp>
          <p:nvGrpSpPr>
            <p:cNvPr id="56" name="Group 55">
              <a:extLst>
                <a:ext uri="{FF2B5EF4-FFF2-40B4-BE49-F238E27FC236}">
                  <a16:creationId xmlns:a16="http://schemas.microsoft.com/office/drawing/2014/main" id="{E7701D5E-A467-7FBA-DEA3-1ADA546C419D}"/>
                </a:ext>
              </a:extLst>
            </p:cNvPr>
            <p:cNvGrpSpPr/>
            <p:nvPr>
              <p:custDataLst>
                <p:tags r:id="rId6"/>
              </p:custDataLst>
            </p:nvPr>
          </p:nvGrpSpPr>
          <p:grpSpPr>
            <a:xfrm>
              <a:off x="956679" y="653786"/>
              <a:ext cx="7960824" cy="2137876"/>
              <a:chOff x="956679" y="653786"/>
              <a:chExt cx="7960824" cy="2137876"/>
            </a:xfrm>
          </p:grpSpPr>
          <p:sp>
            <p:nvSpPr>
              <p:cNvPr id="8" name="Speech Bubble: Rectangle with Corners Rounded 7">
                <a:extLst>
                  <a:ext uri="{FF2B5EF4-FFF2-40B4-BE49-F238E27FC236}">
                    <a16:creationId xmlns:a16="http://schemas.microsoft.com/office/drawing/2014/main" id="{0279F0A1-3939-1940-289A-8CE6F0BA7960}"/>
                  </a:ext>
                </a:extLst>
              </p:cNvPr>
              <p:cNvSpPr/>
              <p:nvPr/>
            </p:nvSpPr>
            <p:spPr>
              <a:xfrm>
                <a:off x="7692288" y="1903024"/>
                <a:ext cx="495363" cy="453979"/>
              </a:xfrm>
              <a:prstGeom prst="wedgeRoundRectCallout">
                <a:avLst>
                  <a:gd name="adj1" fmla="val 40726"/>
                  <a:gd name="adj2" fmla="val -21550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5" name="Picture 54" descr="\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title="IguanaTex Bitmap Display">
                <a:extLst>
                  <a:ext uri="{FF2B5EF4-FFF2-40B4-BE49-F238E27FC236}">
                    <a16:creationId xmlns:a16="http://schemas.microsoft.com/office/drawing/2014/main" id="{D47DC038-D487-A9C1-BAE6-58A2E2465377}"/>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956679" y="1432441"/>
                <a:ext cx="7230243" cy="1359221"/>
              </a:xfrm>
              <a:prstGeom prst="rect">
                <a:avLst/>
              </a:prstGeom>
            </p:spPr>
          </p:pic>
          <p:sp>
            <p:nvSpPr>
              <p:cNvPr id="13" name="TextBox 12">
                <a:extLst>
                  <a:ext uri="{FF2B5EF4-FFF2-40B4-BE49-F238E27FC236}">
                    <a16:creationId xmlns:a16="http://schemas.microsoft.com/office/drawing/2014/main" id="{E744BB2C-1D92-79F6-5884-FE0554C3DE36}"/>
                  </a:ext>
                </a:extLst>
              </p:cNvPr>
              <p:cNvSpPr txBox="1"/>
              <p:nvPr/>
            </p:nvSpPr>
            <p:spPr>
              <a:xfrm>
                <a:off x="7137533" y="653786"/>
                <a:ext cx="1779970" cy="507831"/>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Available triplet moments</a:t>
                </a:r>
              </a:p>
            </p:txBody>
          </p:sp>
        </p:grpSp>
        <p:sp>
          <p:nvSpPr>
            <p:cNvPr id="7" name="Rectangle: Rounded Corners 6">
              <a:extLst>
                <a:ext uri="{FF2B5EF4-FFF2-40B4-BE49-F238E27FC236}">
                  <a16:creationId xmlns:a16="http://schemas.microsoft.com/office/drawing/2014/main" id="{826BE07D-93E6-1746-116A-8A50CC5A4F1E}"/>
                </a:ext>
              </a:extLst>
            </p:cNvPr>
            <p:cNvSpPr/>
            <p:nvPr/>
          </p:nvSpPr>
          <p:spPr>
            <a:xfrm>
              <a:off x="800310" y="1070522"/>
              <a:ext cx="7581072" cy="1858453"/>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grpSp>
        <p:nvGrpSpPr>
          <p:cNvPr id="21" name="Group 20">
            <a:extLst>
              <a:ext uri="{FF2B5EF4-FFF2-40B4-BE49-F238E27FC236}">
                <a16:creationId xmlns:a16="http://schemas.microsoft.com/office/drawing/2014/main" id="{F779EF14-000F-E4C2-B3F9-12BE89CD35CD}"/>
              </a:ext>
            </a:extLst>
          </p:cNvPr>
          <p:cNvGrpSpPr/>
          <p:nvPr/>
        </p:nvGrpSpPr>
        <p:grpSpPr>
          <a:xfrm>
            <a:off x="1574979" y="5017314"/>
            <a:ext cx="6031733" cy="954107"/>
            <a:chOff x="2275172" y="4828319"/>
            <a:chExt cx="6031733" cy="954107"/>
          </a:xfrm>
        </p:grpSpPr>
        <p:sp>
          <p:nvSpPr>
            <p:cNvPr id="22" name="Rounded Rectangle 32">
              <a:extLst>
                <a:ext uri="{FF2B5EF4-FFF2-40B4-BE49-F238E27FC236}">
                  <a16:creationId xmlns:a16="http://schemas.microsoft.com/office/drawing/2014/main" id="{C5CEDC72-78A4-0005-BAD3-0D9B0CCF6051}"/>
                </a:ext>
              </a:extLst>
            </p:cNvPr>
            <p:cNvSpPr/>
            <p:nvPr/>
          </p:nvSpPr>
          <p:spPr bwMode="auto">
            <a:xfrm>
              <a:off x="2275172" y="4834976"/>
              <a:ext cx="5655637" cy="852176"/>
            </a:xfrm>
            <a:prstGeom prst="roundRect">
              <a:avLst/>
            </a:prstGeom>
            <a:solidFill>
              <a:srgbClr val="C6EEFE"/>
            </a:solidFill>
            <a:ln w="190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US" sz="1350">
                <a:solidFill>
                  <a:srgbClr val="000000"/>
                </a:solidFill>
                <a:latin typeface="cmbx10" charset="0"/>
                <a:ea typeface="ＭＳ Ｐゴシック" charset="0"/>
              </a:endParaRPr>
            </a:p>
          </p:txBody>
        </p:sp>
        <p:sp>
          <p:nvSpPr>
            <p:cNvPr id="24" name="TextBox 23">
              <a:extLst>
                <a:ext uri="{FF2B5EF4-FFF2-40B4-BE49-F238E27FC236}">
                  <a16:creationId xmlns:a16="http://schemas.microsoft.com/office/drawing/2014/main" id="{AF2F94C9-C7C6-64BA-5A48-55F036C97B43}"/>
                </a:ext>
              </a:extLst>
            </p:cNvPr>
            <p:cNvSpPr txBox="1"/>
            <p:nvPr/>
          </p:nvSpPr>
          <p:spPr>
            <a:xfrm>
              <a:off x="2353031" y="4828319"/>
              <a:ext cx="5953874" cy="954107"/>
            </a:xfrm>
            <a:prstGeom prst="rect">
              <a:avLst/>
            </a:prstGeom>
            <a:noFill/>
          </p:spPr>
          <p:txBody>
            <a:bodyPr wrap="none" rtlCol="0">
              <a:spAutoFit/>
            </a:bodyPr>
            <a:lstStyle/>
            <a:p>
              <a:pPr defTabSz="685800">
                <a:spcBef>
                  <a:spcPts val="450"/>
                </a:spcBef>
                <a:buClr>
                  <a:srgbClr val="000099"/>
                </a:buClr>
                <a:defRPr/>
              </a:pPr>
              <a:r>
                <a:rPr lang="en-US" sz="1400" b="1" dirty="0">
                  <a:solidFill>
                    <a:srgbClr val="0000FF"/>
                  </a:solidFill>
                  <a:latin typeface="Arial" panose="020B0604020202020204"/>
                  <a:ea typeface="宋体" charset="-122"/>
                </a:rPr>
                <a:t>Theorem.</a:t>
              </a:r>
              <a:r>
                <a:rPr lang="en-US" sz="1400" dirty="0">
                  <a:solidFill>
                    <a:srgbClr val="000000"/>
                  </a:solidFill>
                  <a:latin typeface="Arial" panose="020B0604020202020204"/>
                  <a:ea typeface="宋体" charset="-122"/>
                </a:rPr>
                <a:t> If solution        relies on ensemble moments, and solution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on sample moments, then as </a:t>
              </a:r>
              <a:br>
                <a:rPr lang="en-US" sz="1400" dirty="0">
                  <a:solidFill>
                    <a:srgbClr val="000000"/>
                  </a:solidFill>
                  <a:latin typeface="Arial" panose="020B0604020202020204"/>
                  <a:ea typeface="宋体" charset="-122"/>
                </a:rPr>
              </a:br>
              <a:r>
                <a:rPr lang="en-US" sz="1400" dirty="0">
                  <a:solidFill>
                    <a:srgbClr val="000000"/>
                  </a:solidFill>
                  <a:latin typeface="Arial" panose="020B0604020202020204"/>
                  <a:ea typeface="宋体" charset="-122"/>
                </a:rPr>
                <a:t>                                       </a:t>
              </a:r>
              <a:br>
                <a:rPr lang="en-US" sz="1400" dirty="0">
                  <a:solidFill>
                    <a:srgbClr val="000000"/>
                  </a:solidFill>
                  <a:latin typeface="Arial" panose="020B0604020202020204"/>
                  <a:ea typeface="宋体" charset="-122"/>
                </a:rPr>
              </a:br>
              <a:endParaRPr lang="en-US" sz="1400" dirty="0">
                <a:solidFill>
                  <a:srgbClr val="000000"/>
                </a:solidFill>
                <a:latin typeface="Arial" panose="020B0604020202020204"/>
                <a:ea typeface="宋体" charset="-122"/>
              </a:endParaRPr>
            </a:p>
          </p:txBody>
        </p:sp>
        <p:pic>
          <p:nvPicPr>
            <p:cNvPr id="25" name="Picture 24">
              <a:extLst>
                <a:ext uri="{FF2B5EF4-FFF2-40B4-BE49-F238E27FC236}">
                  <a16:creationId xmlns:a16="http://schemas.microsoft.com/office/drawing/2014/main" id="{A228F56A-958F-3F97-2B0D-54BB6B4F124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113834" y="4883128"/>
              <a:ext cx="266840" cy="170908"/>
            </a:xfrm>
            <a:prstGeom prst="rect">
              <a:avLst/>
            </a:prstGeom>
          </p:spPr>
        </p:pic>
        <p:pic>
          <p:nvPicPr>
            <p:cNvPr id="26" name="Picture 25">
              <a:extLst>
                <a:ext uri="{FF2B5EF4-FFF2-40B4-BE49-F238E27FC236}">
                  <a16:creationId xmlns:a16="http://schemas.microsoft.com/office/drawing/2014/main" id="{AD6C5EB3-3425-250D-32C5-112153A3D48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764663" y="5370674"/>
              <a:ext cx="1671188" cy="246924"/>
            </a:xfrm>
            <a:prstGeom prst="rect">
              <a:avLst/>
            </a:prstGeom>
          </p:spPr>
        </p:pic>
        <p:pic>
          <p:nvPicPr>
            <p:cNvPr id="27" name="Picture 26">
              <a:extLst>
                <a:ext uri="{FF2B5EF4-FFF2-40B4-BE49-F238E27FC236}">
                  <a16:creationId xmlns:a16="http://schemas.microsoft.com/office/drawing/2014/main" id="{2056AC2B-03B1-C52F-5A9E-57580E80079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034351" y="5135157"/>
              <a:ext cx="773223" cy="135335"/>
            </a:xfrm>
            <a:prstGeom prst="rect">
              <a:avLst/>
            </a:prstGeom>
          </p:spPr>
        </p:pic>
        <p:pic>
          <p:nvPicPr>
            <p:cNvPr id="28" name="Picture 27">
              <a:extLst>
                <a:ext uri="{FF2B5EF4-FFF2-40B4-BE49-F238E27FC236}">
                  <a16:creationId xmlns:a16="http://schemas.microsoft.com/office/drawing/2014/main" id="{216DBE73-2343-E55F-4764-B80827CA52B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297036" y="5092230"/>
              <a:ext cx="307967" cy="211296"/>
            </a:xfrm>
            <a:prstGeom prst="rect">
              <a:avLst/>
            </a:prstGeom>
          </p:spPr>
        </p:pic>
        <p:sp>
          <p:nvSpPr>
            <p:cNvPr id="29" name="TextBox 28">
              <a:extLst>
                <a:ext uri="{FF2B5EF4-FFF2-40B4-BE49-F238E27FC236}">
                  <a16:creationId xmlns:a16="http://schemas.microsoft.com/office/drawing/2014/main" id="{91FF8AB6-5BAF-4521-00B6-6F4A46F1C6AF}"/>
                </a:ext>
              </a:extLst>
            </p:cNvPr>
            <p:cNvSpPr txBox="1"/>
            <p:nvPr/>
          </p:nvSpPr>
          <p:spPr>
            <a:xfrm>
              <a:off x="5630246" y="5338250"/>
              <a:ext cx="1275798" cy="307777"/>
            </a:xfrm>
            <a:prstGeom prst="rect">
              <a:avLst/>
            </a:prstGeom>
            <a:noFill/>
          </p:spPr>
          <p:txBody>
            <a:bodyPr wrap="none" rtlCol="0">
              <a:spAutoFit/>
            </a:bodyPr>
            <a:lstStyle/>
            <a:p>
              <a:pPr algn="l">
                <a:spcBef>
                  <a:spcPts val="600"/>
                </a:spcBef>
              </a:pPr>
              <a:r>
                <a:rPr lang="en-US" sz="1400" dirty="0">
                  <a:ea typeface="宋体" charset="-122"/>
                </a:rPr>
                <a:t>almost surely.</a:t>
              </a:r>
            </a:p>
          </p:txBody>
        </p:sp>
      </p:grpSp>
      <p:sp>
        <p:nvSpPr>
          <p:cNvPr id="32" name="TextBox 31">
            <a:extLst>
              <a:ext uri="{FF2B5EF4-FFF2-40B4-BE49-F238E27FC236}">
                <a16:creationId xmlns:a16="http://schemas.microsoft.com/office/drawing/2014/main" id="{C0BA97E8-44DE-50BB-328A-4F262CD974EA}"/>
              </a:ext>
            </a:extLst>
          </p:cNvPr>
          <p:cNvSpPr txBox="1"/>
          <p:nvPr/>
        </p:nvSpPr>
        <p:spPr>
          <a:xfrm>
            <a:off x="340171" y="3459680"/>
            <a:ext cx="1555554"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Relaxation </a:t>
            </a:r>
          </a:p>
        </p:txBody>
      </p:sp>
      <p:grpSp>
        <p:nvGrpSpPr>
          <p:cNvPr id="52" name="Group 51">
            <a:extLst>
              <a:ext uri="{FF2B5EF4-FFF2-40B4-BE49-F238E27FC236}">
                <a16:creationId xmlns:a16="http://schemas.microsoft.com/office/drawing/2014/main" id="{AF8F2CA7-DF36-6BC9-76A2-608A8797CA53}"/>
              </a:ext>
            </a:extLst>
          </p:cNvPr>
          <p:cNvGrpSpPr/>
          <p:nvPr/>
        </p:nvGrpSpPr>
        <p:grpSpPr>
          <a:xfrm>
            <a:off x="2381114" y="3387628"/>
            <a:ext cx="5070195" cy="990209"/>
            <a:chOff x="2381114" y="3644803"/>
            <a:chExt cx="5070195" cy="990209"/>
          </a:xfrm>
        </p:grpSpPr>
        <p:pic>
          <p:nvPicPr>
            <p:cNvPr id="51" name="Picture 50" descr="\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title="IguanaTex Bitmap Display">
              <a:extLst>
                <a:ext uri="{FF2B5EF4-FFF2-40B4-BE49-F238E27FC236}">
                  <a16:creationId xmlns:a16="http://schemas.microsoft.com/office/drawing/2014/main" id="{41FE5A74-A2E4-E9F2-1BCC-D2A55D1CC5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546002" y="3689564"/>
              <a:ext cx="4877999" cy="856931"/>
            </a:xfrm>
            <a:prstGeom prst="rect">
              <a:avLst/>
            </a:prstGeom>
          </p:spPr>
        </p:pic>
        <p:sp>
          <p:nvSpPr>
            <p:cNvPr id="40" name="Rectangle: Rounded Corners 39">
              <a:extLst>
                <a:ext uri="{FF2B5EF4-FFF2-40B4-BE49-F238E27FC236}">
                  <a16:creationId xmlns:a16="http://schemas.microsoft.com/office/drawing/2014/main" id="{CAB449CA-2B2F-B385-5676-FBAD6C230D43}"/>
                </a:ext>
              </a:extLst>
            </p:cNvPr>
            <p:cNvSpPr/>
            <p:nvPr/>
          </p:nvSpPr>
          <p:spPr>
            <a:xfrm>
              <a:off x="2381114" y="3644803"/>
              <a:ext cx="5070195" cy="990209"/>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t>[[\bm A_m\bm D, \bm A_m, \bm A_{m''}]]</a:t>
              </a:r>
              <a:endParaRPr lang="en-US" sz="1350" dirty="0"/>
            </a:p>
          </p:txBody>
        </p:sp>
      </p:grpSp>
      <p:sp>
        <p:nvSpPr>
          <p:cNvPr id="42" name="TextBox 41">
            <a:extLst>
              <a:ext uri="{FF2B5EF4-FFF2-40B4-BE49-F238E27FC236}">
                <a16:creationId xmlns:a16="http://schemas.microsoft.com/office/drawing/2014/main" id="{C3640BE6-A525-14E8-A656-CE3A81529413}"/>
              </a:ext>
            </a:extLst>
          </p:cNvPr>
          <p:cNvSpPr txBox="1"/>
          <p:nvPr/>
        </p:nvSpPr>
        <p:spPr>
          <a:xfrm>
            <a:off x="864482" y="1093590"/>
            <a:ext cx="1595309" cy="369332"/>
          </a:xfrm>
          <a:prstGeom prst="rect">
            <a:avLst/>
          </a:prstGeom>
          <a:noFill/>
        </p:spPr>
        <p:txBody>
          <a:bodyPr wrap="none" rtlCol="0">
            <a:spAutoFit/>
          </a:bodyPr>
          <a:lstStyle/>
          <a:p>
            <a:r>
              <a:rPr lang="en-US" u="sng" dirty="0">
                <a:solidFill>
                  <a:srgbClr val="C00000"/>
                </a:solidFill>
              </a:rPr>
              <a:t>Coupled CPD</a:t>
            </a:r>
          </a:p>
        </p:txBody>
      </p:sp>
      <p:sp>
        <p:nvSpPr>
          <p:cNvPr id="46" name="TextBox 45">
            <a:extLst>
              <a:ext uri="{FF2B5EF4-FFF2-40B4-BE49-F238E27FC236}">
                <a16:creationId xmlns:a16="http://schemas.microsoft.com/office/drawing/2014/main" id="{26D59052-7DE2-935A-150F-437718B58B84}"/>
              </a:ext>
            </a:extLst>
          </p:cNvPr>
          <p:cNvSpPr txBox="1"/>
          <p:nvPr/>
        </p:nvSpPr>
        <p:spPr>
          <a:xfrm>
            <a:off x="268606" y="3090682"/>
            <a:ext cx="2542727" cy="300082"/>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Sample triplet moments</a:t>
            </a:r>
          </a:p>
        </p:txBody>
      </p:sp>
      <p:sp>
        <p:nvSpPr>
          <p:cNvPr id="47" name="TextBox 46">
            <a:extLst>
              <a:ext uri="{FF2B5EF4-FFF2-40B4-BE49-F238E27FC236}">
                <a16:creationId xmlns:a16="http://schemas.microsoft.com/office/drawing/2014/main" id="{11E6F13D-BF5C-F173-5C52-3D3BC152AA01}"/>
              </a:ext>
            </a:extLst>
          </p:cNvPr>
          <p:cNvSpPr txBox="1"/>
          <p:nvPr/>
        </p:nvSpPr>
        <p:spPr>
          <a:xfrm>
            <a:off x="340171" y="4539635"/>
            <a:ext cx="5492529"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First- and second-order moments can be included</a:t>
            </a:r>
          </a:p>
        </p:txBody>
      </p:sp>
      <p:sp>
        <p:nvSpPr>
          <p:cNvPr id="4" name="TextBox 3">
            <a:extLst>
              <a:ext uri="{FF2B5EF4-FFF2-40B4-BE49-F238E27FC236}">
                <a16:creationId xmlns:a16="http://schemas.microsoft.com/office/drawing/2014/main" id="{11E3EA8C-284D-71CA-9F2B-9A63DC4B8EB4}"/>
              </a:ext>
            </a:extLst>
          </p:cNvPr>
          <p:cNvSpPr txBox="1"/>
          <p:nvPr/>
        </p:nvSpPr>
        <p:spPr>
          <a:xfrm>
            <a:off x="340171" y="5936799"/>
            <a:ext cx="8970209" cy="369332"/>
          </a:xfrm>
          <a:prstGeom prst="rect">
            <a:avLst/>
          </a:prstGeom>
          <a:noFill/>
        </p:spPr>
        <p:txBody>
          <a:bodyPr wrap="square">
            <a:spAutoFit/>
          </a:bodyPr>
          <a:lstStyle/>
          <a:p>
            <a:pPr marL="285750" indent="-285750">
              <a:spcBef>
                <a:spcPts val="450"/>
              </a:spcBef>
              <a:buFont typeface="Wingdings" panose="05000000000000000000" pitchFamily="2" charset="2"/>
              <a:buChar char="Ø"/>
            </a:pPr>
            <a:r>
              <a:rPr lang="en-US" sz="1800" dirty="0">
                <a:solidFill>
                  <a:srgbClr val="000000"/>
                </a:solidFill>
                <a:latin typeface="Arial" panose="020B0604020202020204"/>
                <a:ea typeface="宋体" charset="-122"/>
              </a:rPr>
              <a:t>Reduced complexity via orthogonal tensor decompositions [Zhang et al’16]</a:t>
            </a:r>
          </a:p>
        </p:txBody>
      </p:sp>
    </p:spTree>
    <p:extLst>
      <p:ext uri="{BB962C8B-B14F-4D97-AF65-F5344CB8AC3E}">
        <p14:creationId xmlns:p14="http://schemas.microsoft.com/office/powerpoint/2010/main" val="33542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peech Bubble: Rectangle with Corners Rounded 48">
            <a:extLst>
              <a:ext uri="{FF2B5EF4-FFF2-40B4-BE49-F238E27FC236}">
                <a16:creationId xmlns:a16="http://schemas.microsoft.com/office/drawing/2014/main" id="{279E9E9E-D7E3-46B5-6FC1-7A33A56D52F5}"/>
              </a:ext>
            </a:extLst>
          </p:cNvPr>
          <p:cNvSpPr/>
          <p:nvPr/>
        </p:nvSpPr>
        <p:spPr>
          <a:xfrm rot="5400000">
            <a:off x="2410382" y="3569002"/>
            <a:ext cx="230105" cy="266131"/>
          </a:xfrm>
          <a:prstGeom prst="wedgeRoundRectCallout">
            <a:avLst>
              <a:gd name="adj1" fmla="val 117388"/>
              <a:gd name="adj2" fmla="val 111864"/>
              <a:gd name="adj3" fmla="val 16667"/>
            </a:avLst>
          </a:prstGeom>
          <a:solidFill>
            <a:srgbClr val="65A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10"/>
          <a:stretch>
            <a:fillRect/>
          </a:stretch>
        </p:blipFill>
        <p:spPr>
          <a:xfrm>
            <a:off x="5469189" y="709095"/>
            <a:ext cx="3674811" cy="1464902"/>
          </a:xfrm>
          <a:prstGeom prst="rect">
            <a:avLst/>
          </a:prstGeom>
        </p:spPr>
      </p:pic>
      <p:sp>
        <p:nvSpPr>
          <p:cNvPr id="2" name="Title 1"/>
          <p:cNvSpPr>
            <a:spLocks noGrp="1"/>
          </p:cNvSpPr>
          <p:nvPr>
            <p:ph type="title"/>
          </p:nvPr>
        </p:nvSpPr>
        <p:spPr>
          <a:xfrm>
            <a:off x="189836" y="-244859"/>
            <a:ext cx="9388490" cy="1325563"/>
          </a:xfrm>
        </p:spPr>
        <p:txBody>
          <a:bodyPr/>
          <a:lstStyle/>
          <a:p>
            <a:r>
              <a:rPr lang="en-US" dirty="0"/>
              <a:t>Canonical Polyadic Decomposition in one slide</a:t>
            </a:r>
          </a:p>
        </p:txBody>
      </p:sp>
      <p:sp>
        <p:nvSpPr>
          <p:cNvPr id="30" name="Footer Placeholder 3">
            <a:extLst>
              <a:ext uri="{FF2B5EF4-FFF2-40B4-BE49-F238E27FC236}">
                <a16:creationId xmlns:a16="http://schemas.microsoft.com/office/drawing/2014/main" id="{FAE84644-F950-CA1A-CDA5-2AAA7E6841B5}"/>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pPr>
                <a:defRPr/>
              </a:pPr>
              <a:t>26</a:t>
            </a:fld>
            <a:endParaRPr lang="en-US"/>
          </a:p>
        </p:txBody>
      </p:sp>
      <p:grpSp>
        <p:nvGrpSpPr>
          <p:cNvPr id="29" name="Group 28">
            <a:extLst>
              <a:ext uri="{FF2B5EF4-FFF2-40B4-BE49-F238E27FC236}">
                <a16:creationId xmlns:a16="http://schemas.microsoft.com/office/drawing/2014/main" id="{23258434-4570-61A8-71D6-FC2B8467216F}"/>
              </a:ext>
            </a:extLst>
          </p:cNvPr>
          <p:cNvGrpSpPr/>
          <p:nvPr/>
        </p:nvGrpSpPr>
        <p:grpSpPr>
          <a:xfrm>
            <a:off x="167630" y="1330225"/>
            <a:ext cx="5091832" cy="647089"/>
            <a:chOff x="167630" y="1330225"/>
            <a:chExt cx="5091832" cy="647089"/>
          </a:xfrm>
        </p:grpSpPr>
        <p:pic>
          <p:nvPicPr>
            <p:cNvPr id="27" name="Picture 26" descr="\documentclass{article}&#10;\usepackage{amsmath,bm,amsfonts,amssymb}&#10;\DeclareMathOperator{\prob}{Pr}&#10;\newcommand{\Expect}{{\rm I\kern-.3em E}}&#10;\pagestyle{empty}&#10;\begin{document}&#10;&#10;&#10;\begin{equation*}&#10;\underline{\bm T} = \sum_{f=1}^{F}\bm{a}_f\circ\bm{b}_f\circ\bm{c}_f&#10;\end{equation*}&#10;&#10;\end{document}" title="IguanaTex Bitmap Display">
              <a:extLst>
                <a:ext uri="{FF2B5EF4-FFF2-40B4-BE49-F238E27FC236}">
                  <a16:creationId xmlns:a16="http://schemas.microsoft.com/office/drawing/2014/main" id="{436BEAD6-CBAB-0EC5-2399-8D16A17A5730}"/>
                </a:ext>
              </a:extLst>
            </p:cNvPr>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3410635" y="1330225"/>
              <a:ext cx="1848827" cy="647089"/>
            </a:xfrm>
            <a:prstGeom prst="rect">
              <a:avLst/>
            </a:prstGeom>
          </p:spPr>
        </p:pic>
        <p:sp>
          <p:nvSpPr>
            <p:cNvPr id="8" name="TextBox 7"/>
            <p:cNvSpPr txBox="1"/>
            <p:nvPr/>
          </p:nvSpPr>
          <p:spPr>
            <a:xfrm>
              <a:off x="167630" y="1486727"/>
              <a:ext cx="3243004"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PARAFAC/CPD Tensor model:</a:t>
              </a:r>
            </a:p>
          </p:txBody>
        </p:sp>
      </p:grpSp>
      <p:grpSp>
        <p:nvGrpSpPr>
          <p:cNvPr id="22" name="Group 21">
            <a:extLst>
              <a:ext uri="{FF2B5EF4-FFF2-40B4-BE49-F238E27FC236}">
                <a16:creationId xmlns:a16="http://schemas.microsoft.com/office/drawing/2014/main" id="{8CDB8CEC-7174-885B-DD19-7E4B2CC5129F}"/>
              </a:ext>
            </a:extLst>
          </p:cNvPr>
          <p:cNvGrpSpPr/>
          <p:nvPr/>
        </p:nvGrpSpPr>
        <p:grpSpPr>
          <a:xfrm>
            <a:off x="167630" y="884480"/>
            <a:ext cx="3243004" cy="338554"/>
            <a:chOff x="167630" y="963518"/>
            <a:chExt cx="3243004" cy="338554"/>
          </a:xfrm>
        </p:grpSpPr>
        <p:pic>
          <p:nvPicPr>
            <p:cNvPr id="21" name="Picture 20" descr="\documentclass{article}&#10;\usepackage{amsmath,bm,amsfonts}&#10;\DeclareMathOperator{\prob}{Pr}&#10;\newcommand{\Expect}{{\rm I\kern-.3em E}}&#10;\pagestyle{empty}&#10;\begin{document}&#10;&#10;&#10;\begin{equation*}&#10;\underline{\bm T}: I\times J \times N&#10;\end{equation*}&#10;&#10;\end{document}" title="IguanaTex Bitmap Display">
              <a:extLst>
                <a:ext uri="{FF2B5EF4-FFF2-40B4-BE49-F238E27FC236}">
                  <a16:creationId xmlns:a16="http://schemas.microsoft.com/office/drawing/2014/main" id="{B37A34CF-D12F-D60D-493F-73BBCA1E4D73}"/>
                </a:ext>
              </a:extLst>
            </p:cNvPr>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1860920" y="1059536"/>
              <a:ext cx="1549714" cy="213333"/>
            </a:xfrm>
            <a:prstGeom prst="rect">
              <a:avLst/>
            </a:prstGeom>
          </p:spPr>
        </p:pic>
        <p:sp>
          <p:nvSpPr>
            <p:cNvPr id="11" name="TextBox 10"/>
            <p:cNvSpPr txBox="1"/>
            <p:nvPr/>
          </p:nvSpPr>
          <p:spPr>
            <a:xfrm>
              <a:off x="167630" y="963518"/>
              <a:ext cx="159210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CC"/>
                  </a:solidFill>
                  <a:latin typeface="+mj-lt"/>
                  <a:ea typeface="宋体" charset="-122"/>
                </a:rPr>
                <a:t> </a:t>
              </a:r>
              <a:r>
                <a:rPr lang="en-US" sz="1600" dirty="0">
                  <a:latin typeface="+mj-lt"/>
                  <a:ea typeface="宋体" charset="-122"/>
                </a:rPr>
                <a:t>D</a:t>
              </a:r>
              <a:r>
                <a:rPr lang="en-US" sz="1600" dirty="0">
                  <a:solidFill>
                    <a:schemeClr val="tx1"/>
                  </a:solidFill>
                  <a:latin typeface="+mj-lt"/>
                  <a:ea typeface="宋体" charset="-122"/>
                </a:rPr>
                <a:t>ata tensor</a:t>
              </a:r>
              <a:endParaRPr lang="en-US" sz="1600" dirty="0">
                <a:solidFill>
                  <a:srgbClr val="0000CC"/>
                </a:solidFill>
                <a:latin typeface="+mj-lt"/>
                <a:ea typeface="宋体" charset="-122"/>
              </a:endParaRPr>
            </a:p>
          </p:txBody>
        </p:sp>
      </p:grpSp>
      <p:pic>
        <p:nvPicPr>
          <p:cNvPr id="16" name="Picture 1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60541" y="2173997"/>
            <a:ext cx="2076479" cy="188875"/>
          </a:xfrm>
          <a:prstGeom prst="rect">
            <a:avLst/>
          </a:prstGeom>
        </p:spPr>
      </p:pic>
      <p:pic>
        <p:nvPicPr>
          <p:cNvPr id="17" name="Picture 1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740475" y="2201421"/>
            <a:ext cx="2143606" cy="197595"/>
          </a:xfrm>
          <a:prstGeom prst="rect">
            <a:avLst/>
          </a:prstGeom>
        </p:spPr>
      </p:pic>
      <p:pic>
        <p:nvPicPr>
          <p:cNvPr id="18" name="Picture 1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2637" y="2206204"/>
            <a:ext cx="2402397" cy="216728"/>
          </a:xfrm>
          <a:prstGeom prst="rect">
            <a:avLst/>
          </a:prstGeom>
        </p:spPr>
      </p:pic>
      <p:grpSp>
        <p:nvGrpSpPr>
          <p:cNvPr id="39" name="Group 38">
            <a:extLst>
              <a:ext uri="{FF2B5EF4-FFF2-40B4-BE49-F238E27FC236}">
                <a16:creationId xmlns:a16="http://schemas.microsoft.com/office/drawing/2014/main" id="{B3258BD2-3B70-DC50-FB9F-135A4B9F0BCC}"/>
              </a:ext>
            </a:extLst>
          </p:cNvPr>
          <p:cNvGrpSpPr/>
          <p:nvPr/>
        </p:nvGrpSpPr>
        <p:grpSpPr>
          <a:xfrm>
            <a:off x="2584356" y="4436341"/>
            <a:ext cx="3524409" cy="874767"/>
            <a:chOff x="2584356" y="3929449"/>
            <a:chExt cx="3524409" cy="874767"/>
          </a:xfrm>
        </p:grpSpPr>
        <p:sp>
          <p:nvSpPr>
            <p:cNvPr id="74" name="Rounded Rectangle 73"/>
            <p:cNvSpPr/>
            <p:nvPr/>
          </p:nvSpPr>
          <p:spPr bwMode="auto">
            <a:xfrm>
              <a:off x="2584356" y="3929449"/>
              <a:ext cx="3524409" cy="874767"/>
            </a:xfrm>
            <a:prstGeom prst="roundRect">
              <a:avLst/>
            </a:prstGeom>
            <a:solidFill>
              <a:srgbClr val="FFC0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Unicode MS" panose="020B0604020202020204" pitchFamily="34" charset="-128"/>
                <a:ea typeface="ＭＳ Ｐゴシック" charset="0"/>
              </a:endParaRPr>
            </a:p>
          </p:txBody>
        </p:sp>
        <p:pic>
          <p:nvPicPr>
            <p:cNvPr id="35" name="Picture 34" descr="\documentclass{article}&#10;\usepackage{amsmath,bm,amsfonts}&#10;\DeclareMathOperator{\prob}{Pr}&#10;\newcommand{\Expect}{{\rm I\kern-.3em E}}&#10;\pagestyle{empty}&#10;\begin{document}&#10;&#10;&#10;\begin{equation*}&#10;\min_{\mathbf{A},\mathbf{B},\mathbf{C}} \|\underline{\bm X} - \sum_{f=1}^{F}\bm{a}_f\circ\bm{b}_f\circ\bm{c}_f&#10;\|_F^2&#10;\end{equation*}&#10;&#10;\end{document}" title="IguanaTex Bitmap Display">
              <a:extLst>
                <a:ext uri="{FF2B5EF4-FFF2-40B4-BE49-F238E27FC236}">
                  <a16:creationId xmlns:a16="http://schemas.microsoft.com/office/drawing/2014/main" id="{A6A0A386-2002-8E76-BF60-93838FA9700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719019" y="3949996"/>
              <a:ext cx="3277184" cy="778667"/>
            </a:xfrm>
            <a:prstGeom prst="rect">
              <a:avLst/>
            </a:prstGeom>
          </p:spPr>
        </p:pic>
      </p:grpSp>
      <p:sp>
        <p:nvSpPr>
          <p:cNvPr id="77" name="TextBox 76"/>
          <p:cNvSpPr txBox="1"/>
          <p:nvPr/>
        </p:nvSpPr>
        <p:spPr>
          <a:xfrm>
            <a:off x="6552414" y="4654752"/>
            <a:ext cx="1063112" cy="338554"/>
          </a:xfrm>
          <a:prstGeom prst="rect">
            <a:avLst/>
          </a:prstGeom>
          <a:noFill/>
        </p:spPr>
        <p:txBody>
          <a:bodyPr wrap="none" rtlCol="0">
            <a:spAutoFit/>
          </a:bodyPr>
          <a:lstStyle/>
          <a:p>
            <a:pPr algn="l">
              <a:spcBef>
                <a:spcPts val="600"/>
              </a:spcBef>
            </a:pPr>
            <a:r>
              <a:rPr lang="en-US" sz="1600" dirty="0">
                <a:solidFill>
                  <a:srgbClr val="FF0000"/>
                </a:solidFill>
                <a:latin typeface="+mj-lt"/>
                <a:ea typeface="宋体" charset="-122"/>
              </a:rPr>
              <a:t>NP-hard</a:t>
            </a:r>
            <a:r>
              <a:rPr lang="en-US" sz="1600" dirty="0">
                <a:solidFill>
                  <a:srgbClr val="FF0000"/>
                </a:solidFill>
                <a:latin typeface="Arial Unicode MS" panose="020B0604020202020204" pitchFamily="34" charset="-128"/>
                <a:ea typeface="宋体" charset="-122"/>
              </a:rPr>
              <a:t>! </a:t>
            </a:r>
          </a:p>
        </p:txBody>
      </p:sp>
      <p:sp>
        <p:nvSpPr>
          <p:cNvPr id="78" name="TextBox 77"/>
          <p:cNvSpPr txBox="1"/>
          <p:nvPr/>
        </p:nvSpPr>
        <p:spPr>
          <a:xfrm>
            <a:off x="167630" y="5454412"/>
            <a:ext cx="6713697"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Solved via alternating optimization / Gradient descent (GD/SGD) etc.</a:t>
            </a:r>
          </a:p>
        </p:txBody>
      </p:sp>
      <p:sp>
        <p:nvSpPr>
          <p:cNvPr id="80" name="TextBox 79"/>
          <p:cNvSpPr txBox="1"/>
          <p:nvPr/>
        </p:nvSpPr>
        <p:spPr>
          <a:xfrm>
            <a:off x="167630" y="5791845"/>
            <a:ext cx="6701899"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latin typeface="+mj-lt"/>
                <a:ea typeface="宋体" charset="-122"/>
              </a:rPr>
              <a:t>Off-the-shelf solvers: </a:t>
            </a:r>
            <a:r>
              <a:rPr lang="en-US" sz="1600" i="1" dirty="0">
                <a:latin typeface="+mj-lt"/>
                <a:ea typeface="宋体" charset="-122"/>
              </a:rPr>
              <a:t>N-way toolbox, </a:t>
            </a:r>
            <a:r>
              <a:rPr lang="en-US" sz="1600" i="1" dirty="0" err="1">
                <a:latin typeface="+mj-lt"/>
                <a:ea typeface="宋体" charset="-122"/>
              </a:rPr>
              <a:t>Tensorlab</a:t>
            </a:r>
            <a:r>
              <a:rPr lang="en-US" sz="1600" i="1" dirty="0">
                <a:latin typeface="+mj-lt"/>
                <a:ea typeface="宋体" charset="-122"/>
              </a:rPr>
              <a:t>, AO-ADMM, SPLATT</a:t>
            </a:r>
          </a:p>
        </p:txBody>
      </p:sp>
      <p:grpSp>
        <p:nvGrpSpPr>
          <p:cNvPr id="84" name="Group 83"/>
          <p:cNvGrpSpPr/>
          <p:nvPr/>
        </p:nvGrpSpPr>
        <p:grpSpPr>
          <a:xfrm>
            <a:off x="167630" y="2594768"/>
            <a:ext cx="3081293" cy="338554"/>
            <a:chOff x="167630" y="3955616"/>
            <a:chExt cx="3081293" cy="338554"/>
          </a:xfrm>
        </p:grpSpPr>
        <p:sp>
          <p:nvSpPr>
            <p:cNvPr id="82" name="TextBox 81"/>
            <p:cNvSpPr txBox="1"/>
            <p:nvPr/>
          </p:nvSpPr>
          <p:spPr>
            <a:xfrm>
              <a:off x="167630" y="3955616"/>
              <a:ext cx="3081293" cy="338554"/>
            </a:xfrm>
            <a:prstGeom prst="rect">
              <a:avLst/>
            </a:prstGeom>
            <a:noFill/>
          </p:spPr>
          <p:txBody>
            <a:bodyPr wrap="none" rtlCol="0">
              <a:spAutoFit/>
            </a:bodyPr>
            <a:lstStyle/>
            <a:p>
              <a:pPr marL="285750" indent="-285750" algn="l">
                <a:spcBef>
                  <a:spcPts val="600"/>
                </a:spcBef>
                <a:buClr>
                  <a:schemeClr val="tx1"/>
                </a:buClr>
                <a:buFont typeface="Wingdings" panose="05000000000000000000" pitchFamily="2" charset="2"/>
                <a:buChar char="q"/>
              </a:pPr>
              <a:r>
                <a:rPr lang="en-US" sz="1600" dirty="0">
                  <a:solidFill>
                    <a:srgbClr val="0000FF"/>
                  </a:solidFill>
                  <a:latin typeface="+mj-lt"/>
                  <a:ea typeface="宋体" charset="-122"/>
                </a:rPr>
                <a:t>                 essentially unique</a:t>
              </a:r>
            </a:p>
          </p:txBody>
        </p:sp>
        <p:pic>
          <p:nvPicPr>
            <p:cNvPr id="83" name="Picture 8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60580" y="4049549"/>
              <a:ext cx="838200" cy="225552"/>
            </a:xfrm>
            <a:prstGeom prst="rect">
              <a:avLst/>
            </a:prstGeom>
          </p:spPr>
        </p:pic>
      </p:grpSp>
      <p:sp>
        <p:nvSpPr>
          <p:cNvPr id="40" name="TextBox 39">
            <a:extLst>
              <a:ext uri="{FF2B5EF4-FFF2-40B4-BE49-F238E27FC236}">
                <a16:creationId xmlns:a16="http://schemas.microsoft.com/office/drawing/2014/main" id="{15D00A45-10B1-41CE-3E94-9CDB6649749C}"/>
              </a:ext>
            </a:extLst>
          </p:cNvPr>
          <p:cNvSpPr txBox="1"/>
          <p:nvPr/>
        </p:nvSpPr>
        <p:spPr>
          <a:xfrm>
            <a:off x="838058" y="3076622"/>
            <a:ext cx="7039106"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Recoverable up to scaling and common permutation ambiguities</a:t>
            </a:r>
          </a:p>
        </p:txBody>
      </p:sp>
      <p:pic>
        <p:nvPicPr>
          <p:cNvPr id="48" name="Picture 47" descr="\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title="IguanaTex Bitmap Display">
            <a:extLst>
              <a:ext uri="{FF2B5EF4-FFF2-40B4-BE49-F238E27FC236}">
                <a16:creationId xmlns:a16="http://schemas.microsoft.com/office/drawing/2014/main" id="{AB8608B3-6681-5198-E94F-D086FEAC9244}"/>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1635221" y="3565822"/>
            <a:ext cx="5851429" cy="288000"/>
          </a:xfrm>
          <a:prstGeom prst="rect">
            <a:avLst/>
          </a:prstGeom>
        </p:spPr>
      </p:pic>
      <p:sp>
        <p:nvSpPr>
          <p:cNvPr id="51" name="TextBox 50">
            <a:extLst>
              <a:ext uri="{FF2B5EF4-FFF2-40B4-BE49-F238E27FC236}">
                <a16:creationId xmlns:a16="http://schemas.microsoft.com/office/drawing/2014/main" id="{FDA1F900-A19D-5768-F927-244D2720AB8B}"/>
              </a:ext>
            </a:extLst>
          </p:cNvPr>
          <p:cNvSpPr txBox="1"/>
          <p:nvPr/>
        </p:nvSpPr>
        <p:spPr>
          <a:xfrm>
            <a:off x="1643693" y="3884955"/>
            <a:ext cx="2095445" cy="369332"/>
          </a:xfrm>
          <a:prstGeom prst="rect">
            <a:avLst/>
          </a:prstGeom>
          <a:noFill/>
        </p:spPr>
        <p:txBody>
          <a:bodyPr wrap="none" rtlCol="0">
            <a:spAutoFit/>
          </a:bodyPr>
          <a:lstStyle/>
          <a:p>
            <a:r>
              <a:rPr lang="en-US" dirty="0"/>
              <a:t>permutation matrix</a:t>
            </a:r>
          </a:p>
        </p:txBody>
      </p:sp>
    </p:spTree>
    <p:extLst>
      <p:ext uri="{BB962C8B-B14F-4D97-AF65-F5344CB8AC3E}">
        <p14:creationId xmlns:p14="http://schemas.microsoft.com/office/powerpoint/2010/main" val="114571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5C0DE-07A3-BCD7-AA3D-4CAD9E5AF800}"/>
            </a:ext>
          </a:extLst>
        </p:cNvPr>
        <p:cNvGrpSpPr/>
        <p:nvPr/>
      </p:nvGrpSpPr>
      <p:grpSpPr>
        <a:xfrm>
          <a:off x="0" y="0"/>
          <a:ext cx="0" cy="0"/>
          <a:chOff x="0" y="0"/>
          <a:chExt cx="0" cy="0"/>
        </a:xfrm>
      </p:grpSpPr>
      <p:sp>
        <p:nvSpPr>
          <p:cNvPr id="52" name="Speech Bubble: Rectangle with Corners Rounded 51">
            <a:extLst>
              <a:ext uri="{FF2B5EF4-FFF2-40B4-BE49-F238E27FC236}">
                <a16:creationId xmlns:a16="http://schemas.microsoft.com/office/drawing/2014/main" id="{34D09139-4B99-3565-2A97-0DC35FDC353A}"/>
              </a:ext>
            </a:extLst>
          </p:cNvPr>
          <p:cNvSpPr/>
          <p:nvPr/>
        </p:nvSpPr>
        <p:spPr>
          <a:xfrm>
            <a:off x="4735166" y="4560718"/>
            <a:ext cx="2819504" cy="432419"/>
          </a:xfrm>
          <a:prstGeom prst="wedgeRoundRectCallout">
            <a:avLst>
              <a:gd name="adj1" fmla="val -46341"/>
              <a:gd name="adj2" fmla="val -91938"/>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84521-C253-95F7-D176-D0F013A84866}"/>
              </a:ext>
            </a:extLst>
          </p:cNvPr>
          <p:cNvSpPr>
            <a:spLocks noGrp="1"/>
          </p:cNvSpPr>
          <p:nvPr>
            <p:ph type="title"/>
          </p:nvPr>
        </p:nvSpPr>
        <p:spPr>
          <a:xfrm>
            <a:off x="188614" y="148862"/>
            <a:ext cx="8511466" cy="561173"/>
          </a:xfrm>
        </p:spPr>
        <p:txBody>
          <a:bodyPr/>
          <a:lstStyle/>
          <a:p>
            <a:r>
              <a:rPr lang="en-US" sz="2800" dirty="0"/>
              <a:t>Confusion matrix identifiability</a:t>
            </a:r>
          </a:p>
        </p:txBody>
      </p:sp>
      <p:sp>
        <p:nvSpPr>
          <p:cNvPr id="21" name="Footer Placeholder 3">
            <a:extLst>
              <a:ext uri="{FF2B5EF4-FFF2-40B4-BE49-F238E27FC236}">
                <a16:creationId xmlns:a16="http://schemas.microsoft.com/office/drawing/2014/main" id="{6EDD4316-3F0A-80DF-3F36-AC3243C20423}"/>
              </a:ext>
            </a:extLst>
          </p:cNvPr>
          <p:cNvSpPr>
            <a:spLocks noGrp="1"/>
          </p:cNvSpPr>
          <p:nvPr>
            <p:ph type="ftr" sz="quarter" idx="11"/>
          </p:nvPr>
        </p:nvSpPr>
        <p:spPr>
          <a:xfrm>
            <a:off x="97132" y="6338045"/>
            <a:ext cx="8694431" cy="342900"/>
          </a:xfrm>
        </p:spPr>
        <p:txBody>
          <a:bodyPr/>
          <a:lstStyle/>
          <a:p>
            <a:endParaRPr lang="en-US" dirty="0">
              <a:solidFill>
                <a:srgbClr val="000000"/>
              </a:solidFill>
            </a:endParaRPr>
          </a:p>
          <a:p>
            <a:r>
              <a:rPr lang="en-US" sz="1200" dirty="0">
                <a:solidFill>
                  <a:schemeClr val="tx1"/>
                </a:solidFill>
                <a:latin typeface="+mj-lt"/>
              </a:rPr>
              <a:t>N. Sidiropoulos, L. De </a:t>
            </a:r>
            <a:r>
              <a:rPr lang="en-US" sz="1200" dirty="0" err="1">
                <a:solidFill>
                  <a:schemeClr val="tx1"/>
                </a:solidFill>
                <a:latin typeface="+mj-lt"/>
              </a:rPr>
              <a:t>Lathauwer</a:t>
            </a:r>
            <a:r>
              <a:rPr lang="en-US" sz="1200" dirty="0">
                <a:solidFill>
                  <a:schemeClr val="tx1"/>
                </a:solidFill>
                <a:latin typeface="+mj-lt"/>
              </a:rPr>
              <a:t>, X. Fu, K. Huang, E. </a:t>
            </a:r>
            <a:r>
              <a:rPr lang="en-US" sz="1200" dirty="0" err="1">
                <a:solidFill>
                  <a:schemeClr val="tx1"/>
                </a:solidFill>
                <a:latin typeface="+mj-lt"/>
              </a:rPr>
              <a:t>Papalexakis</a:t>
            </a:r>
            <a:r>
              <a:rPr lang="en-US" sz="1200" dirty="0">
                <a:solidFill>
                  <a:schemeClr val="tx1"/>
                </a:solidFill>
                <a:latin typeface="+mj-lt"/>
              </a:rPr>
              <a:t>, and C. </a:t>
            </a:r>
            <a:r>
              <a:rPr lang="en-US" sz="1200" dirty="0" err="1">
                <a:solidFill>
                  <a:schemeClr val="tx1"/>
                </a:solidFill>
                <a:latin typeface="+mj-lt"/>
              </a:rPr>
              <a:t>Faloutsos</a:t>
            </a:r>
            <a:r>
              <a:rPr lang="en-US" sz="1200" dirty="0">
                <a:solidFill>
                  <a:schemeClr val="tx1"/>
                </a:solidFill>
                <a:latin typeface="+mj-lt"/>
              </a:rPr>
              <a:t>, “Tensor decomposition for signal processing and machine learning,” IEEE Trans. Signal Process., vol. 65, no. 13, pp. 3551–3582, Jul. 2017.</a:t>
            </a:r>
          </a:p>
        </p:txBody>
      </p:sp>
      <p:sp>
        <p:nvSpPr>
          <p:cNvPr id="5" name="Slide Number Placeholder 4">
            <a:extLst>
              <a:ext uri="{FF2B5EF4-FFF2-40B4-BE49-F238E27FC236}">
                <a16:creationId xmlns:a16="http://schemas.microsoft.com/office/drawing/2014/main" id="{3C218B92-ADC8-EE66-E13B-BD3F2B561D5D}"/>
              </a:ext>
            </a:extLst>
          </p:cNvPr>
          <p:cNvSpPr>
            <a:spLocks noGrp="1"/>
          </p:cNvSpPr>
          <p:nvPr>
            <p:ph type="sldNum" sz="quarter" idx="12"/>
          </p:nvPr>
        </p:nvSpPr>
        <p:spPr>
          <a:xfrm>
            <a:off x="6663892" y="6272516"/>
            <a:ext cx="2133600" cy="457200"/>
          </a:xfrm>
        </p:spPr>
        <p:txBody>
          <a:bodyPr/>
          <a:lstStyle/>
          <a:p>
            <a:pPr>
              <a:defRPr/>
            </a:pPr>
            <a:fld id="{65C7B4C7-9631-4E7F-B6B5-87750243A7A4}" type="slidenum">
              <a:rPr lang="en-US">
                <a:solidFill>
                  <a:srgbClr val="000000"/>
                </a:solidFill>
                <a:ea typeface="ＭＳ Ｐゴシック"/>
              </a:rPr>
              <a:pPr>
                <a:defRPr/>
              </a:pPr>
              <a:t>27</a:t>
            </a:fld>
            <a:endParaRPr lang="en-US" dirty="0">
              <a:solidFill>
                <a:srgbClr val="000000"/>
              </a:solidFill>
              <a:ea typeface="ＭＳ Ｐゴシック"/>
            </a:endParaRPr>
          </a:p>
        </p:txBody>
      </p:sp>
      <p:grpSp>
        <p:nvGrpSpPr>
          <p:cNvPr id="17" name="Group 16">
            <a:extLst>
              <a:ext uri="{FF2B5EF4-FFF2-40B4-BE49-F238E27FC236}">
                <a16:creationId xmlns:a16="http://schemas.microsoft.com/office/drawing/2014/main" id="{E0451BED-D95A-0399-0604-B1199B93564D}"/>
              </a:ext>
            </a:extLst>
          </p:cNvPr>
          <p:cNvGrpSpPr/>
          <p:nvPr/>
        </p:nvGrpSpPr>
        <p:grpSpPr>
          <a:xfrm>
            <a:off x="365586" y="1015997"/>
            <a:ext cx="6827510" cy="369332"/>
            <a:chOff x="365586" y="1015997"/>
            <a:chExt cx="6827510" cy="369332"/>
          </a:xfrm>
        </p:grpSpPr>
        <p:sp>
          <p:nvSpPr>
            <p:cNvPr id="78" name="TextBox 77">
              <a:extLst>
                <a:ext uri="{FF2B5EF4-FFF2-40B4-BE49-F238E27FC236}">
                  <a16:creationId xmlns:a16="http://schemas.microsoft.com/office/drawing/2014/main" id="{30A9C7E4-5D43-81CF-D9F0-3A0BA8EE4E7B}"/>
                </a:ext>
              </a:extLst>
            </p:cNvPr>
            <p:cNvSpPr txBox="1"/>
            <p:nvPr/>
          </p:nvSpPr>
          <p:spPr>
            <a:xfrm>
              <a:off x="365586" y="1015997"/>
              <a:ext cx="6827510" cy="369332"/>
            </a:xfrm>
            <a:prstGeom prst="rect">
              <a:avLst/>
            </a:prstGeom>
            <a:noFill/>
          </p:spPr>
          <p:txBody>
            <a:bodyPr wrap="none" rtlCol="0">
              <a:spAutoFit/>
            </a:bodyPr>
            <a:lstStyle/>
            <a:p>
              <a:pPr>
                <a:spcBef>
                  <a:spcPts val="450"/>
                </a:spcBef>
              </a:pPr>
              <a:r>
                <a:rPr lang="en-US" b="1" dirty="0">
                  <a:solidFill>
                    <a:srgbClr val="C00000"/>
                  </a:solidFill>
                  <a:latin typeface="Arial" panose="020B0604020202020204"/>
                  <a:ea typeface="宋体" charset="-122"/>
                </a:rPr>
                <a:t>Q. </a:t>
              </a:r>
              <a:r>
                <a:rPr lang="en-US" dirty="0">
                  <a:latin typeface="Arial" panose="020B0604020202020204"/>
                  <a:ea typeface="宋体" charset="-122"/>
                </a:rPr>
                <a:t>Can we identify                      from                                         ?  </a:t>
              </a:r>
              <a:endParaRPr lang="en-US" b="1" dirty="0">
                <a:latin typeface="Arial" panose="020B0604020202020204"/>
                <a:ea typeface="宋体" charset="-122"/>
              </a:endParaRPr>
            </a:p>
          </p:txBody>
        </p:sp>
        <p:pic>
          <p:nvPicPr>
            <p:cNvPr id="16" name="Picture 15"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5F8F120A-2172-521D-90A9-25604CD944AA}"/>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404642" y="1079173"/>
              <a:ext cx="1203202" cy="255714"/>
            </a:xfrm>
            <a:prstGeom prst="rect">
              <a:avLst/>
            </a:prstGeom>
          </p:spPr>
        </p:pic>
      </p:grpSp>
      <p:sp>
        <p:nvSpPr>
          <p:cNvPr id="33" name="TextBox 32">
            <a:extLst>
              <a:ext uri="{FF2B5EF4-FFF2-40B4-BE49-F238E27FC236}">
                <a16:creationId xmlns:a16="http://schemas.microsoft.com/office/drawing/2014/main" id="{53553239-BFB3-F409-EA31-4DE1F4C406A6}"/>
              </a:ext>
            </a:extLst>
          </p:cNvPr>
          <p:cNvSpPr txBox="1"/>
          <p:nvPr/>
        </p:nvSpPr>
        <p:spPr>
          <a:xfrm>
            <a:off x="382193" y="1624318"/>
            <a:ext cx="7172476"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Coupled tensor factorization inherits CPD identifiability guarantees</a:t>
            </a:r>
          </a:p>
        </p:txBody>
      </p:sp>
      <p:pic>
        <p:nvPicPr>
          <p:cNvPr id="6" name="Picture 5" descr="\documentclass{article}&#10;\usepackage{amsmath,bm,amsfonts}&#10;\DeclareMathOperator{\prob}{Pr}&#10;\newcommand{\Expect}{{\rm I\kern-.3em E}}&#10;\pagestyle{empty}&#10;\begin{document}&#10;&#10;&#10;\begin{equation*}&#10;\underline{\bm T}_{m,m',m''},\;\; (m,m',m'')\in\bm \Omega&#10;\end{equation*}&#10;&#10;\end{document}" title="IguanaTex Bitmap Display">
            <a:extLst>
              <a:ext uri="{FF2B5EF4-FFF2-40B4-BE49-F238E27FC236}">
                <a16:creationId xmlns:a16="http://schemas.microsoft.com/office/drawing/2014/main" id="{0B34B034-15DD-D629-7B12-462107A2B58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68081" y="1113307"/>
            <a:ext cx="2431516" cy="235654"/>
          </a:xfrm>
          <a:prstGeom prst="rect">
            <a:avLst/>
          </a:prstGeom>
        </p:spPr>
      </p:pic>
      <p:sp>
        <p:nvSpPr>
          <p:cNvPr id="4" name="TextBox 3">
            <a:extLst>
              <a:ext uri="{FF2B5EF4-FFF2-40B4-BE49-F238E27FC236}">
                <a16:creationId xmlns:a16="http://schemas.microsoft.com/office/drawing/2014/main" id="{4FB4526F-907E-B7B3-C9B5-CA784B35F45C}"/>
              </a:ext>
            </a:extLst>
          </p:cNvPr>
          <p:cNvSpPr txBox="1"/>
          <p:nvPr/>
        </p:nvSpPr>
        <p:spPr>
          <a:xfrm>
            <a:off x="365586" y="4945977"/>
            <a:ext cx="135806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rgbClr val="C00000"/>
                </a:solidFill>
              </a:rPr>
              <a:t>Caveats</a:t>
            </a:r>
          </a:p>
        </p:txBody>
      </p:sp>
      <p:sp>
        <p:nvSpPr>
          <p:cNvPr id="8" name="TextBox 7">
            <a:extLst>
              <a:ext uri="{FF2B5EF4-FFF2-40B4-BE49-F238E27FC236}">
                <a16:creationId xmlns:a16="http://schemas.microsoft.com/office/drawing/2014/main" id="{E3FC03AE-37EF-EFEB-4576-25A3123A9F56}"/>
              </a:ext>
            </a:extLst>
          </p:cNvPr>
          <p:cNvSpPr txBox="1"/>
          <p:nvPr/>
        </p:nvSpPr>
        <p:spPr>
          <a:xfrm>
            <a:off x="1198459" y="5325741"/>
            <a:ext cx="7116051"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Complexity increases with </a:t>
            </a:r>
            <a:r>
              <a:rPr lang="en-US" i="1" dirty="0"/>
              <a:t>M</a:t>
            </a:r>
            <a:endParaRPr lang="en-US" dirty="0"/>
          </a:p>
          <a:p>
            <a:pPr marL="285750" indent="-285750">
              <a:buFont typeface="Wingdings" panose="05000000000000000000" pitchFamily="2" charset="2"/>
              <a:buChar char="Ø"/>
            </a:pPr>
            <a:r>
              <a:rPr lang="en-US" dirty="0"/>
              <a:t>Accurate estimation of third order moments requires a lot of data </a:t>
            </a:r>
          </a:p>
        </p:txBody>
      </p:sp>
      <p:grpSp>
        <p:nvGrpSpPr>
          <p:cNvPr id="25" name="Group 24">
            <a:extLst>
              <a:ext uri="{FF2B5EF4-FFF2-40B4-BE49-F238E27FC236}">
                <a16:creationId xmlns:a16="http://schemas.microsoft.com/office/drawing/2014/main" id="{B9B8A6D8-9F15-AF0E-047E-94D3648BBB5C}"/>
              </a:ext>
            </a:extLst>
          </p:cNvPr>
          <p:cNvGrpSpPr/>
          <p:nvPr/>
        </p:nvGrpSpPr>
        <p:grpSpPr>
          <a:xfrm>
            <a:off x="1074845" y="2085893"/>
            <a:ext cx="7103227" cy="369332"/>
            <a:chOff x="1074845" y="2085893"/>
            <a:chExt cx="7103227" cy="369332"/>
          </a:xfrm>
        </p:grpSpPr>
        <p:sp>
          <p:nvSpPr>
            <p:cNvPr id="22" name="TextBox 21">
              <a:extLst>
                <a:ext uri="{FF2B5EF4-FFF2-40B4-BE49-F238E27FC236}">
                  <a16:creationId xmlns:a16="http://schemas.microsoft.com/office/drawing/2014/main" id="{DE9E5A15-B1C4-88BE-11ED-A5400007200B}"/>
                </a:ext>
              </a:extLst>
            </p:cNvPr>
            <p:cNvSpPr txBox="1"/>
            <p:nvPr/>
          </p:nvSpPr>
          <p:spPr>
            <a:xfrm>
              <a:off x="1074845" y="2085893"/>
              <a:ext cx="7103227"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Recovery of                        up to common permutation ambiguity </a:t>
              </a:r>
            </a:p>
          </p:txBody>
        </p:sp>
        <p:pic>
          <p:nvPicPr>
            <p:cNvPr id="23" name="Picture 22" descr="\documentclass{article}&#10;\usepackage{amsmath,bm,amsfonts}&#10;\DeclareMathOperator{\prob}{Pr}&#10;\newcommand{\Expect}{{\rm I\kern-.3em E}}&#10;\pagestyle{empty}&#10;\begin{document}&#10;&#10;&#10;\begin{equation*}&#10;\{\bm A_m\}_{m=1}^{M}, \bm d&#10;\end{equation*}&#10;&#10;\end{document}" title="IguanaTex Bitmap Display">
              <a:extLst>
                <a:ext uri="{FF2B5EF4-FFF2-40B4-BE49-F238E27FC236}">
                  <a16:creationId xmlns:a16="http://schemas.microsoft.com/office/drawing/2014/main" id="{17433C59-0328-EBBF-E197-0F12D91FD927}"/>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2839193" y="2135839"/>
              <a:ext cx="1203202" cy="255714"/>
            </a:xfrm>
            <a:prstGeom prst="rect">
              <a:avLst/>
            </a:prstGeom>
          </p:spPr>
        </p:pic>
      </p:grpSp>
      <p:grpSp>
        <p:nvGrpSpPr>
          <p:cNvPr id="38" name="Group 37">
            <a:extLst>
              <a:ext uri="{FF2B5EF4-FFF2-40B4-BE49-F238E27FC236}">
                <a16:creationId xmlns:a16="http://schemas.microsoft.com/office/drawing/2014/main" id="{D66A79B6-F7B4-7BC8-B468-2CAFE49491B0}"/>
              </a:ext>
            </a:extLst>
          </p:cNvPr>
          <p:cNvGrpSpPr/>
          <p:nvPr/>
        </p:nvGrpSpPr>
        <p:grpSpPr>
          <a:xfrm>
            <a:off x="1074845" y="2691128"/>
            <a:ext cx="3510898" cy="369332"/>
            <a:chOff x="1074845" y="2691128"/>
            <a:chExt cx="3510898" cy="369332"/>
          </a:xfrm>
        </p:grpSpPr>
        <p:sp>
          <p:nvSpPr>
            <p:cNvPr id="26" name="TextBox 25">
              <a:extLst>
                <a:ext uri="{FF2B5EF4-FFF2-40B4-BE49-F238E27FC236}">
                  <a16:creationId xmlns:a16="http://schemas.microsoft.com/office/drawing/2014/main" id="{C26FFF81-C204-BC71-B846-A193545E26C9}"/>
                </a:ext>
              </a:extLst>
            </p:cNvPr>
            <p:cNvSpPr txBox="1"/>
            <p:nvPr/>
          </p:nvSpPr>
          <p:spPr>
            <a:xfrm>
              <a:off x="1074845" y="2691128"/>
              <a:ext cx="3510898"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 ≥3  </a:t>
              </a:r>
              <a:r>
                <a:rPr lang="en-US" dirty="0"/>
                <a:t>full rank        ‘s required  </a:t>
              </a:r>
              <a:r>
                <a:rPr lang="en-US" i="1" dirty="0"/>
                <a:t> </a:t>
              </a:r>
            </a:p>
          </p:txBody>
        </p:sp>
        <p:pic>
          <p:nvPicPr>
            <p:cNvPr id="34" name="Picture 33"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67D85024-69E8-6199-30EE-502A60032E8C}"/>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838010" y="2778332"/>
              <a:ext cx="336466" cy="193804"/>
            </a:xfrm>
            <a:prstGeom prst="rect">
              <a:avLst/>
            </a:prstGeom>
          </p:spPr>
        </p:pic>
      </p:grpSp>
      <p:sp>
        <p:nvSpPr>
          <p:cNvPr id="39" name="TextBox 38">
            <a:extLst>
              <a:ext uri="{FF2B5EF4-FFF2-40B4-BE49-F238E27FC236}">
                <a16:creationId xmlns:a16="http://schemas.microsoft.com/office/drawing/2014/main" id="{0AEABCDC-7354-070A-FB31-129D87B8FA7F}"/>
              </a:ext>
            </a:extLst>
          </p:cNvPr>
          <p:cNvSpPr txBox="1"/>
          <p:nvPr/>
        </p:nvSpPr>
        <p:spPr>
          <a:xfrm>
            <a:off x="365586" y="3338262"/>
            <a:ext cx="6967292" cy="369332"/>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dirty="0">
                <a:solidFill>
                  <a:srgbClr val="000000"/>
                </a:solidFill>
                <a:latin typeface="Arial" panose="020B0604020202020204"/>
                <a:ea typeface="宋体" charset="-122"/>
              </a:rPr>
              <a:t> Additional assumption required to resolve permutation ambiguity</a:t>
            </a:r>
          </a:p>
        </p:txBody>
      </p:sp>
      <p:grpSp>
        <p:nvGrpSpPr>
          <p:cNvPr id="40" name="Group 39">
            <a:extLst>
              <a:ext uri="{FF2B5EF4-FFF2-40B4-BE49-F238E27FC236}">
                <a16:creationId xmlns:a16="http://schemas.microsoft.com/office/drawing/2014/main" id="{DE43AE9B-C901-91F3-6F74-62F99A23B2E2}"/>
              </a:ext>
            </a:extLst>
          </p:cNvPr>
          <p:cNvGrpSpPr/>
          <p:nvPr/>
        </p:nvGrpSpPr>
        <p:grpSpPr>
          <a:xfrm>
            <a:off x="998352" y="3943497"/>
            <a:ext cx="4607916" cy="412473"/>
            <a:chOff x="203287" y="2897400"/>
            <a:chExt cx="4725034" cy="412473"/>
          </a:xfrm>
        </p:grpSpPr>
        <p:sp>
          <p:nvSpPr>
            <p:cNvPr id="43" name="Rounded Rectangle 8">
              <a:extLst>
                <a:ext uri="{FF2B5EF4-FFF2-40B4-BE49-F238E27FC236}">
                  <a16:creationId xmlns:a16="http://schemas.microsoft.com/office/drawing/2014/main" id="{F0D8B585-D78A-7E95-7D9B-82CF30476E99}"/>
                </a:ext>
              </a:extLst>
            </p:cNvPr>
            <p:cNvSpPr/>
            <p:nvPr/>
          </p:nvSpPr>
          <p:spPr bwMode="auto">
            <a:xfrm>
              <a:off x="203287" y="2897400"/>
              <a:ext cx="4725034"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46" name="TextBox 45">
              <a:extLst>
                <a:ext uri="{FF2B5EF4-FFF2-40B4-BE49-F238E27FC236}">
                  <a16:creationId xmlns:a16="http://schemas.microsoft.com/office/drawing/2014/main" id="{75F0458C-9A93-193F-E0FA-AC2825FDCDBA}"/>
                </a:ext>
              </a:extLst>
            </p:cNvPr>
            <p:cNvSpPr txBox="1"/>
            <p:nvPr/>
          </p:nvSpPr>
          <p:spPr>
            <a:xfrm>
              <a:off x="203287" y="2907922"/>
              <a:ext cx="4541628" cy="338554"/>
            </a:xfrm>
            <a:prstGeom prst="rect">
              <a:avLst/>
            </a:prstGeom>
            <a:noFill/>
          </p:spPr>
          <p:txBody>
            <a:bodyPr wrap="none" rtlCol="0">
              <a:spAutoFit/>
            </a:bodyPr>
            <a:lstStyle/>
            <a:p>
              <a:pPr>
                <a:spcBef>
                  <a:spcPts val="450"/>
                </a:spcBef>
              </a:pPr>
              <a:r>
                <a:rPr lang="en-US" sz="1600" b="1" dirty="0">
                  <a:solidFill>
                    <a:srgbClr val="0070C0"/>
                  </a:solidFill>
                  <a:latin typeface="Arial" panose="020B0604020202020204"/>
                  <a:ea typeface="宋体" charset="-122"/>
                </a:rPr>
                <a:t>(as2)  </a:t>
              </a:r>
              <a:r>
                <a:rPr lang="en-US" sz="1600" dirty="0">
                  <a:latin typeface="Arial" panose="020B0604020202020204"/>
                  <a:ea typeface="宋体" charset="-122"/>
                </a:rPr>
                <a:t>Most annotators are “better than random”</a:t>
              </a:r>
              <a:endParaRPr lang="en-US" sz="1600" dirty="0">
                <a:solidFill>
                  <a:srgbClr val="000000"/>
                </a:solidFill>
                <a:latin typeface="Arial" panose="020B0604020202020204"/>
                <a:ea typeface="宋体" charset="-122"/>
              </a:endParaRPr>
            </a:p>
          </p:txBody>
        </p:sp>
      </p:grpSp>
      <p:grpSp>
        <p:nvGrpSpPr>
          <p:cNvPr id="49" name="Group 48">
            <a:extLst>
              <a:ext uri="{FF2B5EF4-FFF2-40B4-BE49-F238E27FC236}">
                <a16:creationId xmlns:a16="http://schemas.microsoft.com/office/drawing/2014/main" id="{E65E1EA5-6BF9-CD1C-4A12-42D0B71569A3}"/>
              </a:ext>
            </a:extLst>
          </p:cNvPr>
          <p:cNvGrpSpPr/>
          <p:nvPr/>
        </p:nvGrpSpPr>
        <p:grpSpPr>
          <a:xfrm>
            <a:off x="4735165" y="4560718"/>
            <a:ext cx="2597713" cy="369332"/>
            <a:chOff x="1074845" y="2691128"/>
            <a:chExt cx="2597713" cy="369332"/>
          </a:xfrm>
        </p:grpSpPr>
        <p:sp>
          <p:nvSpPr>
            <p:cNvPr id="50" name="TextBox 49">
              <a:extLst>
                <a:ext uri="{FF2B5EF4-FFF2-40B4-BE49-F238E27FC236}">
                  <a16:creationId xmlns:a16="http://schemas.microsoft.com/office/drawing/2014/main" id="{A1D4C35D-82E2-E940-3199-DAA782C8E3F8}"/>
                </a:ext>
              </a:extLst>
            </p:cNvPr>
            <p:cNvSpPr txBox="1"/>
            <p:nvPr/>
          </p:nvSpPr>
          <p:spPr>
            <a:xfrm>
              <a:off x="1074845" y="2691128"/>
              <a:ext cx="2339102" cy="369332"/>
            </a:xfrm>
            <a:prstGeom prst="rect">
              <a:avLst/>
            </a:prstGeom>
            <a:noFill/>
          </p:spPr>
          <p:txBody>
            <a:bodyPr wrap="none" rtlCol="0">
              <a:spAutoFit/>
            </a:bodyPr>
            <a:lstStyle/>
            <a:p>
              <a:r>
                <a:rPr lang="en-US" dirty="0"/>
                <a:t>Diagonally dominant </a:t>
              </a:r>
            </a:p>
          </p:txBody>
        </p:sp>
        <p:pic>
          <p:nvPicPr>
            <p:cNvPr id="51" name="Picture 50" descr="\documentclass{article}&#10;\usepackage{amsmath,bm,amsfonts}&#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FC0D6B74-3AC6-87E2-7494-E19D312081A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336092" y="2801573"/>
              <a:ext cx="336466" cy="193804"/>
            </a:xfrm>
            <a:prstGeom prst="rect">
              <a:avLst/>
            </a:prstGeom>
          </p:spPr>
        </p:pic>
      </p:grpSp>
    </p:spTree>
    <p:extLst>
      <p:ext uri="{BB962C8B-B14F-4D97-AF65-F5344CB8AC3E}">
        <p14:creationId xmlns:p14="http://schemas.microsoft.com/office/powerpoint/2010/main" val="83871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P spid="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6AF8-8258-5D9B-73B9-0539F52A86A8}"/>
              </a:ext>
            </a:extLst>
          </p:cNvPr>
          <p:cNvSpPr>
            <a:spLocks noGrp="1"/>
          </p:cNvSpPr>
          <p:nvPr>
            <p:ph type="title"/>
          </p:nvPr>
        </p:nvSpPr>
        <p:spPr>
          <a:xfrm>
            <a:off x="126462" y="0"/>
            <a:ext cx="7886700" cy="1325563"/>
          </a:xfrm>
        </p:spPr>
        <p:txBody>
          <a:bodyPr/>
          <a:lstStyle/>
          <a:p>
            <a:r>
              <a:rPr lang="en-US" dirty="0"/>
              <a:t>Learning from Third-order Statistics</a:t>
            </a:r>
            <a:br>
              <a:rPr lang="en-US" dirty="0"/>
            </a:br>
            <a:endParaRPr lang="en-US" dirty="0"/>
          </a:p>
        </p:txBody>
      </p:sp>
      <p:sp>
        <p:nvSpPr>
          <p:cNvPr id="4" name="TextBox 3">
            <a:extLst>
              <a:ext uri="{FF2B5EF4-FFF2-40B4-BE49-F238E27FC236}">
                <a16:creationId xmlns:a16="http://schemas.microsoft.com/office/drawing/2014/main" id="{29015314-F08E-DE9A-6C3C-23D3B38A7C3E}"/>
              </a:ext>
            </a:extLst>
          </p:cNvPr>
          <p:cNvSpPr txBox="1"/>
          <p:nvPr/>
        </p:nvSpPr>
        <p:spPr>
          <a:xfrm>
            <a:off x="299728" y="1070852"/>
            <a:ext cx="8536455"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Tensor methods (e.g., [Traganitis et al., 2018]) estimate</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r>
              <a:rPr lang="en-US" dirty="0">
                <a:latin typeface="+mj-lt"/>
                <a:cs typeface="Times New Roman" panose="02020603050405020304" pitchFamily="18" charset="0"/>
              </a:rPr>
              <a:t>    </a:t>
            </a:r>
          </a:p>
          <a:p>
            <a:endParaRPr lang="en-US" dirty="0">
              <a:latin typeface="+mj-lt"/>
              <a:cs typeface="Times New Roman" panose="02020603050405020304" pitchFamily="18" charset="0"/>
            </a:endParaRPr>
          </a:p>
          <a:p>
            <a:r>
              <a:rPr lang="en-US" dirty="0">
                <a:latin typeface="+mj-lt"/>
                <a:cs typeface="Times New Roman" panose="02020603050405020304" pitchFamily="18" charset="0"/>
              </a:rPr>
              <a:t>   where we have</a:t>
            </a:r>
          </a:p>
          <a:p>
            <a:endParaRPr lang="en-US" dirty="0">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A27DD575-3A25-4DE4-B94F-C2C8891CD3AA}"/>
              </a:ext>
            </a:extLst>
          </p:cNvPr>
          <p:cNvSpPr/>
          <p:nvPr/>
        </p:nvSpPr>
        <p:spPr>
          <a:xfrm>
            <a:off x="268945" y="2853057"/>
            <a:ext cx="5133667" cy="56078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 name="Group 5">
            <a:extLst>
              <a:ext uri="{FF2B5EF4-FFF2-40B4-BE49-F238E27FC236}">
                <a16:creationId xmlns:a16="http://schemas.microsoft.com/office/drawing/2014/main" id="{4A349FFB-91D3-5BAF-22C4-514E005247F8}"/>
              </a:ext>
            </a:extLst>
          </p:cNvPr>
          <p:cNvGrpSpPr/>
          <p:nvPr/>
        </p:nvGrpSpPr>
        <p:grpSpPr>
          <a:xfrm>
            <a:off x="5130838" y="1325563"/>
            <a:ext cx="3878611" cy="3205983"/>
            <a:chOff x="3617725" y="1198958"/>
            <a:chExt cx="5233399" cy="3977764"/>
          </a:xfrm>
        </p:grpSpPr>
        <p:pic>
          <p:nvPicPr>
            <p:cNvPr id="7" name="Picture 6">
              <a:extLst>
                <a:ext uri="{FF2B5EF4-FFF2-40B4-BE49-F238E27FC236}">
                  <a16:creationId xmlns:a16="http://schemas.microsoft.com/office/drawing/2014/main" id="{7430E662-9444-8798-F02A-7914E6B75A65}"/>
                </a:ext>
              </a:extLst>
            </p:cNvPr>
            <p:cNvPicPr>
              <a:picLocks/>
            </p:cNvPicPr>
            <p:nvPr/>
          </p:nvPicPr>
          <p:blipFill>
            <a:blip r:embed="rId5"/>
            <a:stretch>
              <a:fillRect/>
            </a:stretch>
          </p:blipFill>
          <p:spPr>
            <a:xfrm>
              <a:off x="3793406" y="3721479"/>
              <a:ext cx="924801" cy="749082"/>
            </a:xfrm>
            <a:prstGeom prst="rect">
              <a:avLst/>
            </a:prstGeom>
          </p:spPr>
        </p:pic>
        <p:pic>
          <p:nvPicPr>
            <p:cNvPr id="8" name="Picture 7">
              <a:extLst>
                <a:ext uri="{FF2B5EF4-FFF2-40B4-BE49-F238E27FC236}">
                  <a16:creationId xmlns:a16="http://schemas.microsoft.com/office/drawing/2014/main" id="{D998ACE3-2955-6114-69CA-74EB533E1DF9}"/>
                </a:ext>
              </a:extLst>
            </p:cNvPr>
            <p:cNvPicPr>
              <a:picLocks/>
            </p:cNvPicPr>
            <p:nvPr/>
          </p:nvPicPr>
          <p:blipFill>
            <a:blip r:embed="rId6"/>
            <a:stretch>
              <a:fillRect/>
            </a:stretch>
          </p:blipFill>
          <p:spPr>
            <a:xfrm>
              <a:off x="6066837" y="1478489"/>
              <a:ext cx="816889" cy="762426"/>
            </a:xfrm>
            <a:prstGeom prst="rect">
              <a:avLst/>
            </a:prstGeom>
          </p:spPr>
        </p:pic>
        <p:pic>
          <p:nvPicPr>
            <p:cNvPr id="9" name="Picture 8">
              <a:extLst>
                <a:ext uri="{FF2B5EF4-FFF2-40B4-BE49-F238E27FC236}">
                  <a16:creationId xmlns:a16="http://schemas.microsoft.com/office/drawing/2014/main" id="{FE226953-4EA9-9A7F-0E75-5B8D03B0207C}"/>
                </a:ext>
              </a:extLst>
            </p:cNvPr>
            <p:cNvPicPr>
              <a:picLocks/>
            </p:cNvPicPr>
            <p:nvPr/>
          </p:nvPicPr>
          <p:blipFill>
            <a:blip r:embed="rId7"/>
            <a:stretch>
              <a:fillRect/>
            </a:stretch>
          </p:blipFill>
          <p:spPr>
            <a:xfrm>
              <a:off x="7220967" y="2877091"/>
              <a:ext cx="886697" cy="727531"/>
            </a:xfrm>
            <a:prstGeom prst="rect">
              <a:avLst/>
            </a:prstGeom>
          </p:spPr>
        </p:pic>
        <p:grpSp>
          <p:nvGrpSpPr>
            <p:cNvPr id="10" name="Group 9">
              <a:extLst>
                <a:ext uri="{FF2B5EF4-FFF2-40B4-BE49-F238E27FC236}">
                  <a16:creationId xmlns:a16="http://schemas.microsoft.com/office/drawing/2014/main" id="{256585DD-348D-C1C9-1E3F-7B17B319210D}"/>
                </a:ext>
              </a:extLst>
            </p:cNvPr>
            <p:cNvGrpSpPr/>
            <p:nvPr/>
          </p:nvGrpSpPr>
          <p:grpSpPr>
            <a:xfrm>
              <a:off x="4255807" y="1687339"/>
              <a:ext cx="3057369" cy="3388306"/>
              <a:chOff x="2150629" y="554875"/>
              <a:chExt cx="5646714" cy="5793971"/>
            </a:xfrm>
          </p:grpSpPr>
          <p:pic>
            <p:nvPicPr>
              <p:cNvPr id="22" name="Picture 2 1" descr="download (1).png">
                <a:extLst>
                  <a:ext uri="{FF2B5EF4-FFF2-40B4-BE49-F238E27FC236}">
                    <a16:creationId xmlns:a16="http://schemas.microsoft.com/office/drawing/2014/main" id="{C6647A56-210E-6812-E991-1B903981EFFB}"/>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r="79952" b="80703"/>
              <a:stretch/>
            </p:blipFill>
            <p:spPr bwMode="auto">
              <a:xfrm>
                <a:off x="2150629" y="554875"/>
                <a:ext cx="1290840" cy="1240674"/>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3" name="Picture 2 2" descr="download (1).png">
                <a:extLst>
                  <a:ext uri="{FF2B5EF4-FFF2-40B4-BE49-F238E27FC236}">
                    <a16:creationId xmlns:a16="http://schemas.microsoft.com/office/drawing/2014/main" id="{3D356EC8-4A70-A8C2-6F36-48BACFE4FA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021" t="314" r="59865" b="80059"/>
              <a:stretch/>
            </p:blipFill>
            <p:spPr bwMode="auto">
              <a:xfrm>
                <a:off x="2576946" y="1186642"/>
                <a:ext cx="1296785" cy="126353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4" name="Picture 2 3" descr="download (1).png">
                <a:extLst>
                  <a:ext uri="{FF2B5EF4-FFF2-40B4-BE49-F238E27FC236}">
                    <a16:creationId xmlns:a16="http://schemas.microsoft.com/office/drawing/2014/main" id="{2601F395-BDEC-74AC-675E-6163762FA8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597" t="19968" r="60587" b="59862"/>
              <a:stretch/>
            </p:blipFill>
            <p:spPr bwMode="auto">
              <a:xfrm>
                <a:off x="3084022" y="1778923"/>
                <a:ext cx="1147156" cy="129678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5" name="Picture 2 4" descr="download.png">
                <a:extLst>
                  <a:ext uri="{FF2B5EF4-FFF2-40B4-BE49-F238E27FC236}">
                    <a16:creationId xmlns:a16="http://schemas.microsoft.com/office/drawing/2014/main" id="{0D8DE859-CED6-CBA8-F97E-30DF75E6B4B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140" t="21856" r="59978" b="61878"/>
              <a:stretch/>
            </p:blipFill>
            <p:spPr bwMode="auto">
              <a:xfrm>
                <a:off x="3657600" y="2450177"/>
                <a:ext cx="1280160" cy="1047404"/>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6" name="Picture 2 5" descr="download.png">
                <a:extLst>
                  <a:ext uri="{FF2B5EF4-FFF2-40B4-BE49-F238E27FC236}">
                    <a16:creationId xmlns:a16="http://schemas.microsoft.com/office/drawing/2014/main" id="{9AF6DF24-2631-C835-6F9D-23EB27FA4E8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844" t="-96" r="20823" b="79956"/>
              <a:stretch/>
            </p:blipFill>
            <p:spPr bwMode="auto">
              <a:xfrm>
                <a:off x="4297680" y="2973879"/>
                <a:ext cx="1180409" cy="1296786"/>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7" name="Picture 2 6" descr="download.png">
                <a:extLst>
                  <a:ext uri="{FF2B5EF4-FFF2-40B4-BE49-F238E27FC236}">
                    <a16:creationId xmlns:a16="http://schemas.microsoft.com/office/drawing/2014/main" id="{A55B00FE-397F-BEBC-F446-F5C3469B615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327" t="22366" r="19791" b="62141"/>
              <a:stretch/>
            </p:blipFill>
            <p:spPr bwMode="auto">
              <a:xfrm>
                <a:off x="4838009" y="3672148"/>
                <a:ext cx="1280160" cy="997528"/>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8" name="Picture 2 7" descr="download (1).png">
                <a:extLst>
                  <a:ext uri="{FF2B5EF4-FFF2-40B4-BE49-F238E27FC236}">
                    <a16:creationId xmlns:a16="http://schemas.microsoft.com/office/drawing/2014/main" id="{D05F7012-0CE1-E21F-9CD6-7BC3C99517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41" t="79548" r="80210" b="-234"/>
              <a:stretch/>
            </p:blipFill>
            <p:spPr bwMode="auto">
              <a:xfrm>
                <a:off x="5411589" y="4179224"/>
                <a:ext cx="1213658" cy="1330037"/>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29" name="Picture 2 8" descr="download (1).png">
                <a:extLst>
                  <a:ext uri="{FF2B5EF4-FFF2-40B4-BE49-F238E27FC236}">
                    <a16:creationId xmlns:a16="http://schemas.microsoft.com/office/drawing/2014/main" id="{6D0E9802-C29D-D052-3A74-02D4E14D663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9692" t="41794" r="-607" b="42174"/>
              <a:stretch/>
            </p:blipFill>
            <p:spPr bwMode="auto">
              <a:xfrm>
                <a:off x="6018418" y="4669676"/>
                <a:ext cx="1346661" cy="1030778"/>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pic>
            <p:nvPicPr>
              <p:cNvPr id="30" name="Picture 2 9" descr="download.png">
                <a:extLst>
                  <a:ext uri="{FF2B5EF4-FFF2-40B4-BE49-F238E27FC236}">
                    <a16:creationId xmlns:a16="http://schemas.microsoft.com/office/drawing/2014/main" id="{3FABFBF0-E074-A6A2-5FA3-27D161D5AE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92" t="39942" r="80329" b="40038"/>
              <a:stretch/>
            </p:blipFill>
            <p:spPr bwMode="auto">
              <a:xfrm>
                <a:off x="6600310" y="5052061"/>
                <a:ext cx="1197033" cy="1296785"/>
              </a:xfrm>
              <a:prstGeom prst="rect">
                <a:avLst/>
              </a:prstGeom>
              <a:noFill/>
              <a:effectLst>
                <a:glow rad="101600">
                  <a:srgbClr val="C060A0">
                    <a:alpha val="40000"/>
                  </a:srgbClr>
                </a:glow>
              </a:effectLst>
              <a:extLst>
                <a:ext uri="{909E8E84-426E-40DD-AFC4-6F175D3DCCD1}">
                  <a14:hiddenFill xmlns:a14="http://schemas.microsoft.com/office/drawing/2010/main">
                    <a:solidFill>
                      <a:srgbClr val="FFFFFF"/>
                    </a:solidFill>
                  </a14:hiddenFill>
                </a:ext>
              </a:extLst>
            </p:spPr>
          </p:pic>
        </p:grpSp>
        <p:sp>
          <p:nvSpPr>
            <p:cNvPr id="11" name="Left Brace 10">
              <a:extLst>
                <a:ext uri="{FF2B5EF4-FFF2-40B4-BE49-F238E27FC236}">
                  <a16:creationId xmlns:a16="http://schemas.microsoft.com/office/drawing/2014/main" id="{1EB9898C-AAE5-FC56-AA40-350D70B34F5D}"/>
                </a:ext>
              </a:extLst>
            </p:cNvPr>
            <p:cNvSpPr/>
            <p:nvPr/>
          </p:nvSpPr>
          <p:spPr>
            <a:xfrm rot="19142127">
              <a:off x="4641250" y="2263960"/>
              <a:ext cx="462401" cy="2912762"/>
            </a:xfrm>
            <a:prstGeom prst="leftBrace">
              <a:avLst>
                <a:gd name="adj1" fmla="val 22186"/>
                <a:gd name="adj2" fmla="val 45263"/>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2" name="Right Brace 11">
              <a:extLst>
                <a:ext uri="{FF2B5EF4-FFF2-40B4-BE49-F238E27FC236}">
                  <a16:creationId xmlns:a16="http://schemas.microsoft.com/office/drawing/2014/main" id="{3519A7CC-F5E2-6182-C9A1-08D469E34A6B}"/>
                </a:ext>
              </a:extLst>
            </p:cNvPr>
            <p:cNvSpPr/>
            <p:nvPr/>
          </p:nvSpPr>
          <p:spPr>
            <a:xfrm rot="19059838">
              <a:off x="5823909" y="1204478"/>
              <a:ext cx="494647" cy="2925804"/>
            </a:xfrm>
            <a:prstGeom prst="rightBrace">
              <a:avLst>
                <a:gd name="adj1" fmla="val 1537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3" name="Right Brace 12">
              <a:extLst>
                <a:ext uri="{FF2B5EF4-FFF2-40B4-BE49-F238E27FC236}">
                  <a16:creationId xmlns:a16="http://schemas.microsoft.com/office/drawing/2014/main" id="{C2DFD32C-445E-BCD1-7D44-8BE30553DA0F}"/>
                </a:ext>
              </a:extLst>
            </p:cNvPr>
            <p:cNvSpPr/>
            <p:nvPr/>
          </p:nvSpPr>
          <p:spPr>
            <a:xfrm rot="19059838">
              <a:off x="6769949" y="2687180"/>
              <a:ext cx="494647" cy="1671032"/>
            </a:xfrm>
            <a:prstGeom prst="rightBrace">
              <a:avLst>
                <a:gd name="adj1" fmla="val 10635"/>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D13AF6-B63D-5B42-4B72-F9D4A1FC6B36}"/>
                    </a:ext>
                  </a:extLst>
                </p:cNvPr>
                <p:cNvSpPr txBox="1"/>
                <p:nvPr/>
              </p:nvSpPr>
              <p:spPr>
                <a:xfrm>
                  <a:off x="3617725" y="4470561"/>
                  <a:ext cx="1759704" cy="425965"/>
                </a:xfrm>
                <a:prstGeom prst="rect">
                  <a:avLst/>
                </a:prstGeom>
                <a:noFill/>
              </p:spPr>
              <p:txBody>
                <a:bodyPr wrap="none" rtlCol="0">
                  <a:spAutoFit/>
                </a:bodyPr>
                <a:lstStyle/>
                <a:p>
                  <a:r>
                    <a:rPr lang="en-US" dirty="0">
                      <a:latin typeface="+mj-lt"/>
                      <a:cs typeface="Times New Roman" panose="02020603050405020304" pitchFamily="18" charset="0"/>
                    </a:rPr>
                    <a:t>Annotator</a:t>
                  </a:r>
                  <a:r>
                    <a:rPr lang="en-US" dirty="0">
                      <a:latin typeface="+mj-lt"/>
                    </a:rPr>
                    <a:t> </a:t>
                  </a:r>
                  <a14:m>
                    <m:oMath xmlns:m="http://schemas.openxmlformats.org/officeDocument/2006/math">
                      <m:r>
                        <a:rPr lang="en-US" b="0" i="1" smtClean="0">
                          <a:latin typeface="+mj-lt"/>
                        </a:rPr>
                        <m:t>𝑚</m:t>
                      </m:r>
                    </m:oMath>
                  </a14:m>
                  <a:endParaRPr lang="en-US" dirty="0">
                    <a:latin typeface="+mj-lt"/>
                  </a:endParaRPr>
                </a:p>
              </p:txBody>
            </p:sp>
          </mc:Choice>
          <mc:Fallback>
            <p:sp>
              <p:nvSpPr>
                <p:cNvPr id="14" name="TextBox 13">
                  <a:extLst>
                    <a:ext uri="{FF2B5EF4-FFF2-40B4-BE49-F238E27FC236}">
                      <a16:creationId xmlns:a16="http://schemas.microsoft.com/office/drawing/2014/main" id="{45D13AF6-B63D-5B42-4B72-F9D4A1FC6B36}"/>
                    </a:ext>
                  </a:extLst>
                </p:cNvPr>
                <p:cNvSpPr txBox="1">
                  <a:spLocks noRot="1" noChangeAspect="1" noMove="1" noResize="1" noEditPoints="1" noAdjustHandles="1" noChangeArrowheads="1" noChangeShapeType="1" noTextEdit="1"/>
                </p:cNvSpPr>
                <p:nvPr/>
              </p:nvSpPr>
              <p:spPr>
                <a:xfrm>
                  <a:off x="3617725" y="4470561"/>
                  <a:ext cx="1759704" cy="425965"/>
                </a:xfrm>
                <a:prstGeom prst="rect">
                  <a:avLst/>
                </a:prstGeom>
                <a:blipFill>
                  <a:blip r:embed="rId14"/>
                  <a:stretch>
                    <a:fillRect l="-4206" t="-8929" r="-7477" b="-3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7C41759-2DEA-1FC7-77A1-A568733BCBC7}"/>
                    </a:ext>
                  </a:extLst>
                </p:cNvPr>
                <p:cNvSpPr txBox="1"/>
                <p:nvPr/>
              </p:nvSpPr>
              <p:spPr>
                <a:xfrm>
                  <a:off x="5664247" y="1198958"/>
                  <a:ext cx="1665196" cy="425965"/>
                </a:xfrm>
                <a:prstGeom prst="rect">
                  <a:avLst/>
                </a:prstGeom>
                <a:noFill/>
              </p:spPr>
              <p:txBody>
                <a:bodyPr wrap="none" rtlCol="0">
                  <a:spAutoFit/>
                </a:bodyPr>
                <a:lstStyle/>
                <a:p>
                  <a:r>
                    <a:rPr lang="en-US" dirty="0">
                      <a:latin typeface="+mj-lt"/>
                      <a:cs typeface="Times New Roman" panose="02020603050405020304" pitchFamily="18" charset="0"/>
                    </a:rPr>
                    <a:t>Annotator </a:t>
                  </a:r>
                  <a14:m>
                    <m:oMath xmlns:m="http://schemas.openxmlformats.org/officeDocument/2006/math">
                      <m:r>
                        <a:rPr lang="en-US" b="0" i="1" smtClean="0">
                          <a:latin typeface="+mj-lt"/>
                        </a:rPr>
                        <m:t>ℓ</m:t>
                      </m:r>
                    </m:oMath>
                  </a14:m>
                  <a:endParaRPr lang="en-US" baseline="-25000" dirty="0">
                    <a:latin typeface="+mj-lt"/>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27C41759-2DEA-1FC7-77A1-A568733BCBC7}"/>
                    </a:ext>
                  </a:extLst>
                </p:cNvPr>
                <p:cNvSpPr txBox="1">
                  <a:spLocks noRot="1" noChangeAspect="1" noMove="1" noResize="1" noEditPoints="1" noAdjustHandles="1" noChangeArrowheads="1" noChangeShapeType="1" noTextEdit="1"/>
                </p:cNvSpPr>
                <p:nvPr/>
              </p:nvSpPr>
              <p:spPr>
                <a:xfrm>
                  <a:off x="5664247" y="1198958"/>
                  <a:ext cx="1665196" cy="425965"/>
                </a:xfrm>
                <a:prstGeom prst="rect">
                  <a:avLst/>
                </a:prstGeom>
                <a:blipFill>
                  <a:blip r:embed="rId15"/>
                  <a:stretch>
                    <a:fillRect l="-3941" t="-8772" r="-9360"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C137F06-19EE-56A2-4D97-DC334E4974A2}"/>
                    </a:ext>
                  </a:extLst>
                </p:cNvPr>
                <p:cNvSpPr txBox="1"/>
                <p:nvPr/>
              </p:nvSpPr>
              <p:spPr>
                <a:xfrm>
                  <a:off x="7225931" y="3492712"/>
                  <a:ext cx="1625193" cy="425965"/>
                </a:xfrm>
                <a:prstGeom prst="rect">
                  <a:avLst/>
                </a:prstGeom>
                <a:noFill/>
              </p:spPr>
              <p:txBody>
                <a:bodyPr wrap="none" rtlCol="0">
                  <a:spAutoFit/>
                </a:bodyPr>
                <a:lstStyle/>
                <a:p>
                  <a:r>
                    <a:rPr lang="en-US" dirty="0">
                      <a:latin typeface="+mj-lt"/>
                      <a:cs typeface="Times New Roman" panose="02020603050405020304" pitchFamily="18" charset="0"/>
                    </a:rPr>
                    <a:t>Annotator </a:t>
                  </a:r>
                  <a14:m>
                    <m:oMath xmlns:m="http://schemas.openxmlformats.org/officeDocument/2006/math">
                      <m:r>
                        <a:rPr lang="en-US" b="0" i="1" smtClean="0">
                          <a:latin typeface="+mj-lt"/>
                        </a:rPr>
                        <m:t>𝑗</m:t>
                      </m:r>
                    </m:oMath>
                  </a14:m>
                  <a:endParaRPr lang="en-US" baseline="-25000" dirty="0">
                    <a:latin typeface="+mj-lt"/>
                    <a:cs typeface="Times New Roman" panose="02020603050405020304" pitchFamily="18" charset="0"/>
                  </a:endParaRPr>
                </a:p>
              </p:txBody>
            </p:sp>
          </mc:Choice>
          <mc:Fallback>
            <p:sp>
              <p:nvSpPr>
                <p:cNvPr id="16" name="TextBox 15">
                  <a:extLst>
                    <a:ext uri="{FF2B5EF4-FFF2-40B4-BE49-F238E27FC236}">
                      <a16:creationId xmlns:a16="http://schemas.microsoft.com/office/drawing/2014/main" id="{FC137F06-19EE-56A2-4D97-DC334E4974A2}"/>
                    </a:ext>
                  </a:extLst>
                </p:cNvPr>
                <p:cNvSpPr txBox="1">
                  <a:spLocks noRot="1" noChangeAspect="1" noMove="1" noResize="1" noEditPoints="1" noAdjustHandles="1" noChangeArrowheads="1" noChangeShapeType="1" noTextEdit="1"/>
                </p:cNvSpPr>
                <p:nvPr/>
              </p:nvSpPr>
              <p:spPr>
                <a:xfrm>
                  <a:off x="7225931" y="3492712"/>
                  <a:ext cx="1625193" cy="425965"/>
                </a:xfrm>
                <a:prstGeom prst="rect">
                  <a:avLst/>
                </a:prstGeom>
                <a:blipFill>
                  <a:blip r:embed="rId16"/>
                  <a:stretch>
                    <a:fillRect l="-4040" t="-10714" r="-11111" b="-35714"/>
                  </a:stretch>
                </a:blipFill>
              </p:spPr>
              <p:txBody>
                <a:bodyPr/>
                <a:lstStyle/>
                <a:p>
                  <a:r>
                    <a:rPr lang="en-US">
                      <a:noFill/>
                    </a:rPr>
                    <a:t> </a:t>
                  </a:r>
                </a:p>
              </p:txBody>
            </p:sp>
          </mc:Fallback>
        </mc:AlternateContent>
        <p:sp>
          <p:nvSpPr>
            <p:cNvPr id="17" name="Cloud 16">
              <a:extLst>
                <a:ext uri="{FF2B5EF4-FFF2-40B4-BE49-F238E27FC236}">
                  <a16:creationId xmlns:a16="http://schemas.microsoft.com/office/drawing/2014/main" id="{D859D5E9-C931-79D8-CE28-AB18199366FC}"/>
                </a:ext>
              </a:extLst>
            </p:cNvPr>
            <p:cNvSpPr/>
            <p:nvPr/>
          </p:nvSpPr>
          <p:spPr>
            <a:xfrm>
              <a:off x="6879896" y="1984348"/>
              <a:ext cx="1110309" cy="822282"/>
            </a:xfrm>
            <a:prstGeom prst="cloud">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latin typeface="+mj-lt"/>
              </a:endParaRPr>
            </a:p>
          </p:txBody>
        </p:sp>
        <p:cxnSp>
          <p:nvCxnSpPr>
            <p:cNvPr id="18" name="Straight Arrow Connector 17">
              <a:extLst>
                <a:ext uri="{FF2B5EF4-FFF2-40B4-BE49-F238E27FC236}">
                  <a16:creationId xmlns:a16="http://schemas.microsoft.com/office/drawing/2014/main" id="{DED7ED94-D107-10B9-5AE9-BD08BC924723}"/>
                </a:ext>
              </a:extLst>
            </p:cNvPr>
            <p:cNvCxnSpPr/>
            <p:nvPr/>
          </p:nvCxnSpPr>
          <p:spPr>
            <a:xfrm flipH="1">
              <a:off x="6169754" y="2795708"/>
              <a:ext cx="841775" cy="394737"/>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C2A5A5-1ECF-94AD-12B0-570FB32AFA95}"/>
                </a:ext>
              </a:extLst>
            </p:cNvPr>
            <p:cNvCxnSpPr>
              <a:cxnSpLocks/>
            </p:cNvCxnSpPr>
            <p:nvPr/>
          </p:nvCxnSpPr>
          <p:spPr>
            <a:xfrm flipH="1">
              <a:off x="6457950" y="2808369"/>
              <a:ext cx="536537" cy="751631"/>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98439B-FBF7-35C8-4666-4AE47E98AA88}"/>
                </a:ext>
              </a:extLst>
            </p:cNvPr>
            <p:cNvCxnSpPr>
              <a:cxnSpLocks/>
            </p:cNvCxnSpPr>
            <p:nvPr/>
          </p:nvCxnSpPr>
          <p:spPr>
            <a:xfrm flipH="1">
              <a:off x="6744832" y="2804890"/>
              <a:ext cx="254143" cy="1055438"/>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bm}&#10;\pagestyle{empty}&#10;\begin{document}&#10;&#10;&#10;$\underline{\bm X}_{m,\ell,j}$&#10;&#10;\end{document}" title="IguanaTex Bitmap Display">
              <a:extLst>
                <a:ext uri="{FF2B5EF4-FFF2-40B4-BE49-F238E27FC236}">
                  <a16:creationId xmlns:a16="http://schemas.microsoft.com/office/drawing/2014/main" id="{3AF284CE-C577-5499-F3DA-63D7DFE1DC83}"/>
                </a:ext>
              </a:extLst>
            </p:cNvPr>
            <p:cNvPicPr>
              <a:picLocks noChangeAspect="1"/>
            </p:cNvPicPr>
            <p:nvPr>
              <p:custDataLst>
                <p:tags r:id="rId3"/>
              </p:custDataLst>
            </p:nvPr>
          </p:nvPicPr>
          <p:blipFill>
            <a:blip r:embed="rId17"/>
            <a:stretch>
              <a:fillRect/>
            </a:stretch>
          </p:blipFill>
          <p:spPr>
            <a:xfrm>
              <a:off x="7114112" y="2280418"/>
              <a:ext cx="648686" cy="245485"/>
            </a:xfrm>
            <a:prstGeom prst="rect">
              <a:avLst/>
            </a:prstGeom>
          </p:spPr>
        </p:pic>
      </p:grpSp>
      <p:pic>
        <p:nvPicPr>
          <p:cNvPr id="31" name="Picture 30" descr="\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_{k_m,k_{\ell}, k_j} = {\sf Pr}(\widecheck{y}_n^{(m)} = k_m , \widecheck{y}_n^{(\ell)} = k_{\ell}, \widecheck{y}_n^{(j)} = k_j)$&#10;&#10;&#10;\end{document}&#10;&#10;" title="IguanaTex Bitmap Display">
            <a:extLst>
              <a:ext uri="{FF2B5EF4-FFF2-40B4-BE49-F238E27FC236}">
                <a16:creationId xmlns:a16="http://schemas.microsoft.com/office/drawing/2014/main" id="{4BFD07C1-8FC6-B536-423B-B36AD6925B8F}"/>
              </a:ext>
            </a:extLst>
          </p:cNvPr>
          <p:cNvPicPr>
            <a:picLocks noChangeAspect="1"/>
          </p:cNvPicPr>
          <p:nvPr>
            <p:custDataLst>
              <p:tags r:id="rId1"/>
            </p:custDataLst>
          </p:nvPr>
        </p:nvPicPr>
        <p:blipFill>
          <a:blip r:embed="rId18"/>
          <a:stretch>
            <a:fillRect/>
          </a:stretch>
        </p:blipFill>
        <p:spPr>
          <a:xfrm>
            <a:off x="407306" y="1808168"/>
            <a:ext cx="5153828" cy="327771"/>
          </a:xfrm>
          <a:prstGeom prst="rect">
            <a:avLst/>
          </a:prstGeom>
        </p:spPr>
      </p:pic>
      <p:pic>
        <p:nvPicPr>
          <p:cNvPr id="32" name="Picture 31" descr="\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 = \sum_{k=1}^K \bm d(k)  \bm A_m(:,k) \circ \bm A_{\ell}(:,k)\circ \bm A_j(:,k) $&#10;&#10;&#10;\end{document}&#10;&#10;" title="IguanaTex Bitmap Display">
            <a:extLst>
              <a:ext uri="{FF2B5EF4-FFF2-40B4-BE49-F238E27FC236}">
                <a16:creationId xmlns:a16="http://schemas.microsoft.com/office/drawing/2014/main" id="{8791D8FA-7058-11B6-D4A7-F76016994A31}"/>
              </a:ext>
            </a:extLst>
          </p:cNvPr>
          <p:cNvPicPr>
            <a:picLocks noChangeAspect="1"/>
          </p:cNvPicPr>
          <p:nvPr>
            <p:custDataLst>
              <p:tags r:id="rId2"/>
            </p:custDataLst>
          </p:nvPr>
        </p:nvPicPr>
        <p:blipFill>
          <a:blip r:embed="rId19"/>
          <a:stretch>
            <a:fillRect/>
          </a:stretch>
        </p:blipFill>
        <p:spPr>
          <a:xfrm>
            <a:off x="486860" y="2985476"/>
            <a:ext cx="4799999" cy="312685"/>
          </a:xfrm>
          <a:prstGeom prst="rect">
            <a:avLst/>
          </a:prstGeom>
        </p:spPr>
      </p:pic>
      <p:sp>
        <p:nvSpPr>
          <p:cNvPr id="33" name="TextBox 32">
            <a:extLst>
              <a:ext uri="{FF2B5EF4-FFF2-40B4-BE49-F238E27FC236}">
                <a16:creationId xmlns:a16="http://schemas.microsoft.com/office/drawing/2014/main" id="{37C4D5D4-83A3-331B-B807-BCA7AC6C8272}"/>
              </a:ext>
            </a:extLst>
          </p:cNvPr>
          <p:cNvSpPr txBox="1"/>
          <p:nvPr/>
        </p:nvSpPr>
        <p:spPr>
          <a:xfrm>
            <a:off x="1347240" y="3406202"/>
            <a:ext cx="3971968" cy="646331"/>
          </a:xfrm>
          <a:prstGeom prst="rect">
            <a:avLst/>
          </a:prstGeom>
          <a:noFill/>
        </p:spPr>
        <p:txBody>
          <a:bodyPr wrap="square" rtlCol="0">
            <a:spAutoFit/>
          </a:bodyPr>
          <a:lstStyle/>
          <a:p>
            <a:pPr algn="ctr"/>
            <a:r>
              <a:rPr lang="en-US" b="1" dirty="0">
                <a:latin typeface="+mj-lt"/>
                <a:cs typeface="Times New Roman" panose="02020603050405020304" pitchFamily="18" charset="0"/>
              </a:rPr>
              <a:t>Canonical Polyadic Decomposition (CPD) model</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8BD09D8-AA73-33AD-C5F2-6521C4138D26}"/>
                  </a:ext>
                </a:extLst>
              </p:cNvPr>
              <p:cNvSpPr txBox="1"/>
              <p:nvPr/>
            </p:nvSpPr>
            <p:spPr>
              <a:xfrm>
                <a:off x="407306" y="4574046"/>
                <a:ext cx="853645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is established using the uniqueness of CPD </a:t>
                </a:r>
              </a:p>
              <a:p>
                <a:pPr marL="742950" lvl="1" indent="-285750">
                  <a:buFont typeface="Wingdings" panose="05000000000000000000" pitchFamily="2" charset="2"/>
                  <a:buChar char="§"/>
                </a:pPr>
                <a:r>
                  <a:rPr lang="en-US" dirty="0">
                    <a:latin typeface="+mj-lt"/>
                    <a:cs typeface="Times New Roman" panose="02020603050405020304" pitchFamily="18" charset="0"/>
                  </a:rPr>
                  <a:t>if annotators </a:t>
                </a:r>
                <a14:m>
                  <m:oMath xmlns:m="http://schemas.openxmlformats.org/officeDocument/2006/math">
                    <m:r>
                      <a:rPr lang="en-US" b="0" i="1" smtClean="0">
                        <a:latin typeface="+mj-lt"/>
                        <a:cs typeface="Times New Roman" panose="02020603050405020304" pitchFamily="18" charset="0"/>
                      </a:rPr>
                      <m:t>𝑚</m:t>
                    </m:r>
                    <m:r>
                      <a:rPr lang="en-US" b="0" i="1" smtClean="0">
                        <a:latin typeface="+mj-lt"/>
                        <a:cs typeface="Times New Roman" panose="02020603050405020304" pitchFamily="18" charset="0"/>
                      </a:rPr>
                      <m:t>,ℓ, </m:t>
                    </m:r>
                    <m:r>
                      <a:rPr lang="en-US" b="0" i="1" smtClean="0">
                        <a:latin typeface="+mj-lt"/>
                        <a:cs typeface="Times New Roman" panose="02020603050405020304" pitchFamily="18" charset="0"/>
                      </a:rPr>
                      <m:t>𝑗</m:t>
                    </m:r>
                    <m:r>
                      <a:rPr lang="en-US" b="0" i="1" smtClean="0">
                        <a:latin typeface="+mj-lt"/>
                        <a:cs typeface="Times New Roman" panose="02020603050405020304" pitchFamily="18" charset="0"/>
                      </a:rPr>
                      <m:t> </m:t>
                    </m:r>
                  </m:oMath>
                </a14:m>
                <a:r>
                  <a:rPr lang="en-US" b="1" dirty="0">
                    <a:latin typeface="+mj-lt"/>
                    <a:cs typeface="Times New Roman" panose="02020603050405020304" pitchFamily="18" charset="0"/>
                  </a:rPr>
                  <a:t>co-label</a:t>
                </a:r>
                <a:r>
                  <a:rPr lang="en-US" dirty="0">
                    <a:latin typeface="+mj-lt"/>
                    <a:cs typeface="Times New Roman" panose="02020603050405020304" pitchFamily="18" charset="0"/>
                  </a:rPr>
                  <a:t> a sufficient amount of samples, their confusion matrices can be identified.</a:t>
                </a:r>
              </a:p>
              <a:p>
                <a:pPr marL="285750" indent="-285750">
                  <a:buFont typeface="Wingdings" panose="05000000000000000000" pitchFamily="2" charset="2"/>
                  <a:buChar char="Ø"/>
                </a:pPr>
                <a:r>
                  <a:rPr lang="en-US" dirty="0">
                    <a:latin typeface="+mj-lt"/>
                    <a:cs typeface="Times New Roman" panose="02020603050405020304" pitchFamily="18" charset="0"/>
                  </a:rPr>
                  <a:t>However, third-order statistics need more samples to estimate accurately</a:t>
                </a:r>
              </a:p>
              <a:p>
                <a:pPr marL="285750" indent="-285750">
                  <a:buFont typeface="Wingdings" panose="05000000000000000000" pitchFamily="2" charset="2"/>
                  <a:buChar char="Ø"/>
                </a:pPr>
                <a:r>
                  <a:rPr lang="en-US" dirty="0">
                    <a:latin typeface="+mj-lt"/>
                    <a:cs typeface="Times New Roman" panose="02020603050405020304" pitchFamily="18" charset="0"/>
                  </a:rPr>
                  <a:t>CPD is not easy to compute (NP-hard) [Hillar and Lim, 2013]</a:t>
                </a:r>
              </a:p>
            </p:txBody>
          </p:sp>
        </mc:Choice>
        <mc:Fallback>
          <p:sp>
            <p:nvSpPr>
              <p:cNvPr id="34" name="TextBox 33">
                <a:extLst>
                  <a:ext uri="{FF2B5EF4-FFF2-40B4-BE49-F238E27FC236}">
                    <a16:creationId xmlns:a16="http://schemas.microsoft.com/office/drawing/2014/main" id="{08BD09D8-AA73-33AD-C5F2-6521C4138D26}"/>
                  </a:ext>
                </a:extLst>
              </p:cNvPr>
              <p:cNvSpPr txBox="1">
                <a:spLocks noRot="1" noChangeAspect="1" noMove="1" noResize="1" noEditPoints="1" noAdjustHandles="1" noChangeArrowheads="1" noChangeShapeType="1" noTextEdit="1"/>
              </p:cNvSpPr>
              <p:nvPr/>
            </p:nvSpPr>
            <p:spPr>
              <a:xfrm>
                <a:off x="407306" y="4574046"/>
                <a:ext cx="8536455" cy="1477328"/>
              </a:xfrm>
              <a:prstGeom prst="rect">
                <a:avLst/>
              </a:prstGeom>
              <a:blipFill>
                <a:blip r:embed="rId20"/>
                <a:stretch>
                  <a:fillRect l="-500" t="-2058" r="-786" b="-535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D0530E-BD11-FE42-4893-793292A28263}"/>
              </a:ext>
            </a:extLst>
          </p:cNvPr>
          <p:cNvSpPr txBox="1"/>
          <p:nvPr/>
        </p:nvSpPr>
        <p:spPr>
          <a:xfrm>
            <a:off x="299728" y="6278464"/>
            <a:ext cx="8844272" cy="246221"/>
          </a:xfrm>
          <a:prstGeom prst="rect">
            <a:avLst/>
          </a:prstGeom>
          <a:noFill/>
        </p:spPr>
        <p:txBody>
          <a:bodyPr wrap="square" rtlCol="0">
            <a:spAutoFit/>
          </a:bodyPr>
          <a:lstStyle/>
          <a:p>
            <a:r>
              <a:rPr lang="en-US" sz="1000" dirty="0">
                <a:latin typeface="+mj-lt"/>
                <a:cs typeface="Times New Roman" panose="02020603050405020304" pitchFamily="18" charset="0"/>
              </a:rPr>
              <a:t>Traganitis, P. A., Pages-Zamora, A., and Giannakis, G. B. Blind multiclass ensemble classification. IEEE Trans. Signal Process., 66(18):4737–4752, 2018</a:t>
            </a:r>
          </a:p>
        </p:txBody>
      </p:sp>
    </p:spTree>
    <p:extLst>
      <p:ext uri="{BB962C8B-B14F-4D97-AF65-F5344CB8AC3E}">
        <p14:creationId xmlns:p14="http://schemas.microsoft.com/office/powerpoint/2010/main" val="26953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9BCF-BBE5-07D8-E670-CA4564973082}"/>
              </a:ext>
            </a:extLst>
          </p:cNvPr>
          <p:cNvSpPr>
            <a:spLocks noGrp="1"/>
          </p:cNvSpPr>
          <p:nvPr>
            <p:ph type="title"/>
          </p:nvPr>
        </p:nvSpPr>
        <p:spPr>
          <a:xfrm>
            <a:off x="142598" y="-51679"/>
            <a:ext cx="7886700" cy="1325563"/>
          </a:xfrm>
        </p:spPr>
        <p:txBody>
          <a:bodyPr/>
          <a:lstStyle/>
          <a:p>
            <a:r>
              <a:rPr lang="en-US" dirty="0"/>
              <a:t>Learning from Pairwise Statistics</a:t>
            </a:r>
            <a:br>
              <a:rPr lang="en-US" dirty="0"/>
            </a:br>
            <a:endParaRPr lang="en-US" dirty="0"/>
          </a:p>
        </p:txBody>
      </p:sp>
      <p:sp>
        <p:nvSpPr>
          <p:cNvPr id="4" name="Speech Bubble: Rectangle with Corners Rounded 3">
            <a:extLst>
              <a:ext uri="{FF2B5EF4-FFF2-40B4-BE49-F238E27FC236}">
                <a16:creationId xmlns:a16="http://schemas.microsoft.com/office/drawing/2014/main" id="{595DA05D-4685-4C5C-62E6-2C11CC375F56}"/>
              </a:ext>
            </a:extLst>
          </p:cNvPr>
          <p:cNvSpPr/>
          <p:nvPr/>
        </p:nvSpPr>
        <p:spPr>
          <a:xfrm>
            <a:off x="599300" y="2528032"/>
            <a:ext cx="1877249"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 name="Picture 4">
            <a:extLst>
              <a:ext uri="{FF2B5EF4-FFF2-40B4-BE49-F238E27FC236}">
                <a16:creationId xmlns:a16="http://schemas.microsoft.com/office/drawing/2014/main" id="{0A217797-C0CA-5725-D3BB-B796E7B9BA7B}"/>
              </a:ext>
            </a:extLst>
          </p:cNvPr>
          <p:cNvPicPr>
            <a:picLocks noChangeAspect="1"/>
          </p:cNvPicPr>
          <p:nvPr/>
        </p:nvPicPr>
        <p:blipFill>
          <a:blip r:embed="rId10"/>
          <a:stretch>
            <a:fillRect/>
          </a:stretch>
        </p:blipFill>
        <p:spPr>
          <a:xfrm>
            <a:off x="6063894" y="167202"/>
            <a:ext cx="3033369" cy="2653238"/>
          </a:xfrm>
          <a:prstGeom prst="rect">
            <a:avLst/>
          </a:prstGeom>
        </p:spPr>
      </p:pic>
      <p:sp>
        <p:nvSpPr>
          <p:cNvPr id="6" name="Speech Bubble: Rectangle with Corners Rounded 5">
            <a:extLst>
              <a:ext uri="{FF2B5EF4-FFF2-40B4-BE49-F238E27FC236}">
                <a16:creationId xmlns:a16="http://schemas.microsoft.com/office/drawing/2014/main" id="{C9728EB6-A6FA-6E43-9245-AD294342B3A8}"/>
              </a:ext>
            </a:extLst>
          </p:cNvPr>
          <p:cNvSpPr/>
          <p:nvPr/>
        </p:nvSpPr>
        <p:spPr>
          <a:xfrm>
            <a:off x="4928572" y="2517386"/>
            <a:ext cx="2218183"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Speech Bubble: Rectangle with Corners Rounded 6">
            <a:extLst>
              <a:ext uri="{FF2B5EF4-FFF2-40B4-BE49-F238E27FC236}">
                <a16:creationId xmlns:a16="http://schemas.microsoft.com/office/drawing/2014/main" id="{F60CB11C-CB1F-0DDD-3572-C622257F42FD}"/>
              </a:ext>
            </a:extLst>
          </p:cNvPr>
          <p:cNvSpPr/>
          <p:nvPr/>
        </p:nvSpPr>
        <p:spPr>
          <a:xfrm>
            <a:off x="2515912" y="2517386"/>
            <a:ext cx="2387884" cy="458542"/>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TextBox 7">
            <a:extLst>
              <a:ext uri="{FF2B5EF4-FFF2-40B4-BE49-F238E27FC236}">
                <a16:creationId xmlns:a16="http://schemas.microsoft.com/office/drawing/2014/main" id="{D544AAEA-DE3E-5263-7D18-C3B0EC91F02B}"/>
              </a:ext>
            </a:extLst>
          </p:cNvPr>
          <p:cNvSpPr txBox="1"/>
          <p:nvPr/>
        </p:nvSpPr>
        <p:spPr>
          <a:xfrm>
            <a:off x="292072" y="862061"/>
            <a:ext cx="6866681" cy="415498"/>
          </a:xfrm>
          <a:prstGeom prst="rect">
            <a:avLst/>
          </a:prstGeom>
          <a:noFill/>
        </p:spPr>
        <p:txBody>
          <a:bodyPr wrap="square" rtlCol="0">
            <a:spAutoFit/>
          </a:bodyPr>
          <a:lstStyle/>
          <a:p>
            <a:r>
              <a:rPr lang="en-US" sz="2100" b="1" dirty="0">
                <a:latin typeface="+mj-lt"/>
                <a:cs typeface="Times New Roman" panose="02020603050405020304" pitchFamily="18" charset="0"/>
              </a:rPr>
              <a:t>Pairwise statistics of annotator responses</a:t>
            </a:r>
          </a:p>
        </p:txBody>
      </p:sp>
      <p:pic>
        <p:nvPicPr>
          <p:cNvPr id="9" name="Picture 8" descr="\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widecheck{y}_n^{(m)}=k_m| y_n=k) {\sf Pr}(\widecheck{y}_n^{(j)}=k_j | y_n=k)$&#10;&#10;&#10;\end{document}" title="IguanaTex Bitmap Display">
            <a:extLst>
              <a:ext uri="{FF2B5EF4-FFF2-40B4-BE49-F238E27FC236}">
                <a16:creationId xmlns:a16="http://schemas.microsoft.com/office/drawing/2014/main" id="{704E35B3-5355-E8E8-D4D7-570800039AA9}"/>
              </a:ext>
            </a:extLst>
          </p:cNvPr>
          <p:cNvPicPr>
            <a:picLocks noChangeAspect="1"/>
          </p:cNvPicPr>
          <p:nvPr>
            <p:custDataLst>
              <p:tags r:id="rId1"/>
            </p:custDataLst>
          </p:nvPr>
        </p:nvPicPr>
        <p:blipFill>
          <a:blip r:embed="rId11"/>
          <a:stretch>
            <a:fillRect/>
          </a:stretch>
        </p:blipFill>
        <p:spPr>
          <a:xfrm>
            <a:off x="367640" y="2567552"/>
            <a:ext cx="6754339" cy="342224"/>
          </a:xfrm>
          <a:prstGeom prst="rect">
            <a:avLst/>
          </a:prstGeom>
        </p:spPr>
      </p:pic>
      <p:grpSp>
        <p:nvGrpSpPr>
          <p:cNvPr id="10" name="Group 9">
            <a:extLst>
              <a:ext uri="{FF2B5EF4-FFF2-40B4-BE49-F238E27FC236}">
                <a16:creationId xmlns:a16="http://schemas.microsoft.com/office/drawing/2014/main" id="{C0E2020E-7F14-DEC0-49BD-5A75B0BB2B6B}"/>
              </a:ext>
            </a:extLst>
          </p:cNvPr>
          <p:cNvGrpSpPr/>
          <p:nvPr/>
        </p:nvGrpSpPr>
        <p:grpSpPr>
          <a:xfrm>
            <a:off x="1429736" y="4119357"/>
            <a:ext cx="2290463" cy="599945"/>
            <a:chOff x="542871" y="4081741"/>
            <a:chExt cx="2290463" cy="599945"/>
          </a:xfrm>
        </p:grpSpPr>
        <p:sp>
          <p:nvSpPr>
            <p:cNvPr id="11" name="Flowchart: Alternate Process 10">
              <a:extLst>
                <a:ext uri="{FF2B5EF4-FFF2-40B4-BE49-F238E27FC236}">
                  <a16:creationId xmlns:a16="http://schemas.microsoft.com/office/drawing/2014/main" id="{E5279481-AE6B-45C2-2842-A55AAE7E797E}"/>
                </a:ext>
              </a:extLst>
            </p:cNvPr>
            <p:cNvSpPr/>
            <p:nvPr/>
          </p:nvSpPr>
          <p:spPr>
            <a:xfrm>
              <a:off x="542871" y="4081741"/>
              <a:ext cx="2290463" cy="599945"/>
            </a:xfrm>
            <a:prstGeom prst="flowChartAlternateProcess">
              <a:avLst/>
            </a:prstGeom>
            <a:solidFill>
              <a:schemeClr val="accent6">
                <a:lumMod val="40000"/>
                <a:lumOff val="60000"/>
              </a:schemeClr>
            </a:solidFill>
            <a:ln w="476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2" name="Picture 11" descr="\documentclass{article}&#10;\usepackage{amsmath}&#10;\usepackage{bm,amssymb}&#10;\pagestyle{empty}&#10;\begin{document}&#10;&#10;$\bm R_{m,j} =\bm A_m \bm D \bm A_j^{\top}$&#10;&#10;&#10;\end{document}" title="IguanaTex Bitmap Display">
              <a:extLst>
                <a:ext uri="{FF2B5EF4-FFF2-40B4-BE49-F238E27FC236}">
                  <a16:creationId xmlns:a16="http://schemas.microsoft.com/office/drawing/2014/main" id="{A29DAD80-2199-B852-DD63-3C0E4F1ED372}"/>
                </a:ext>
              </a:extLst>
            </p:cNvPr>
            <p:cNvPicPr>
              <a:picLocks noChangeAspect="1"/>
            </p:cNvPicPr>
            <p:nvPr>
              <p:custDataLst>
                <p:tags r:id="rId8"/>
              </p:custDataLst>
            </p:nvPr>
          </p:nvPicPr>
          <p:blipFill>
            <a:blip r:embed="rId12"/>
            <a:stretch>
              <a:fillRect/>
            </a:stretch>
          </p:blipFill>
          <p:spPr>
            <a:xfrm>
              <a:off x="775144" y="4265921"/>
              <a:ext cx="1992612" cy="329725"/>
            </a:xfrm>
            <a:prstGeom prst="rect">
              <a:avLst/>
            </a:prstGeom>
          </p:spPr>
        </p:pic>
      </p:grpSp>
      <p:sp>
        <p:nvSpPr>
          <p:cNvPr id="13" name="Speech Bubble: Rectangle with Corners Rounded 12">
            <a:extLst>
              <a:ext uri="{FF2B5EF4-FFF2-40B4-BE49-F238E27FC236}">
                <a16:creationId xmlns:a16="http://schemas.microsoft.com/office/drawing/2014/main" id="{53B02744-70FE-505E-20AB-1A9C0E0474E6}"/>
              </a:ext>
            </a:extLst>
          </p:cNvPr>
          <p:cNvSpPr/>
          <p:nvPr/>
        </p:nvSpPr>
        <p:spPr>
          <a:xfrm>
            <a:off x="292072" y="1472670"/>
            <a:ext cx="2958758" cy="517987"/>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4" name="Picture 13"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_n^{(m)} =k_m,\widecheck{y}_n^{(j)} =k_j)$&#10;&#10;&#10;\end{document}" title="IguanaTex Bitmap Display">
            <a:extLst>
              <a:ext uri="{FF2B5EF4-FFF2-40B4-BE49-F238E27FC236}">
                <a16:creationId xmlns:a16="http://schemas.microsoft.com/office/drawing/2014/main" id="{229FB4B5-3B7F-9D9C-8571-28C2E2BCD105}"/>
              </a:ext>
            </a:extLst>
          </p:cNvPr>
          <p:cNvPicPr>
            <a:picLocks noChangeAspect="1"/>
          </p:cNvPicPr>
          <p:nvPr>
            <p:custDataLst>
              <p:tags r:id="rId2"/>
            </p:custDataLst>
          </p:nvPr>
        </p:nvPicPr>
        <p:blipFill>
          <a:blip r:embed="rId13"/>
          <a:stretch>
            <a:fillRect/>
          </a:stretch>
        </p:blipFill>
        <p:spPr>
          <a:xfrm>
            <a:off x="367640" y="1515739"/>
            <a:ext cx="2876208" cy="369941"/>
          </a:xfrm>
          <a:prstGeom prst="rect">
            <a:avLst/>
          </a:prstGeom>
        </p:spPr>
      </p:pic>
      <p:pic>
        <p:nvPicPr>
          <p:cNvPr id="15" name="Picture 14" descr="\documentclass{article}&#10;\usepackage{amsmath}&#10;\usepackage{bm,amssymb}&#10;\pagestyle{empty}&#10;\begin{document}&#10;&#10;$\bm R_{m,j}(k_m,k_j)$&#10;&#10;&#10;\end{document}" title="IguanaTex Bitmap Display">
            <a:extLst>
              <a:ext uri="{FF2B5EF4-FFF2-40B4-BE49-F238E27FC236}">
                <a16:creationId xmlns:a16="http://schemas.microsoft.com/office/drawing/2014/main" id="{6053E1A0-C0CC-2A80-5716-2E6D033F6E97}"/>
              </a:ext>
            </a:extLst>
          </p:cNvPr>
          <p:cNvPicPr>
            <a:picLocks noChangeAspect="1"/>
          </p:cNvPicPr>
          <p:nvPr>
            <p:custDataLst>
              <p:tags r:id="rId3"/>
            </p:custDataLst>
          </p:nvPr>
        </p:nvPicPr>
        <p:blipFill>
          <a:blip r:embed="rId14"/>
          <a:stretch>
            <a:fillRect/>
          </a:stretch>
        </p:blipFill>
        <p:spPr>
          <a:xfrm>
            <a:off x="1218268" y="2174737"/>
            <a:ext cx="1106364" cy="209247"/>
          </a:xfrm>
          <a:prstGeom prst="rect">
            <a:avLst/>
          </a:prstGeom>
        </p:spPr>
      </p:pic>
      <p:pic>
        <p:nvPicPr>
          <p:cNvPr id="16" name="Picture 15" descr="\documentclass{article}&#10;\usepackage{amsmath}&#10;\usepackage{bm,amssymb}&#10;\pagestyle{empty}&#10;\begin{document}&#10;&#10;$\bm d(k)$&#10;&#10;&#10;\end{document}" title="IguanaTex Bitmap Display">
            <a:extLst>
              <a:ext uri="{FF2B5EF4-FFF2-40B4-BE49-F238E27FC236}">
                <a16:creationId xmlns:a16="http://schemas.microsoft.com/office/drawing/2014/main" id="{39019C85-3760-5A30-339E-7F9CEF25E3B7}"/>
              </a:ext>
            </a:extLst>
          </p:cNvPr>
          <p:cNvPicPr>
            <a:picLocks noChangeAspect="1"/>
          </p:cNvPicPr>
          <p:nvPr>
            <p:custDataLst>
              <p:tags r:id="rId4"/>
            </p:custDataLst>
          </p:nvPr>
        </p:nvPicPr>
        <p:blipFill>
          <a:blip r:embed="rId15"/>
          <a:stretch>
            <a:fillRect/>
          </a:stretch>
        </p:blipFill>
        <p:spPr>
          <a:xfrm>
            <a:off x="1429736" y="3158083"/>
            <a:ext cx="341714" cy="190857"/>
          </a:xfrm>
          <a:prstGeom prst="rect">
            <a:avLst/>
          </a:prstGeom>
        </p:spPr>
      </p:pic>
      <p:pic>
        <p:nvPicPr>
          <p:cNvPr id="17" name="Picture 16" descr="\documentclass{article}&#10;\usepackage{amsmath}&#10;\usepackage{bm,amssymb}&#10;\pagestyle{empty}&#10;\begin{document}&#10;&#10;$\bm A_m(k_m,k)$&#10;&#10;&#10;\end{document}" title="IguanaTex Bitmap Display">
            <a:extLst>
              <a:ext uri="{FF2B5EF4-FFF2-40B4-BE49-F238E27FC236}">
                <a16:creationId xmlns:a16="http://schemas.microsoft.com/office/drawing/2014/main" id="{705F2780-87ED-6D2F-DB6E-45A6BC304C64}"/>
              </a:ext>
            </a:extLst>
          </p:cNvPr>
          <p:cNvPicPr>
            <a:picLocks noChangeAspect="1"/>
          </p:cNvPicPr>
          <p:nvPr>
            <p:custDataLst>
              <p:tags r:id="rId5"/>
            </p:custDataLst>
          </p:nvPr>
        </p:nvPicPr>
        <p:blipFill>
          <a:blip r:embed="rId16"/>
          <a:stretch>
            <a:fillRect/>
          </a:stretch>
        </p:blipFill>
        <p:spPr>
          <a:xfrm>
            <a:off x="3386475" y="3158083"/>
            <a:ext cx="861714" cy="190857"/>
          </a:xfrm>
          <a:prstGeom prst="rect">
            <a:avLst/>
          </a:prstGeom>
        </p:spPr>
      </p:pic>
      <p:pic>
        <p:nvPicPr>
          <p:cNvPr id="18" name="Picture 17" descr="\documentclass{article}&#10;\usepackage{amsmath}&#10;\usepackage{bm,amssymb}&#10;\pagestyle{empty}&#10;\begin{document}&#10;&#10;$\bm A_j(k_j,k)$&#10;&#10;&#10;\end{document}" title="IguanaTex Bitmap Display">
            <a:extLst>
              <a:ext uri="{FF2B5EF4-FFF2-40B4-BE49-F238E27FC236}">
                <a16:creationId xmlns:a16="http://schemas.microsoft.com/office/drawing/2014/main" id="{CA9F7382-2D90-52A9-162A-9D946E911832}"/>
              </a:ext>
            </a:extLst>
          </p:cNvPr>
          <p:cNvPicPr>
            <a:picLocks noChangeAspect="1"/>
          </p:cNvPicPr>
          <p:nvPr>
            <p:custDataLst>
              <p:tags r:id="rId6"/>
            </p:custDataLst>
          </p:nvPr>
        </p:nvPicPr>
        <p:blipFill>
          <a:blip r:embed="rId17"/>
          <a:stretch>
            <a:fillRect/>
          </a:stretch>
        </p:blipFill>
        <p:spPr>
          <a:xfrm>
            <a:off x="5529575" y="3158084"/>
            <a:ext cx="733714" cy="198857"/>
          </a:xfrm>
          <a:prstGeom prst="rect">
            <a:avLst/>
          </a:prstGeom>
        </p:spPr>
      </p:pic>
      <p:sp>
        <p:nvSpPr>
          <p:cNvPr id="19" name="TextBox 18">
            <a:extLst>
              <a:ext uri="{FF2B5EF4-FFF2-40B4-BE49-F238E27FC236}">
                <a16:creationId xmlns:a16="http://schemas.microsoft.com/office/drawing/2014/main" id="{88D18EA9-F698-838A-95F2-92BA37DBEDB7}"/>
              </a:ext>
            </a:extLst>
          </p:cNvPr>
          <p:cNvSpPr txBox="1"/>
          <p:nvPr/>
        </p:nvSpPr>
        <p:spPr>
          <a:xfrm>
            <a:off x="5742991" y="4065999"/>
            <a:ext cx="3561316" cy="923330"/>
          </a:xfrm>
          <a:prstGeom prst="rect">
            <a:avLst/>
          </a:prstGeom>
          <a:noFill/>
        </p:spPr>
        <p:txBody>
          <a:bodyPr wrap="square" rtlCol="0">
            <a:spAutoFit/>
          </a:bodyPr>
          <a:lstStyle/>
          <a:p>
            <a:pPr algn="ctr"/>
            <a:r>
              <a:rPr lang="en-US" b="1" dirty="0">
                <a:solidFill>
                  <a:schemeClr val="accent1">
                    <a:lumMod val="75000"/>
                  </a:schemeClr>
                </a:solidFill>
                <a:latin typeface="+mj-lt"/>
                <a:cs typeface="Times New Roman" panose="02020603050405020304" pitchFamily="18" charset="0"/>
              </a:rPr>
              <a:t>     Model Assumption </a:t>
            </a:r>
            <a:r>
              <a:rPr lang="en-US" b="1" dirty="0">
                <a:latin typeface="+mj-lt"/>
                <a:cs typeface="Times New Roman" panose="02020603050405020304" pitchFamily="18" charset="0"/>
              </a:rPr>
              <a:t>: Conditionally Independent Annotators</a:t>
            </a:r>
          </a:p>
        </p:txBody>
      </p:sp>
      <p:sp>
        <p:nvSpPr>
          <p:cNvPr id="20" name="TextBox 19">
            <a:extLst>
              <a:ext uri="{FF2B5EF4-FFF2-40B4-BE49-F238E27FC236}">
                <a16:creationId xmlns:a16="http://schemas.microsoft.com/office/drawing/2014/main" id="{8415CCAC-8C8B-BB3E-2371-52395526880F}"/>
              </a:ext>
            </a:extLst>
          </p:cNvPr>
          <p:cNvSpPr txBox="1"/>
          <p:nvPr/>
        </p:nvSpPr>
        <p:spPr>
          <a:xfrm>
            <a:off x="-319929" y="6342503"/>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21" name="TextBox 20">
            <a:extLst>
              <a:ext uri="{FF2B5EF4-FFF2-40B4-BE49-F238E27FC236}">
                <a16:creationId xmlns:a16="http://schemas.microsoft.com/office/drawing/2014/main" id="{36FFDCF4-2752-433F-1A07-EA841F9B0EB2}"/>
              </a:ext>
            </a:extLst>
          </p:cNvPr>
          <p:cNvSpPr txBox="1"/>
          <p:nvPr/>
        </p:nvSpPr>
        <p:spPr>
          <a:xfrm>
            <a:off x="367640" y="3651216"/>
            <a:ext cx="853645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matrix form,</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r>
              <a:rPr lang="en-US" dirty="0">
                <a:latin typeface="+mj-lt"/>
                <a:cs typeface="Times New Roman" panose="02020603050405020304" pitchFamily="18" charset="0"/>
              </a:rPr>
              <a:t>where</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Second-order statistics need much smaller number of samples to estimate  </a:t>
            </a:r>
          </a:p>
        </p:txBody>
      </p:sp>
      <p:pic>
        <p:nvPicPr>
          <p:cNvPr id="22" name="Picture 21" descr="\documentclass{article}&#10;\usepackage{amsmath,bm,amsfonts,amssymb}&#10;\pagestyle{empty}&#10;\begin{document}&#10;&#10;$\bm D = {\rm diag}(\bm d), \bm R _{m,j} \in \mathbb{R}^{K \times K}$&#10;&#10;&#10;\end{document}" title="IguanaTex Bitmap Display">
            <a:extLst>
              <a:ext uri="{FF2B5EF4-FFF2-40B4-BE49-F238E27FC236}">
                <a16:creationId xmlns:a16="http://schemas.microsoft.com/office/drawing/2014/main" id="{83774E05-D353-0C06-FADB-D41DEC45450C}"/>
              </a:ext>
            </a:extLst>
          </p:cNvPr>
          <p:cNvPicPr>
            <a:picLocks noChangeAspect="1"/>
          </p:cNvPicPr>
          <p:nvPr>
            <p:custDataLst>
              <p:tags r:id="rId7"/>
            </p:custDataLst>
          </p:nvPr>
        </p:nvPicPr>
        <p:blipFill>
          <a:blip r:embed="rId18"/>
          <a:stretch>
            <a:fillRect/>
          </a:stretch>
        </p:blipFill>
        <p:spPr>
          <a:xfrm>
            <a:off x="1131455" y="5102265"/>
            <a:ext cx="2768914" cy="257829"/>
          </a:xfrm>
          <a:prstGeom prst="rect">
            <a:avLst/>
          </a:prstGeom>
        </p:spPr>
      </p:pic>
    </p:spTree>
    <p:extLst>
      <p:ext uri="{BB962C8B-B14F-4D97-AF65-F5344CB8AC3E}">
        <p14:creationId xmlns:p14="http://schemas.microsoft.com/office/powerpoint/2010/main" val="6947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23320" y="1135521"/>
            <a:ext cx="8061724" cy="490539"/>
          </a:xfrm>
        </p:spPr>
        <p:txBody>
          <a:bodyPr/>
          <a:lstStyle/>
          <a:p>
            <a:pPr>
              <a:buClr>
                <a:srgbClr val="0000FF"/>
              </a:buClr>
              <a:buFont typeface="Wingdings" panose="05000000000000000000" pitchFamily="2" charset="2"/>
              <a:buChar char="q"/>
            </a:pPr>
            <a:r>
              <a:rPr lang="en-US" sz="2250" dirty="0">
                <a:solidFill>
                  <a:schemeClr val="bg1">
                    <a:lumMod val="65000"/>
                  </a:schemeClr>
                </a:solidFill>
              </a:rPr>
              <a:t> </a:t>
            </a:r>
            <a:r>
              <a:rPr lang="en-US" sz="2250" dirty="0">
                <a:solidFill>
                  <a:srgbClr val="0000FF"/>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3</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F1AAC9C6-ED8D-4D84-A3D0-705B5C91BF80}"/>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a:t>
            </a:r>
            <a:r>
              <a:rPr lang="en-US" kern="0" dirty="0"/>
              <a:t>Part I: Combining crowdsourced labels</a:t>
            </a:r>
          </a:p>
          <a:p>
            <a:pPr marL="0" indent="0">
              <a:buNone/>
            </a:pPr>
            <a:endParaRPr lang="en-US" kern="0" dirty="0"/>
          </a:p>
          <a:p>
            <a:endParaRPr lang="en-US" kern="0" dirty="0"/>
          </a:p>
        </p:txBody>
      </p:sp>
      <p:sp>
        <p:nvSpPr>
          <p:cNvPr id="8" name="Content Placeholder 2">
            <a:extLst>
              <a:ext uri="{FF2B5EF4-FFF2-40B4-BE49-F238E27FC236}">
                <a16:creationId xmlns:a16="http://schemas.microsoft.com/office/drawing/2014/main" id="{661DD8C3-A3E8-4B89-ABB2-DC14FBE717AD}"/>
              </a:ext>
            </a:extLst>
          </p:cNvPr>
          <p:cNvSpPr txBox="1">
            <a:spLocks/>
          </p:cNvSpPr>
          <p:nvPr/>
        </p:nvSpPr>
        <p:spPr bwMode="auto">
          <a:xfrm>
            <a:off x="445194" y="2502917"/>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EFFDCB71-30C5-437C-AAB8-143C5196AD4D}"/>
              </a:ext>
            </a:extLst>
          </p:cNvPr>
          <p:cNvSpPr txBox="1">
            <a:spLocks/>
          </p:cNvSpPr>
          <p:nvPr/>
        </p:nvSpPr>
        <p:spPr bwMode="auto">
          <a:xfrm>
            <a:off x="423320" y="313367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113AF318-E0B6-46D6-8AAB-D55B9136D81F}"/>
              </a:ext>
            </a:extLst>
          </p:cNvPr>
          <p:cNvSpPr txBox="1">
            <a:spLocks/>
          </p:cNvSpPr>
          <p:nvPr/>
        </p:nvSpPr>
        <p:spPr bwMode="auto">
          <a:xfrm>
            <a:off x="428133" y="380708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Tree>
    <p:extLst>
      <p:ext uri="{BB962C8B-B14F-4D97-AF65-F5344CB8AC3E}">
        <p14:creationId xmlns:p14="http://schemas.microsoft.com/office/powerpoint/2010/main" val="145461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E33D-8B07-FC7C-4F37-B5320EA9E93A}"/>
              </a:ext>
            </a:extLst>
          </p:cNvPr>
          <p:cNvSpPr>
            <a:spLocks noGrp="1"/>
          </p:cNvSpPr>
          <p:nvPr>
            <p:ph type="title"/>
          </p:nvPr>
        </p:nvSpPr>
        <p:spPr>
          <a:xfrm>
            <a:off x="158981" y="0"/>
            <a:ext cx="7886700" cy="1325563"/>
          </a:xfrm>
        </p:spPr>
        <p:txBody>
          <a:bodyPr/>
          <a:lstStyle/>
          <a:p>
            <a:r>
              <a:rPr lang="en-US" dirty="0"/>
              <a:t>Learning from Pairwise Statistics</a:t>
            </a:r>
            <a:br>
              <a:rPr lang="en-US" dirty="0"/>
            </a:br>
            <a:endParaRPr lang="en-US" dirty="0"/>
          </a:p>
        </p:txBody>
      </p:sp>
      <p:grpSp>
        <p:nvGrpSpPr>
          <p:cNvPr id="4" name="Group 3">
            <a:extLst>
              <a:ext uri="{FF2B5EF4-FFF2-40B4-BE49-F238E27FC236}">
                <a16:creationId xmlns:a16="http://schemas.microsoft.com/office/drawing/2014/main" id="{CEC03AAD-18FD-5018-A421-0B4B0E1A99BB}"/>
              </a:ext>
            </a:extLst>
          </p:cNvPr>
          <p:cNvGrpSpPr/>
          <p:nvPr/>
        </p:nvGrpSpPr>
        <p:grpSpPr>
          <a:xfrm>
            <a:off x="264412" y="896962"/>
            <a:ext cx="8393310" cy="738664"/>
            <a:chOff x="373552" y="1698663"/>
            <a:chExt cx="6642788" cy="73866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D5BD258-D430-3972-D108-A10970250FC5}"/>
                    </a:ext>
                  </a:extLst>
                </p:cNvPr>
                <p:cNvSpPr txBox="1"/>
                <p:nvPr/>
              </p:nvSpPr>
              <p:spPr>
                <a:xfrm>
                  <a:off x="373552" y="1698663"/>
                  <a:ext cx="6559346" cy="738664"/>
                </a:xfrm>
                <a:prstGeom prst="rect">
                  <a:avLst/>
                </a:prstGeom>
                <a:noFill/>
              </p:spPr>
              <p:txBody>
                <a:bodyPr wrap="square" rtlCol="0">
                  <a:spAutoFit/>
                </a:bodyPr>
                <a:lstStyle/>
                <a:p>
                  <a:r>
                    <a:rPr lang="en-US" sz="2100" b="1" dirty="0">
                      <a:latin typeface="+mj-lt"/>
                      <a:cs typeface="Times New Roman" panose="02020603050405020304" pitchFamily="18" charset="0"/>
                    </a:rPr>
                    <a:t>Assume that annotator </a:t>
                  </a:r>
                  <a14:m>
                    <m:oMath xmlns:m="http://schemas.openxmlformats.org/officeDocument/2006/math">
                      <m:r>
                        <a:rPr lang="en-US" sz="2100" b="1" i="1">
                          <a:latin typeface="+mj-lt"/>
                        </a:rPr>
                        <m:t> </m:t>
                      </m:r>
                    </m:oMath>
                  </a14:m>
                  <a:r>
                    <a:rPr lang="en-US" sz="2100" b="1" dirty="0">
                      <a:latin typeface="+mj-lt"/>
                      <a:cs typeface="Times New Roman" panose="02020603050405020304" pitchFamily="18" charset="0"/>
                    </a:rPr>
                    <a:t>    co-labels with annotators</a:t>
                  </a:r>
                </a:p>
              </p:txBody>
            </p:sp>
          </mc:Choice>
          <mc:Fallback>
            <p:sp>
              <p:nvSpPr>
                <p:cNvPr id="5" name="TextBox 4">
                  <a:extLst>
                    <a:ext uri="{FF2B5EF4-FFF2-40B4-BE49-F238E27FC236}">
                      <a16:creationId xmlns:a16="http://schemas.microsoft.com/office/drawing/2014/main" id="{0D5BD258-D430-3972-D108-A10970250FC5}"/>
                    </a:ext>
                  </a:extLst>
                </p:cNvPr>
                <p:cNvSpPr txBox="1">
                  <a:spLocks noRot="1" noChangeAspect="1" noMove="1" noResize="1" noEditPoints="1" noAdjustHandles="1" noChangeArrowheads="1" noChangeShapeType="1" noTextEdit="1"/>
                </p:cNvSpPr>
                <p:nvPr/>
              </p:nvSpPr>
              <p:spPr>
                <a:xfrm>
                  <a:off x="373552" y="1698663"/>
                  <a:ext cx="6559346" cy="738664"/>
                </a:xfrm>
                <a:prstGeom prst="rect">
                  <a:avLst/>
                </a:prstGeom>
                <a:blipFill>
                  <a:blip r:embed="rId18"/>
                  <a:stretch>
                    <a:fillRect l="-882" t="-4959"/>
                  </a:stretch>
                </a:blipFill>
              </p:spPr>
              <p:txBody>
                <a:bodyPr/>
                <a:lstStyle/>
                <a:p>
                  <a:r>
                    <a:rPr lang="en-US">
                      <a:noFill/>
                    </a:rPr>
                    <a:t> </a:t>
                  </a:r>
                </a:p>
              </p:txBody>
            </p:sp>
          </mc:Fallback>
        </mc:AlternateContent>
        <p:pic>
          <p:nvPicPr>
            <p:cNvPr id="6" name="Picture 5" descr="\documentclass{article}&#10;\usepackage{amsmath}&#10;\usepackage{bm,amssymb}&#10;\pagestyle{empty}&#10;\begin{document}&#10;&#10;$m$&#10;&#10;&#10;\end{document}" title="IguanaTex Bitmap Display">
              <a:extLst>
                <a:ext uri="{FF2B5EF4-FFF2-40B4-BE49-F238E27FC236}">
                  <a16:creationId xmlns:a16="http://schemas.microsoft.com/office/drawing/2014/main" id="{668AE088-3934-C8D1-CA2B-52ACF31BC827}"/>
                </a:ext>
              </a:extLst>
            </p:cNvPr>
            <p:cNvPicPr>
              <a:picLocks noChangeAspect="1"/>
            </p:cNvPicPr>
            <p:nvPr>
              <p:custDataLst>
                <p:tags r:id="rId15"/>
              </p:custDataLst>
            </p:nvPr>
          </p:nvPicPr>
          <p:blipFill>
            <a:blip r:embed="rId19"/>
            <a:stretch>
              <a:fillRect/>
            </a:stretch>
          </p:blipFill>
          <p:spPr>
            <a:xfrm>
              <a:off x="2799671" y="1868846"/>
              <a:ext cx="229666" cy="125730"/>
            </a:xfrm>
            <a:prstGeom prst="rect">
              <a:avLst/>
            </a:prstGeom>
          </p:spPr>
        </p:pic>
        <p:pic>
          <p:nvPicPr>
            <p:cNvPr id="7" name="Picture 6" descr="\documentclass{article}&#10;\usepackage{amsmath}&#10;\usepackage{bm,amssymb}&#10;\pagestyle{empty}&#10;\begin{document}&#10;&#10;$m_1,\dots, m_T$&#10;&#10;&#10;\end{document}" title="IguanaTex Bitmap Display">
              <a:extLst>
                <a:ext uri="{FF2B5EF4-FFF2-40B4-BE49-F238E27FC236}">
                  <a16:creationId xmlns:a16="http://schemas.microsoft.com/office/drawing/2014/main" id="{4B2A9C7E-F9B0-2A60-3E4D-645FF540D987}"/>
                </a:ext>
              </a:extLst>
            </p:cNvPr>
            <p:cNvPicPr>
              <a:picLocks noChangeAspect="1"/>
            </p:cNvPicPr>
            <p:nvPr>
              <p:custDataLst>
                <p:tags r:id="rId16"/>
              </p:custDataLst>
            </p:nvPr>
          </p:nvPicPr>
          <p:blipFill>
            <a:blip r:embed="rId20"/>
            <a:stretch>
              <a:fillRect/>
            </a:stretch>
          </p:blipFill>
          <p:spPr>
            <a:xfrm>
              <a:off x="5699540" y="1874052"/>
              <a:ext cx="1316800" cy="168000"/>
            </a:xfrm>
            <a:prstGeom prst="rect">
              <a:avLst/>
            </a:prstGeom>
          </p:spPr>
        </p:pic>
      </p:grpSp>
      <p:grpSp>
        <p:nvGrpSpPr>
          <p:cNvPr id="8" name="Group 7">
            <a:extLst>
              <a:ext uri="{FF2B5EF4-FFF2-40B4-BE49-F238E27FC236}">
                <a16:creationId xmlns:a16="http://schemas.microsoft.com/office/drawing/2014/main" id="{866A2577-D607-791E-2A65-BCDD6E07FAAA}"/>
              </a:ext>
            </a:extLst>
          </p:cNvPr>
          <p:cNvGrpSpPr/>
          <p:nvPr/>
        </p:nvGrpSpPr>
        <p:grpSpPr>
          <a:xfrm>
            <a:off x="4922290" y="1481340"/>
            <a:ext cx="3217663" cy="2281917"/>
            <a:chOff x="3386738" y="1564188"/>
            <a:chExt cx="4290217" cy="3042556"/>
          </a:xfrm>
        </p:grpSpPr>
        <p:grpSp>
          <p:nvGrpSpPr>
            <p:cNvPr id="9" name="Group 8">
              <a:extLst>
                <a:ext uri="{FF2B5EF4-FFF2-40B4-BE49-F238E27FC236}">
                  <a16:creationId xmlns:a16="http://schemas.microsoft.com/office/drawing/2014/main" id="{A4227F68-64A7-DF90-8B3F-0AEB3A8D0479}"/>
                </a:ext>
              </a:extLst>
            </p:cNvPr>
            <p:cNvGrpSpPr/>
            <p:nvPr/>
          </p:nvGrpSpPr>
          <p:grpSpPr>
            <a:xfrm>
              <a:off x="3416954" y="1564188"/>
              <a:ext cx="4260001" cy="3042556"/>
              <a:chOff x="3416954" y="1564188"/>
              <a:chExt cx="4260001" cy="3042556"/>
            </a:xfrm>
          </p:grpSpPr>
          <p:grpSp>
            <p:nvGrpSpPr>
              <p:cNvPr id="15" name="Group 14">
                <a:extLst>
                  <a:ext uri="{FF2B5EF4-FFF2-40B4-BE49-F238E27FC236}">
                    <a16:creationId xmlns:a16="http://schemas.microsoft.com/office/drawing/2014/main" id="{E6FE927D-DCA5-6404-E793-69C1ED2836E0}"/>
                  </a:ext>
                </a:extLst>
              </p:cNvPr>
              <p:cNvGrpSpPr/>
              <p:nvPr/>
            </p:nvGrpSpPr>
            <p:grpSpPr>
              <a:xfrm>
                <a:off x="3717457" y="2140485"/>
                <a:ext cx="3134378" cy="2466259"/>
                <a:chOff x="7269146" y="989676"/>
                <a:chExt cx="3134378" cy="2466259"/>
              </a:xfrm>
            </p:grpSpPr>
            <p:pic>
              <p:nvPicPr>
                <p:cNvPr id="26" name="Picture 25">
                  <a:extLst>
                    <a:ext uri="{FF2B5EF4-FFF2-40B4-BE49-F238E27FC236}">
                      <a16:creationId xmlns:a16="http://schemas.microsoft.com/office/drawing/2014/main" id="{2B89C173-4CFF-F841-4782-175FD6DEC1D7}"/>
                    </a:ext>
                  </a:extLst>
                </p:cNvPr>
                <p:cNvPicPr>
                  <a:picLocks/>
                </p:cNvPicPr>
                <p:nvPr/>
              </p:nvPicPr>
              <p:blipFill>
                <a:blip r:embed="rId21"/>
                <a:stretch>
                  <a:fillRect/>
                </a:stretch>
              </p:blipFill>
              <p:spPr>
                <a:xfrm>
                  <a:off x="7269146" y="2903161"/>
                  <a:ext cx="629303" cy="551324"/>
                </a:xfrm>
                <a:prstGeom prst="rect">
                  <a:avLst/>
                </a:prstGeom>
                <a:ln>
                  <a:noFill/>
                </a:ln>
              </p:spPr>
            </p:pic>
            <p:pic>
              <p:nvPicPr>
                <p:cNvPr id="27" name="Picture 26">
                  <a:extLst>
                    <a:ext uri="{FF2B5EF4-FFF2-40B4-BE49-F238E27FC236}">
                      <a16:creationId xmlns:a16="http://schemas.microsoft.com/office/drawing/2014/main" id="{5AC8956D-0CC9-1406-6DAE-51B1FDB97BA1}"/>
                    </a:ext>
                  </a:extLst>
                </p:cNvPr>
                <p:cNvPicPr>
                  <a:picLocks/>
                </p:cNvPicPr>
                <p:nvPr/>
              </p:nvPicPr>
              <p:blipFill>
                <a:blip r:embed="rId22"/>
                <a:stretch>
                  <a:fillRect/>
                </a:stretch>
              </p:blipFill>
              <p:spPr>
                <a:xfrm>
                  <a:off x="8276775" y="989676"/>
                  <a:ext cx="734160" cy="618888"/>
                </a:xfrm>
                <a:prstGeom prst="rect">
                  <a:avLst/>
                </a:prstGeom>
                <a:ln>
                  <a:noFill/>
                </a:ln>
              </p:spPr>
            </p:pic>
            <p:pic>
              <p:nvPicPr>
                <p:cNvPr id="28" name="Picture 27">
                  <a:extLst>
                    <a:ext uri="{FF2B5EF4-FFF2-40B4-BE49-F238E27FC236}">
                      <a16:creationId xmlns:a16="http://schemas.microsoft.com/office/drawing/2014/main" id="{2EBCFE4E-6983-9845-3C1F-03D606A72FE4}"/>
                    </a:ext>
                  </a:extLst>
                </p:cNvPr>
                <p:cNvPicPr>
                  <a:picLocks/>
                </p:cNvPicPr>
                <p:nvPr/>
              </p:nvPicPr>
              <p:blipFill>
                <a:blip r:embed="rId23"/>
                <a:stretch>
                  <a:fillRect/>
                </a:stretch>
              </p:blipFill>
              <p:spPr>
                <a:xfrm>
                  <a:off x="9774221" y="2940799"/>
                  <a:ext cx="629303" cy="515136"/>
                </a:xfrm>
                <a:prstGeom prst="rect">
                  <a:avLst/>
                </a:prstGeom>
                <a:ln>
                  <a:noFill/>
                </a:ln>
              </p:spPr>
            </p:pic>
          </p:grpSp>
          <p:grpSp>
            <p:nvGrpSpPr>
              <p:cNvPr id="16" name="Group 15">
                <a:extLst>
                  <a:ext uri="{FF2B5EF4-FFF2-40B4-BE49-F238E27FC236}">
                    <a16:creationId xmlns:a16="http://schemas.microsoft.com/office/drawing/2014/main" id="{DEC2D404-A5E1-2B9D-E068-8C258941F58E}"/>
                  </a:ext>
                </a:extLst>
              </p:cNvPr>
              <p:cNvGrpSpPr/>
              <p:nvPr/>
            </p:nvGrpSpPr>
            <p:grpSpPr>
              <a:xfrm>
                <a:off x="4532862" y="1564188"/>
                <a:ext cx="1616042" cy="352599"/>
                <a:chOff x="8084560" y="413379"/>
                <a:chExt cx="1448630" cy="352599"/>
              </a:xfrm>
            </p:grpSpPr>
            <p:sp>
              <p:nvSpPr>
                <p:cNvPr id="24" name="Speech Bubble: Rectangle with Corners Rounded 23">
                  <a:extLst>
                    <a:ext uri="{FF2B5EF4-FFF2-40B4-BE49-F238E27FC236}">
                      <a16:creationId xmlns:a16="http://schemas.microsoft.com/office/drawing/2014/main" id="{3E9FFC84-D13C-3A96-BA8B-2FD864343A2C}"/>
                    </a:ext>
                  </a:extLst>
                </p:cNvPr>
                <p:cNvSpPr/>
                <p:nvPr/>
              </p:nvSpPr>
              <p:spPr>
                <a:xfrm>
                  <a:off x="8084560" y="413379"/>
                  <a:ext cx="1448630" cy="352599"/>
                </a:xfrm>
                <a:prstGeom prst="wedgeRoundRectCallout">
                  <a:avLst>
                    <a:gd name="adj1" fmla="val -14309"/>
                    <a:gd name="adj2" fmla="val 100759"/>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a:t>
                  </a:r>
                  <a:r>
                    <a:rPr lang="en-US" sz="1200" b="1" dirty="0">
                      <a:solidFill>
                        <a:schemeClr val="tx1"/>
                      </a:solidFill>
                      <a:latin typeface="+mj-lt"/>
                    </a:rPr>
                    <a:t> </a:t>
                  </a:r>
                </a:p>
              </p:txBody>
            </p:sp>
            <p:pic>
              <p:nvPicPr>
                <p:cNvPr id="25" name="Picture 24" descr="\documentclass{article}&#10;\usepackage{amsmath}&#10;\usepackage{bm,amssymb}&#10;\pagestyle{empty}&#10;\begin{document}&#10;&#10;$m$&#10;&#10;&#10;\end{document}" title="IguanaTex Bitmap Display">
                  <a:extLst>
                    <a:ext uri="{FF2B5EF4-FFF2-40B4-BE49-F238E27FC236}">
                      <a16:creationId xmlns:a16="http://schemas.microsoft.com/office/drawing/2014/main" id="{5FD92BD8-27D2-B4F9-26AF-855979A9D14F}"/>
                    </a:ext>
                  </a:extLst>
                </p:cNvPr>
                <p:cNvPicPr>
                  <a:picLocks noChangeAspect="1"/>
                </p:cNvPicPr>
                <p:nvPr>
                  <p:custDataLst>
                    <p:tags r:id="rId14"/>
                  </p:custDataLst>
                </p:nvPr>
              </p:nvPicPr>
              <p:blipFill>
                <a:blip r:embed="rId19"/>
                <a:stretch>
                  <a:fillRect/>
                </a:stretch>
              </p:blipFill>
              <p:spPr>
                <a:xfrm>
                  <a:off x="9225436" y="557368"/>
                  <a:ext cx="208761" cy="114285"/>
                </a:xfrm>
                <a:prstGeom prst="rect">
                  <a:avLst/>
                </a:prstGeom>
              </p:spPr>
            </p:pic>
          </p:grpSp>
          <p:grpSp>
            <p:nvGrpSpPr>
              <p:cNvPr id="17" name="Group 16">
                <a:extLst>
                  <a:ext uri="{FF2B5EF4-FFF2-40B4-BE49-F238E27FC236}">
                    <a16:creationId xmlns:a16="http://schemas.microsoft.com/office/drawing/2014/main" id="{A7470FD2-85DB-827A-A53E-F974C02FEA14}"/>
                  </a:ext>
                </a:extLst>
              </p:cNvPr>
              <p:cNvGrpSpPr/>
              <p:nvPr>
                <p:custDataLst>
                  <p:tags r:id="rId10"/>
                </p:custDataLst>
              </p:nvPr>
            </p:nvGrpSpPr>
            <p:grpSpPr>
              <a:xfrm>
                <a:off x="3416954" y="3512469"/>
                <a:ext cx="1639000" cy="394616"/>
                <a:chOff x="3416954" y="3512469"/>
                <a:chExt cx="1639000" cy="394616"/>
              </a:xfrm>
            </p:grpSpPr>
            <p:sp>
              <p:nvSpPr>
                <p:cNvPr id="22" name="Speech Bubble: Rectangle with Corners Rounded 21">
                  <a:extLst>
                    <a:ext uri="{FF2B5EF4-FFF2-40B4-BE49-F238E27FC236}">
                      <a16:creationId xmlns:a16="http://schemas.microsoft.com/office/drawing/2014/main" id="{F10E8FE0-058D-241C-8E8E-66023BA1893B}"/>
                    </a:ext>
                  </a:extLst>
                </p:cNvPr>
                <p:cNvSpPr/>
                <p:nvPr/>
              </p:nvSpPr>
              <p:spPr>
                <a:xfrm>
                  <a:off x="3416954" y="3512469"/>
                  <a:ext cx="1639000" cy="394616"/>
                </a:xfrm>
                <a:prstGeom prst="wedgeRoundRectCallout">
                  <a:avLst>
                    <a:gd name="adj1" fmla="val -14973"/>
                    <a:gd name="adj2" fmla="val 92900"/>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a:t>
                  </a:r>
                  <a:r>
                    <a:rPr lang="en-US" sz="1200" b="1" dirty="0">
                      <a:solidFill>
                        <a:schemeClr val="tx1"/>
                      </a:solidFill>
                      <a:latin typeface="+mj-lt"/>
                      <a:cs typeface="Times New Roman" panose="02020603050405020304" pitchFamily="18" charset="0"/>
                    </a:rPr>
                    <a:t> </a:t>
                  </a:r>
                </a:p>
              </p:txBody>
            </p:sp>
            <p:pic>
              <p:nvPicPr>
                <p:cNvPr id="23" name="Picture 22" descr="\documentclass{article}&#10;\usepackage{amsmath}&#10;\usepackage{bm,amssymb}&#10;\pagestyle{empty}&#10;\begin{document}&#10;&#10;$m_1$&#10;&#10;&#10;\end{document}" title="IguanaTex Bitmap Display">
                  <a:extLst>
                    <a:ext uri="{FF2B5EF4-FFF2-40B4-BE49-F238E27FC236}">
                      <a16:creationId xmlns:a16="http://schemas.microsoft.com/office/drawing/2014/main" id="{C6D77BC1-6CD5-F15D-95BE-3E1E1DCB67DE}"/>
                    </a:ext>
                  </a:extLst>
                </p:cNvPr>
                <p:cNvPicPr>
                  <a:picLocks noChangeAspect="1"/>
                </p:cNvPicPr>
                <p:nvPr>
                  <p:custDataLst>
                    <p:tags r:id="rId13"/>
                  </p:custDataLst>
                </p:nvPr>
              </p:nvPicPr>
              <p:blipFill>
                <a:blip r:embed="rId24"/>
                <a:stretch>
                  <a:fillRect/>
                </a:stretch>
              </p:blipFill>
              <p:spPr>
                <a:xfrm>
                  <a:off x="4689734" y="3656869"/>
                  <a:ext cx="316889" cy="157640"/>
                </a:xfrm>
                <a:prstGeom prst="rect">
                  <a:avLst/>
                </a:prstGeom>
              </p:spPr>
            </p:pic>
          </p:grpSp>
          <p:grpSp>
            <p:nvGrpSpPr>
              <p:cNvPr id="18" name="Group 17">
                <a:extLst>
                  <a:ext uri="{FF2B5EF4-FFF2-40B4-BE49-F238E27FC236}">
                    <a16:creationId xmlns:a16="http://schemas.microsoft.com/office/drawing/2014/main" id="{444425D4-7C74-659A-24C0-EACF1DB24581}"/>
                  </a:ext>
                </a:extLst>
              </p:cNvPr>
              <p:cNvGrpSpPr/>
              <p:nvPr>
                <p:custDataLst>
                  <p:tags r:id="rId11"/>
                </p:custDataLst>
              </p:nvPr>
            </p:nvGrpSpPr>
            <p:grpSpPr>
              <a:xfrm>
                <a:off x="5922029" y="3512468"/>
                <a:ext cx="1754926" cy="390945"/>
                <a:chOff x="5922029" y="3512468"/>
                <a:chExt cx="1754926" cy="390945"/>
              </a:xfrm>
            </p:grpSpPr>
            <p:sp>
              <p:nvSpPr>
                <p:cNvPr id="20" name="Speech Bubble: Rectangle with Corners Rounded 19">
                  <a:extLst>
                    <a:ext uri="{FF2B5EF4-FFF2-40B4-BE49-F238E27FC236}">
                      <a16:creationId xmlns:a16="http://schemas.microsoft.com/office/drawing/2014/main" id="{DA39AFF0-9CAC-80CE-88E5-5FC12486663F}"/>
                    </a:ext>
                  </a:extLst>
                </p:cNvPr>
                <p:cNvSpPr/>
                <p:nvPr/>
              </p:nvSpPr>
              <p:spPr>
                <a:xfrm>
                  <a:off x="5922029" y="3512468"/>
                  <a:ext cx="1754926" cy="390945"/>
                </a:xfrm>
                <a:prstGeom prst="wedgeRoundRectCallout">
                  <a:avLst>
                    <a:gd name="adj1" fmla="val -14295"/>
                    <a:gd name="adj2" fmla="val 104329"/>
                    <a:gd name="adj3" fmla="val 16667"/>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cs typeface="Times New Roman" panose="02020603050405020304" pitchFamily="18" charset="0"/>
                    </a:rPr>
                    <a:t>Annotator </a:t>
                  </a:r>
                </a:p>
              </p:txBody>
            </p:sp>
            <p:pic>
              <p:nvPicPr>
                <p:cNvPr id="21" name="Picture 20" descr="\documentclass{article}&#10;\usepackage{amsmath}&#10;\usepackage{bm,amssymb}&#10;\pagestyle{empty}&#10;\begin{document}&#10;&#10;$m_T$&#10;&#10;&#10;\end{document}" title="IguanaTex Bitmap Display">
                  <a:extLst>
                    <a:ext uri="{FF2B5EF4-FFF2-40B4-BE49-F238E27FC236}">
                      <a16:creationId xmlns:a16="http://schemas.microsoft.com/office/drawing/2014/main" id="{0E237D8C-96B4-2B98-8679-1D5FE958B6DC}"/>
                    </a:ext>
                  </a:extLst>
                </p:cNvPr>
                <p:cNvPicPr>
                  <a:picLocks noChangeAspect="1"/>
                </p:cNvPicPr>
                <p:nvPr>
                  <p:custDataLst>
                    <p:tags r:id="rId12"/>
                  </p:custDataLst>
                </p:nvPr>
              </p:nvPicPr>
              <p:blipFill>
                <a:blip r:embed="rId25"/>
                <a:stretch>
                  <a:fillRect/>
                </a:stretch>
              </p:blipFill>
              <p:spPr>
                <a:xfrm>
                  <a:off x="7258110" y="3667773"/>
                  <a:ext cx="397907" cy="153775"/>
                </a:xfrm>
                <a:prstGeom prst="rect">
                  <a:avLst/>
                </a:prstGeom>
              </p:spPr>
            </p:pic>
          </p:grpSp>
          <p:sp>
            <p:nvSpPr>
              <p:cNvPr id="19" name="TextBox 18">
                <a:extLst>
                  <a:ext uri="{FF2B5EF4-FFF2-40B4-BE49-F238E27FC236}">
                    <a16:creationId xmlns:a16="http://schemas.microsoft.com/office/drawing/2014/main" id="{92E601D0-CF9F-8814-6CAF-F31F5DCD9C19}"/>
                  </a:ext>
                </a:extLst>
              </p:cNvPr>
              <p:cNvSpPr txBox="1"/>
              <p:nvPr/>
            </p:nvSpPr>
            <p:spPr>
              <a:xfrm>
                <a:off x="4796693" y="3845063"/>
                <a:ext cx="1272143" cy="738664"/>
              </a:xfrm>
              <a:prstGeom prst="rect">
                <a:avLst/>
              </a:prstGeom>
              <a:noFill/>
            </p:spPr>
            <p:txBody>
              <a:bodyPr wrap="none" rtlCol="0">
                <a:spAutoFit/>
              </a:bodyPr>
              <a:lstStyle/>
              <a:p>
                <a:r>
                  <a:rPr lang="en-US" sz="3000" dirty="0">
                    <a:solidFill>
                      <a:schemeClr val="accent1">
                        <a:lumMod val="20000"/>
                        <a:lumOff val="80000"/>
                      </a:schemeClr>
                    </a:solidFill>
                    <a:latin typeface="+mj-lt"/>
                  </a:rPr>
                  <a:t>……</a:t>
                </a:r>
              </a:p>
            </p:txBody>
          </p:sp>
        </p:grpSp>
        <p:sp>
          <p:nvSpPr>
            <p:cNvPr id="10" name="Arrow: Left 9">
              <a:extLst>
                <a:ext uri="{FF2B5EF4-FFF2-40B4-BE49-F238E27FC236}">
                  <a16:creationId xmlns:a16="http://schemas.microsoft.com/office/drawing/2014/main" id="{1E291685-86B9-3F07-D48A-FA608E96BB82}"/>
                </a:ext>
              </a:extLst>
            </p:cNvPr>
            <p:cNvSpPr/>
            <p:nvPr/>
          </p:nvSpPr>
          <p:spPr>
            <a:xfrm rot="18636533">
              <a:off x="3781562" y="2889802"/>
              <a:ext cx="1297062" cy="239833"/>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Arrow: Left 10">
              <a:extLst>
                <a:ext uri="{FF2B5EF4-FFF2-40B4-BE49-F238E27FC236}">
                  <a16:creationId xmlns:a16="http://schemas.microsoft.com/office/drawing/2014/main" id="{18AC0502-2D2A-E8FE-ED9D-A43A5A94B0EF}"/>
                </a:ext>
              </a:extLst>
            </p:cNvPr>
            <p:cNvSpPr/>
            <p:nvPr/>
          </p:nvSpPr>
          <p:spPr>
            <a:xfrm rot="13339896">
              <a:off x="5200764" y="2880995"/>
              <a:ext cx="1420331" cy="244830"/>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2" name="Picture 11" descr="\documentclass{article}&#10;\usepackage{amsmath}&#10;\usepackage{bm,amssymb}&#10;\pagestyle{empty}&#10;\begin{document}&#10;&#10;$\boldsymbol{R}_{m,m_1}$&#10;&#10;&#10;\end{document}" title="IguanaTex Bitmap Display">
              <a:extLst>
                <a:ext uri="{FF2B5EF4-FFF2-40B4-BE49-F238E27FC236}">
                  <a16:creationId xmlns:a16="http://schemas.microsoft.com/office/drawing/2014/main" id="{7F72AF4F-37F0-8334-AE4E-1ACD061E9130}"/>
                </a:ext>
              </a:extLst>
            </p:cNvPr>
            <p:cNvPicPr>
              <a:picLocks noChangeAspect="1"/>
            </p:cNvPicPr>
            <p:nvPr>
              <p:custDataLst>
                <p:tags r:id="rId8"/>
              </p:custDataLst>
            </p:nvPr>
          </p:nvPicPr>
          <p:blipFill>
            <a:blip r:embed="rId26"/>
            <a:stretch>
              <a:fillRect/>
            </a:stretch>
          </p:blipFill>
          <p:spPr>
            <a:xfrm>
              <a:off x="3386738" y="2691162"/>
              <a:ext cx="699429" cy="246857"/>
            </a:xfrm>
            <a:prstGeom prst="rect">
              <a:avLst/>
            </a:prstGeom>
          </p:spPr>
        </p:pic>
        <p:pic>
          <p:nvPicPr>
            <p:cNvPr id="13" name="Picture 12" descr="\documentclass{article}&#10;\usepackage{amsmath}&#10;\usepackage{bm,amssymb}&#10;\pagestyle{empty}&#10;\begin{document}&#10;&#10;$\boldsymbol{R}_{m,m_T}$&#10;&#10;&#10;\end{document}" title="IguanaTex Bitmap Display">
              <a:extLst>
                <a:ext uri="{FF2B5EF4-FFF2-40B4-BE49-F238E27FC236}">
                  <a16:creationId xmlns:a16="http://schemas.microsoft.com/office/drawing/2014/main" id="{471BD01C-BBA2-1925-569F-F13EF73336C2}"/>
                </a:ext>
              </a:extLst>
            </p:cNvPr>
            <p:cNvPicPr>
              <a:picLocks noChangeAspect="1"/>
            </p:cNvPicPr>
            <p:nvPr>
              <p:custDataLst>
                <p:tags r:id="rId9"/>
              </p:custDataLst>
            </p:nvPr>
          </p:nvPicPr>
          <p:blipFill>
            <a:blip r:embed="rId27"/>
            <a:stretch>
              <a:fillRect/>
            </a:stretch>
          </p:blipFill>
          <p:spPr>
            <a:xfrm>
              <a:off x="5948433" y="2591820"/>
              <a:ext cx="746667" cy="246857"/>
            </a:xfrm>
            <a:prstGeom prst="rect">
              <a:avLst/>
            </a:prstGeom>
          </p:spPr>
        </p:pic>
        <p:cxnSp>
          <p:nvCxnSpPr>
            <p:cNvPr id="14" name="Straight Arrow Connector 13">
              <a:extLst>
                <a:ext uri="{FF2B5EF4-FFF2-40B4-BE49-F238E27FC236}">
                  <a16:creationId xmlns:a16="http://schemas.microsoft.com/office/drawing/2014/main" id="{5F032439-AEA9-8109-67E6-61E53B155EBE}"/>
                </a:ext>
              </a:extLst>
            </p:cNvPr>
            <p:cNvCxnSpPr>
              <a:stCxn id="27" idx="2"/>
            </p:cNvCxnSpPr>
            <p:nvPr/>
          </p:nvCxnSpPr>
          <p:spPr>
            <a:xfrm>
              <a:off x="5092166" y="2759373"/>
              <a:ext cx="34016" cy="753096"/>
            </a:xfrm>
            <a:prstGeom prst="straightConnector1">
              <a:avLst/>
            </a:prstGeom>
            <a:ln w="4445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218696A5-0E5D-E027-B1B7-4E97E3DB8DB8}"/>
              </a:ext>
            </a:extLst>
          </p:cNvPr>
          <p:cNvSpPr txBox="1"/>
          <p:nvPr/>
        </p:nvSpPr>
        <p:spPr>
          <a:xfrm>
            <a:off x="-305623" y="6368302"/>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pic>
        <p:nvPicPr>
          <p:cNvPr id="30" name="Picture 29">
            <a:extLst>
              <a:ext uri="{FF2B5EF4-FFF2-40B4-BE49-F238E27FC236}">
                <a16:creationId xmlns:a16="http://schemas.microsoft.com/office/drawing/2014/main" id="{1E830771-F673-83AA-BEF8-00B690416E06}"/>
              </a:ext>
            </a:extLst>
          </p:cNvPr>
          <p:cNvPicPr>
            <a:picLocks noChangeAspect="1"/>
          </p:cNvPicPr>
          <p:nvPr/>
        </p:nvPicPr>
        <p:blipFill>
          <a:blip r:embed="rId28"/>
          <a:stretch>
            <a:fillRect/>
          </a:stretch>
        </p:blipFill>
        <p:spPr>
          <a:xfrm>
            <a:off x="458208" y="1474129"/>
            <a:ext cx="3394484" cy="2669065"/>
          </a:xfrm>
          <a:prstGeom prst="rect">
            <a:avLst/>
          </a:prstGeom>
        </p:spPr>
      </p:pic>
      <p:grpSp>
        <p:nvGrpSpPr>
          <p:cNvPr id="31" name="Group 30">
            <a:extLst>
              <a:ext uri="{FF2B5EF4-FFF2-40B4-BE49-F238E27FC236}">
                <a16:creationId xmlns:a16="http://schemas.microsoft.com/office/drawing/2014/main" id="{2E7005D8-0BAE-8A33-DFA9-D2ACF69CE819}"/>
              </a:ext>
            </a:extLst>
          </p:cNvPr>
          <p:cNvGrpSpPr/>
          <p:nvPr/>
        </p:nvGrpSpPr>
        <p:grpSpPr>
          <a:xfrm>
            <a:off x="4419772" y="5055412"/>
            <a:ext cx="2733887" cy="633713"/>
            <a:chOff x="11522750" y="1571837"/>
            <a:chExt cx="3645183" cy="844951"/>
          </a:xfrm>
        </p:grpSpPr>
        <p:sp>
          <p:nvSpPr>
            <p:cNvPr id="32" name="Rectangle: Rounded Corners 31">
              <a:extLst>
                <a:ext uri="{FF2B5EF4-FFF2-40B4-BE49-F238E27FC236}">
                  <a16:creationId xmlns:a16="http://schemas.microsoft.com/office/drawing/2014/main" id="{6F1FF313-AB3D-E8BB-8B4D-86B581400265}"/>
                </a:ext>
              </a:extLst>
            </p:cNvPr>
            <p:cNvSpPr/>
            <p:nvPr/>
          </p:nvSpPr>
          <p:spPr>
            <a:xfrm>
              <a:off x="11522750" y="1571837"/>
              <a:ext cx="3645183" cy="844951"/>
            </a:xfrm>
            <a:prstGeom prst="roundRect">
              <a:avLst/>
            </a:prstGeom>
            <a:solidFill>
              <a:schemeClr val="accent6">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3" name="Picture 32" descr="\documentclass{article}&#10;\usepackage{amsmath}&#10;\usepackage{bm,amssymb}&#10;\pagestyle{empty}&#10;\begin{document}&#10;&#10;$\bm Z_m = \bm W_m\bm H_m^\top$ , $\forall m$&#10;&#10;&#10;\end{document}" title="IguanaTex Bitmap Display">
              <a:extLst>
                <a:ext uri="{FF2B5EF4-FFF2-40B4-BE49-F238E27FC236}">
                  <a16:creationId xmlns:a16="http://schemas.microsoft.com/office/drawing/2014/main" id="{82C2E048-D3C1-1F63-2784-7F40BA37DCF8}"/>
                </a:ext>
              </a:extLst>
            </p:cNvPr>
            <p:cNvPicPr>
              <a:picLocks noChangeAspect="1"/>
            </p:cNvPicPr>
            <p:nvPr>
              <p:custDataLst>
                <p:tags r:id="rId7"/>
              </p:custDataLst>
            </p:nvPr>
          </p:nvPicPr>
          <p:blipFill>
            <a:blip r:embed="rId29"/>
            <a:stretch>
              <a:fillRect/>
            </a:stretch>
          </p:blipFill>
          <p:spPr>
            <a:xfrm>
              <a:off x="11839093" y="1781177"/>
              <a:ext cx="3189478" cy="402255"/>
            </a:xfrm>
            <a:prstGeom prst="rect">
              <a:avLst/>
            </a:prstGeom>
            <a:solidFill>
              <a:schemeClr val="accent6">
                <a:lumMod val="40000"/>
                <a:lumOff val="60000"/>
              </a:schemeClr>
            </a:solidFill>
            <a:ln>
              <a:noFill/>
            </a:ln>
          </p:spPr>
        </p:pic>
      </p:grpSp>
      <p:grpSp>
        <p:nvGrpSpPr>
          <p:cNvPr id="34" name="Group 33">
            <a:extLst>
              <a:ext uri="{FF2B5EF4-FFF2-40B4-BE49-F238E27FC236}">
                <a16:creationId xmlns:a16="http://schemas.microsoft.com/office/drawing/2014/main" id="{F5DA1E03-644B-E611-39A1-ACA124679AD1}"/>
              </a:ext>
            </a:extLst>
          </p:cNvPr>
          <p:cNvGrpSpPr/>
          <p:nvPr/>
        </p:nvGrpSpPr>
        <p:grpSpPr>
          <a:xfrm>
            <a:off x="4571999" y="3856158"/>
            <a:ext cx="2477136" cy="1034700"/>
            <a:chOff x="4476608" y="4018524"/>
            <a:chExt cx="2477136" cy="1034700"/>
          </a:xfrm>
        </p:grpSpPr>
        <p:sp>
          <p:nvSpPr>
            <p:cNvPr id="35" name="Speech Bubble: Oval 34">
              <a:extLst>
                <a:ext uri="{FF2B5EF4-FFF2-40B4-BE49-F238E27FC236}">
                  <a16:creationId xmlns:a16="http://schemas.microsoft.com/office/drawing/2014/main" id="{E9D66CA1-2FAB-FF6B-6CF8-E202F8B5FC79}"/>
                </a:ext>
              </a:extLst>
            </p:cNvPr>
            <p:cNvSpPr/>
            <p:nvPr/>
          </p:nvSpPr>
          <p:spPr>
            <a:xfrm>
              <a:off x="4476608" y="4018524"/>
              <a:ext cx="2361863" cy="1010102"/>
            </a:xfrm>
            <a:prstGeom prst="wedgeEllipseCallout">
              <a:avLst>
                <a:gd name="adj1" fmla="val -64982"/>
                <a:gd name="adj2" fmla="val 22144"/>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36" name="TextBox 35">
              <a:extLst>
                <a:ext uri="{FF2B5EF4-FFF2-40B4-BE49-F238E27FC236}">
                  <a16:creationId xmlns:a16="http://schemas.microsoft.com/office/drawing/2014/main" id="{BF2F0CA0-8F9B-43EE-3408-881F77C9CDBF}"/>
                </a:ext>
              </a:extLst>
            </p:cNvPr>
            <p:cNvSpPr txBox="1"/>
            <p:nvPr/>
          </p:nvSpPr>
          <p:spPr>
            <a:xfrm>
              <a:off x="4571999" y="4199144"/>
              <a:ext cx="2381745" cy="854080"/>
            </a:xfrm>
            <a:prstGeom prst="rect">
              <a:avLst/>
            </a:prstGeom>
            <a:noFill/>
          </p:spPr>
          <p:txBody>
            <a:bodyPr wrap="square" rtlCol="0">
              <a:spAutoFit/>
            </a:bodyPr>
            <a:lstStyle/>
            <a:p>
              <a:r>
                <a:rPr lang="en-US" b="1" dirty="0">
                  <a:latin typeface="+mj-lt"/>
                  <a:cs typeface="Times New Roman" panose="02020603050405020304" pitchFamily="18" charset="0"/>
                </a:rPr>
                <a:t>Stack all available pairwise statistics</a:t>
              </a:r>
            </a:p>
            <a:p>
              <a:endParaRPr lang="en-US" sz="1350" dirty="0">
                <a:latin typeface="+mj-lt"/>
              </a:endParaRPr>
            </a:p>
          </p:txBody>
        </p:sp>
      </p:grpSp>
      <p:grpSp>
        <p:nvGrpSpPr>
          <p:cNvPr id="37" name="Group 36">
            <a:extLst>
              <a:ext uri="{FF2B5EF4-FFF2-40B4-BE49-F238E27FC236}">
                <a16:creationId xmlns:a16="http://schemas.microsoft.com/office/drawing/2014/main" id="{A9D894AC-1E3D-8739-A67F-BB790521CE48}"/>
              </a:ext>
            </a:extLst>
          </p:cNvPr>
          <p:cNvGrpSpPr/>
          <p:nvPr/>
        </p:nvGrpSpPr>
        <p:grpSpPr>
          <a:xfrm>
            <a:off x="700217" y="4302179"/>
            <a:ext cx="3542304" cy="1502089"/>
            <a:chOff x="520991" y="4819315"/>
            <a:chExt cx="3542304" cy="1502089"/>
          </a:xfrm>
        </p:grpSpPr>
        <p:sp>
          <p:nvSpPr>
            <p:cNvPr id="38" name="Speech Bubble: Rectangle with Corners Rounded 37">
              <a:extLst>
                <a:ext uri="{FF2B5EF4-FFF2-40B4-BE49-F238E27FC236}">
                  <a16:creationId xmlns:a16="http://schemas.microsoft.com/office/drawing/2014/main" id="{D4A6E592-EED7-1C63-8D21-86CEC21025DF}"/>
                </a:ext>
              </a:extLst>
            </p:cNvPr>
            <p:cNvSpPr/>
            <p:nvPr/>
          </p:nvSpPr>
          <p:spPr>
            <a:xfrm>
              <a:off x="1183038" y="5549017"/>
              <a:ext cx="606975" cy="404510"/>
            </a:xfrm>
            <a:prstGeom prst="wedgeRoundRectCallout">
              <a:avLst>
                <a:gd name="adj1" fmla="val -96"/>
                <a:gd name="adj2" fmla="val 77835"/>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Speech Bubble: Rectangle with Corners Rounded 38">
              <a:extLst>
                <a:ext uri="{FF2B5EF4-FFF2-40B4-BE49-F238E27FC236}">
                  <a16:creationId xmlns:a16="http://schemas.microsoft.com/office/drawing/2014/main" id="{9EC227B6-499E-9C7C-5792-1447196886B2}"/>
                </a:ext>
              </a:extLst>
            </p:cNvPr>
            <p:cNvSpPr/>
            <p:nvPr/>
          </p:nvSpPr>
          <p:spPr>
            <a:xfrm>
              <a:off x="1811115" y="5559185"/>
              <a:ext cx="1727525" cy="404510"/>
            </a:xfrm>
            <a:prstGeom prst="wedgeRoundRectCallout">
              <a:avLst>
                <a:gd name="adj1" fmla="val -4063"/>
                <a:gd name="adj2" fmla="val 73449"/>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0" name="Picture 39" descr="\documentclass{article}&#10;\usepackage{amsmath}&#10;\usepackage{bm,amssymb}&#10;\pagestyle{empty}&#10;\begin{document}&#10;\begin{align*}&#10;\bm Z_m &amp;\triangleq \begin{bmatrix} &#10;    \boldsymbol{R}_{m,m_1} ,\boldsymbol{R}_{m,m_2} ,\ldots,\boldsymbol{R}_{m,m_{T}}&#10;    \end{bmatrix}\\&#10; &amp;=\left[\bm A_m\bm D\bm A_{m_1}^\top,\ldots,\bm A_m\bm D\bm A_{m_T}^\top \right] \\&#10;&amp; =\bm A_m \bm D \left[\bm A_{m_1}^\top,\ldots,\bm A_{m_T}^\top\right]\end{align*}&#10;&#10;&#10;\end{document}" title="IguanaTex Bitmap Display">
              <a:extLst>
                <a:ext uri="{FF2B5EF4-FFF2-40B4-BE49-F238E27FC236}">
                  <a16:creationId xmlns:a16="http://schemas.microsoft.com/office/drawing/2014/main" id="{BEDC551A-23B8-4E0B-580F-530C114213B8}"/>
                </a:ext>
              </a:extLst>
            </p:cNvPr>
            <p:cNvPicPr>
              <a:picLocks noChangeAspect="1"/>
            </p:cNvPicPr>
            <p:nvPr>
              <p:custDataLst>
                <p:tags r:id="rId4"/>
              </p:custDataLst>
            </p:nvPr>
          </p:nvPicPr>
          <p:blipFill>
            <a:blip r:embed="rId30"/>
            <a:stretch>
              <a:fillRect/>
            </a:stretch>
          </p:blipFill>
          <p:spPr>
            <a:xfrm>
              <a:off x="520991" y="4819315"/>
              <a:ext cx="3542304" cy="1056080"/>
            </a:xfrm>
            <a:prstGeom prst="rect">
              <a:avLst/>
            </a:prstGeom>
          </p:spPr>
        </p:pic>
        <p:pic>
          <p:nvPicPr>
            <p:cNvPr id="41" name="Picture 40" descr="\documentclass{article}&#10;\usepackage{amsmath}&#10;\usepackage{bm,amssymb}&#10;\pagestyle{empty}&#10;\begin{document}&#10;&#10;$\bm H_m^\top$&#10;&#10;&#10;\end{document}" title="IguanaTex Bitmap Display">
              <a:extLst>
                <a:ext uri="{FF2B5EF4-FFF2-40B4-BE49-F238E27FC236}">
                  <a16:creationId xmlns:a16="http://schemas.microsoft.com/office/drawing/2014/main" id="{15CAFAA4-69A9-1EE6-8738-BBC66B14DC9E}"/>
                </a:ext>
              </a:extLst>
            </p:cNvPr>
            <p:cNvPicPr>
              <a:picLocks noChangeAspect="1"/>
            </p:cNvPicPr>
            <p:nvPr>
              <p:custDataLst>
                <p:tags r:id="rId5"/>
              </p:custDataLst>
            </p:nvPr>
          </p:nvPicPr>
          <p:blipFill>
            <a:blip r:embed="rId31"/>
            <a:stretch>
              <a:fillRect/>
            </a:stretch>
          </p:blipFill>
          <p:spPr>
            <a:xfrm>
              <a:off x="2529846" y="6112261"/>
              <a:ext cx="307429" cy="209143"/>
            </a:xfrm>
            <a:prstGeom prst="rect">
              <a:avLst/>
            </a:prstGeom>
          </p:spPr>
        </p:pic>
        <p:pic>
          <p:nvPicPr>
            <p:cNvPr id="42" name="Picture 41" descr="\documentclass{article}&#10;\usepackage{amsmath}&#10;\usepackage{bm,amssymb}&#10;\pagestyle{empty}&#10;\begin{document}&#10;&#10;$\bm W_m$&#10;&#10;&#10;\end{document}" title="IguanaTex Bitmap Display">
              <a:extLst>
                <a:ext uri="{FF2B5EF4-FFF2-40B4-BE49-F238E27FC236}">
                  <a16:creationId xmlns:a16="http://schemas.microsoft.com/office/drawing/2014/main" id="{FE3A3964-0B74-E56E-A8C1-E2120D209AC6}"/>
                </a:ext>
              </a:extLst>
            </p:cNvPr>
            <p:cNvPicPr>
              <a:picLocks noChangeAspect="1"/>
            </p:cNvPicPr>
            <p:nvPr>
              <p:custDataLst>
                <p:tags r:id="rId6"/>
              </p:custDataLst>
            </p:nvPr>
          </p:nvPicPr>
          <p:blipFill>
            <a:blip r:embed="rId32"/>
            <a:stretch>
              <a:fillRect/>
            </a:stretch>
          </p:blipFill>
          <p:spPr>
            <a:xfrm>
              <a:off x="1420774" y="6114100"/>
              <a:ext cx="324572" cy="160000"/>
            </a:xfrm>
            <a:prstGeom prst="rect">
              <a:avLst/>
            </a:prstGeom>
          </p:spPr>
        </p:pic>
      </p:grpSp>
      <p:grpSp>
        <p:nvGrpSpPr>
          <p:cNvPr id="43" name="Group 42">
            <a:extLst>
              <a:ext uri="{FF2B5EF4-FFF2-40B4-BE49-F238E27FC236}">
                <a16:creationId xmlns:a16="http://schemas.microsoft.com/office/drawing/2014/main" id="{835CF027-7141-8C81-AFD4-386358189DB1}"/>
              </a:ext>
            </a:extLst>
          </p:cNvPr>
          <p:cNvGrpSpPr/>
          <p:nvPr/>
        </p:nvGrpSpPr>
        <p:grpSpPr>
          <a:xfrm>
            <a:off x="1489571" y="5830270"/>
            <a:ext cx="5247478" cy="400110"/>
            <a:chOff x="2394058" y="5568338"/>
            <a:chExt cx="6996637" cy="533481"/>
          </a:xfrm>
        </p:grpSpPr>
        <p:sp>
          <p:nvSpPr>
            <p:cNvPr id="44" name="TextBox 43">
              <a:extLst>
                <a:ext uri="{FF2B5EF4-FFF2-40B4-BE49-F238E27FC236}">
                  <a16:creationId xmlns:a16="http://schemas.microsoft.com/office/drawing/2014/main" id="{4DE88F10-CB9F-6B46-A0F9-A412CE737FC1}"/>
                </a:ext>
              </a:extLst>
            </p:cNvPr>
            <p:cNvSpPr txBox="1"/>
            <p:nvPr/>
          </p:nvSpPr>
          <p:spPr>
            <a:xfrm>
              <a:off x="2794445" y="5568338"/>
              <a:ext cx="6596250" cy="533481"/>
            </a:xfrm>
            <a:prstGeom prst="rect">
              <a:avLst/>
            </a:prstGeom>
            <a:noFill/>
          </p:spPr>
          <p:txBody>
            <a:bodyPr wrap="none" rtlCol="0">
              <a:spAutoFit/>
            </a:bodyPr>
            <a:lstStyle/>
            <a:p>
              <a:r>
                <a:rPr lang="en-US" sz="2000" dirty="0">
                  <a:latin typeface="+mj-lt"/>
                  <a:cs typeface="Times New Roman" panose="02020603050405020304" pitchFamily="18" charset="0"/>
                </a:rPr>
                <a:t>is observed, but        and       are unknown</a:t>
              </a:r>
            </a:p>
          </p:txBody>
        </p:sp>
        <p:pic>
          <p:nvPicPr>
            <p:cNvPr id="45" name="Picture 44" descr="\documentclass{article}&#10;\usepackage{amsmath}&#10;\usepackage{bm,amssymb}&#10;\pagestyle{empty}&#10;\begin{document}&#10;&#10;$\bm Z_m$&#10;&#10;&#10;\end{document}" title="IguanaTex Bitmap Display">
              <a:extLst>
                <a:ext uri="{FF2B5EF4-FFF2-40B4-BE49-F238E27FC236}">
                  <a16:creationId xmlns:a16="http://schemas.microsoft.com/office/drawing/2014/main" id="{EBFEBD81-FE66-C649-2CEA-B671BF0A7ED7}"/>
                </a:ext>
              </a:extLst>
            </p:cNvPr>
            <p:cNvPicPr>
              <a:picLocks noChangeAspect="1"/>
            </p:cNvPicPr>
            <p:nvPr>
              <p:custDataLst>
                <p:tags r:id="rId1"/>
              </p:custDataLst>
            </p:nvPr>
          </p:nvPicPr>
          <p:blipFill>
            <a:blip r:embed="rId33"/>
            <a:stretch>
              <a:fillRect/>
            </a:stretch>
          </p:blipFill>
          <p:spPr>
            <a:xfrm>
              <a:off x="2394058" y="5718792"/>
              <a:ext cx="432763" cy="263420"/>
            </a:xfrm>
            <a:prstGeom prst="rect">
              <a:avLst/>
            </a:prstGeom>
          </p:spPr>
        </p:pic>
        <p:pic>
          <p:nvPicPr>
            <p:cNvPr id="46" name="Picture 45" descr="\documentclass{article}&#10;\usepackage{amsmath}&#10;\usepackage{bm,amssymb}&#10;\pagestyle{empty}&#10;\begin{document}&#10;&#10;$\bm W_m$&#10;&#10;&#10;\end{document}" title="IguanaTex Bitmap Display">
              <a:extLst>
                <a:ext uri="{FF2B5EF4-FFF2-40B4-BE49-F238E27FC236}">
                  <a16:creationId xmlns:a16="http://schemas.microsoft.com/office/drawing/2014/main" id="{91237C6D-FE54-20CF-C9BC-BADCAC170DC0}"/>
                </a:ext>
              </a:extLst>
            </p:cNvPr>
            <p:cNvPicPr>
              <a:picLocks noChangeAspect="1"/>
            </p:cNvPicPr>
            <p:nvPr>
              <p:custDataLst>
                <p:tags r:id="rId2"/>
              </p:custDataLst>
            </p:nvPr>
          </p:nvPicPr>
          <p:blipFill>
            <a:blip r:embed="rId32"/>
            <a:stretch>
              <a:fillRect/>
            </a:stretch>
          </p:blipFill>
          <p:spPr>
            <a:xfrm>
              <a:off x="5471091" y="5742692"/>
              <a:ext cx="472703" cy="233023"/>
            </a:xfrm>
            <a:prstGeom prst="rect">
              <a:avLst/>
            </a:prstGeom>
          </p:spPr>
        </p:pic>
        <p:pic>
          <p:nvPicPr>
            <p:cNvPr id="47" name="Picture 46" descr="\documentclass{article}&#10;\usepackage{amsmath}&#10;\usepackage{bm,amssymb}&#10;\pagestyle{empty}&#10;\begin{document}&#10;&#10;$\bm H_m$&#10;&#10;&#10;\end{document}" title="IguanaTex Bitmap Display">
              <a:extLst>
                <a:ext uri="{FF2B5EF4-FFF2-40B4-BE49-F238E27FC236}">
                  <a16:creationId xmlns:a16="http://schemas.microsoft.com/office/drawing/2014/main" id="{84A8D21C-96ED-3EB9-6E63-533BF7F2CE64}"/>
                </a:ext>
              </a:extLst>
            </p:cNvPr>
            <p:cNvPicPr>
              <a:picLocks noChangeAspect="1"/>
            </p:cNvPicPr>
            <p:nvPr>
              <p:custDataLst>
                <p:tags r:id="rId3"/>
              </p:custDataLst>
            </p:nvPr>
          </p:nvPicPr>
          <p:blipFill>
            <a:blip r:embed="rId34"/>
            <a:stretch>
              <a:fillRect/>
            </a:stretch>
          </p:blipFill>
          <p:spPr>
            <a:xfrm>
              <a:off x="6660439" y="5736194"/>
              <a:ext cx="472703" cy="246016"/>
            </a:xfrm>
            <a:prstGeom prst="rect">
              <a:avLst/>
            </a:prstGeom>
          </p:spPr>
        </p:pic>
      </p:grpSp>
    </p:spTree>
    <p:extLst>
      <p:ext uri="{BB962C8B-B14F-4D97-AF65-F5344CB8AC3E}">
        <p14:creationId xmlns:p14="http://schemas.microsoft.com/office/powerpoint/2010/main" val="41758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2C42-8744-ADCB-2F7E-B660F3935FED}"/>
              </a:ext>
            </a:extLst>
          </p:cNvPr>
          <p:cNvSpPr>
            <a:spLocks noGrp="1"/>
          </p:cNvSpPr>
          <p:nvPr>
            <p:ph type="title"/>
          </p:nvPr>
        </p:nvSpPr>
        <p:spPr>
          <a:xfrm>
            <a:off x="158981" y="0"/>
            <a:ext cx="7886700" cy="1325563"/>
          </a:xfrm>
        </p:spPr>
        <p:txBody>
          <a:bodyPr/>
          <a:lstStyle/>
          <a:p>
            <a:r>
              <a:rPr lang="en-US" dirty="0"/>
              <a:t>Learning from Pairwise Statistics</a:t>
            </a:r>
            <a:br>
              <a:rPr lang="en-US" dirty="0"/>
            </a:br>
            <a:endParaRPr lang="en-US" dirty="0"/>
          </a:p>
        </p:txBody>
      </p:sp>
      <p:sp>
        <p:nvSpPr>
          <p:cNvPr id="4" name="Title 1 1">
            <a:extLst>
              <a:ext uri="{FF2B5EF4-FFF2-40B4-BE49-F238E27FC236}">
                <a16:creationId xmlns:a16="http://schemas.microsoft.com/office/drawing/2014/main" id="{DA0D9722-AB5C-1220-AD88-350CB4E19D39}"/>
              </a:ext>
            </a:extLst>
          </p:cNvPr>
          <p:cNvSpPr txBox="1">
            <a:spLocks/>
          </p:cNvSpPr>
          <p:nvPr/>
        </p:nvSpPr>
        <p:spPr>
          <a:xfrm>
            <a:off x="373553" y="1078350"/>
            <a:ext cx="7543800" cy="560784"/>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00" b="1" dirty="0">
              <a:ea typeface="Cambria" panose="020405030504060302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DEEE36-B971-4777-B49B-8400D4AD167D}"/>
              </a:ext>
            </a:extLst>
          </p:cNvPr>
          <p:cNvGrpSpPr/>
          <p:nvPr/>
        </p:nvGrpSpPr>
        <p:grpSpPr>
          <a:xfrm>
            <a:off x="521031" y="1354690"/>
            <a:ext cx="2819225" cy="543036"/>
            <a:chOff x="982699" y="1677419"/>
            <a:chExt cx="3946967" cy="741843"/>
          </a:xfrm>
        </p:grpSpPr>
        <p:sp>
          <p:nvSpPr>
            <p:cNvPr id="6" name="Rectangle: Rounded Corners 5">
              <a:extLst>
                <a:ext uri="{FF2B5EF4-FFF2-40B4-BE49-F238E27FC236}">
                  <a16:creationId xmlns:a16="http://schemas.microsoft.com/office/drawing/2014/main" id="{43C71560-285A-C7F0-A53B-BC63D013C9D3}"/>
                </a:ext>
              </a:extLst>
            </p:cNvPr>
            <p:cNvSpPr/>
            <p:nvPr/>
          </p:nvSpPr>
          <p:spPr>
            <a:xfrm>
              <a:off x="982699" y="1677419"/>
              <a:ext cx="3946967" cy="741843"/>
            </a:xfrm>
            <a:prstGeom prst="roundRect">
              <a:avLst/>
            </a:prstGeom>
            <a:solidFill>
              <a:schemeClr val="accent6">
                <a:lumMod val="40000"/>
                <a:lumOff val="60000"/>
              </a:schemeClr>
            </a:solidFill>
            <a:ln w="412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7" name="Picture 6" descr="\documentclass{article}&#10;\usepackage{amsmath}&#10;\usepackage{bm,amssymb}&#10;\pagestyle{empty}&#10;\begin{document}&#10;&#10;$\bm Z_m = \bm W_m\bm H_m^\top$ , $\forall m$&#10;&#10;&#10;\end{document}" title="IguanaTex Bitmap Display">
              <a:extLst>
                <a:ext uri="{FF2B5EF4-FFF2-40B4-BE49-F238E27FC236}">
                  <a16:creationId xmlns:a16="http://schemas.microsoft.com/office/drawing/2014/main" id="{52613E04-140D-ACA2-B05A-578CEF20D3BF}"/>
                </a:ext>
              </a:extLst>
            </p:cNvPr>
            <p:cNvPicPr>
              <a:picLocks noChangeAspect="1"/>
            </p:cNvPicPr>
            <p:nvPr>
              <p:custDataLst>
                <p:tags r:id="rId9"/>
              </p:custDataLst>
            </p:nvPr>
          </p:nvPicPr>
          <p:blipFill>
            <a:blip r:embed="rId11"/>
            <a:stretch>
              <a:fillRect/>
            </a:stretch>
          </p:blipFill>
          <p:spPr>
            <a:xfrm>
              <a:off x="1242601" y="1828636"/>
              <a:ext cx="3557024" cy="448610"/>
            </a:xfrm>
            <a:prstGeom prst="rect">
              <a:avLst/>
            </a:prstGeom>
            <a:solidFill>
              <a:schemeClr val="accent6">
                <a:lumMod val="40000"/>
                <a:lumOff val="60000"/>
              </a:schemeClr>
            </a:solidFill>
          </p:spPr>
        </p:pic>
      </p:grpSp>
      <p:sp>
        <p:nvSpPr>
          <p:cNvPr id="8" name="TextBox 7">
            <a:extLst>
              <a:ext uri="{FF2B5EF4-FFF2-40B4-BE49-F238E27FC236}">
                <a16:creationId xmlns:a16="http://schemas.microsoft.com/office/drawing/2014/main" id="{3BBDFADE-A772-435A-7055-3948D8F3A99B}"/>
              </a:ext>
            </a:extLst>
          </p:cNvPr>
          <p:cNvSpPr txBox="1"/>
          <p:nvPr/>
        </p:nvSpPr>
        <p:spPr>
          <a:xfrm>
            <a:off x="307889" y="887594"/>
            <a:ext cx="5312762" cy="369332"/>
          </a:xfrm>
          <a:prstGeom prst="rect">
            <a:avLst/>
          </a:prstGeom>
          <a:noFill/>
        </p:spPr>
        <p:txBody>
          <a:bodyPr wrap="square" rtlCol="0">
            <a:spAutoFit/>
          </a:bodyPr>
          <a:lstStyle/>
          <a:p>
            <a:r>
              <a:rPr lang="en-US" b="1" i="1" dirty="0">
                <a:latin typeface="+mj-lt"/>
                <a:cs typeface="Times New Roman" panose="02020603050405020304" pitchFamily="18" charset="0"/>
              </a:rPr>
              <a:t>Nonnegative Matrix Factorization (NMF) Model</a:t>
            </a:r>
          </a:p>
        </p:txBody>
      </p:sp>
      <p:grpSp>
        <p:nvGrpSpPr>
          <p:cNvPr id="9" name="Group 8">
            <a:extLst>
              <a:ext uri="{FF2B5EF4-FFF2-40B4-BE49-F238E27FC236}">
                <a16:creationId xmlns:a16="http://schemas.microsoft.com/office/drawing/2014/main" id="{2FEBA0C7-ADFB-7F0F-C42C-124FFF46A658}"/>
              </a:ext>
            </a:extLst>
          </p:cNvPr>
          <p:cNvGrpSpPr/>
          <p:nvPr/>
        </p:nvGrpSpPr>
        <p:grpSpPr>
          <a:xfrm>
            <a:off x="1867970" y="3678982"/>
            <a:ext cx="1759854" cy="2446258"/>
            <a:chOff x="2935068" y="2838508"/>
            <a:chExt cx="2346472" cy="3261677"/>
          </a:xfrm>
        </p:grpSpPr>
        <p:sp>
          <p:nvSpPr>
            <p:cNvPr id="10" name="Rectangle 9">
              <a:extLst>
                <a:ext uri="{FF2B5EF4-FFF2-40B4-BE49-F238E27FC236}">
                  <a16:creationId xmlns:a16="http://schemas.microsoft.com/office/drawing/2014/main" id="{0AB80BF8-F135-C727-C946-56C71E8463A2}"/>
                </a:ext>
              </a:extLst>
            </p:cNvPr>
            <p:cNvSpPr/>
            <p:nvPr/>
          </p:nvSpPr>
          <p:spPr>
            <a:xfrm rot="5400000">
              <a:off x="3458354" y="25605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1" name="Straight Connector 10">
              <a:extLst>
                <a:ext uri="{FF2B5EF4-FFF2-40B4-BE49-F238E27FC236}">
                  <a16:creationId xmlns:a16="http://schemas.microsoft.com/office/drawing/2014/main" id="{C85C34F8-86AD-3F84-BAF6-A7B33D91F688}"/>
                </a:ext>
              </a:extLst>
            </p:cNvPr>
            <p:cNvCxnSpPr>
              <a:cxnSpLocks/>
            </p:cNvCxnSpPr>
            <p:nvPr/>
          </p:nvCxnSpPr>
          <p:spPr>
            <a:xfrm>
              <a:off x="3963865" y="3548336"/>
              <a:ext cx="987418" cy="894453"/>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BD696B-E00C-3E0D-895A-7A5D81915B77}"/>
                </a:ext>
              </a:extLst>
            </p:cNvPr>
            <p:cNvCxnSpPr>
              <a:cxnSpLocks/>
            </p:cNvCxnSpPr>
            <p:nvPr/>
          </p:nvCxnSpPr>
          <p:spPr>
            <a:xfrm>
              <a:off x="3985091" y="4487190"/>
              <a:ext cx="966192" cy="85234"/>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2CF709-7BF7-4E42-42E3-22CC0B595DEA}"/>
                </a:ext>
              </a:extLst>
            </p:cNvPr>
            <p:cNvCxnSpPr>
              <a:cxnSpLocks/>
            </p:cNvCxnSpPr>
            <p:nvPr/>
          </p:nvCxnSpPr>
          <p:spPr>
            <a:xfrm flipV="1">
              <a:off x="3985089" y="4676254"/>
              <a:ext cx="993486" cy="691232"/>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documentclass{article}&#10;\usepackage{amsmath}&#10;\usepackage{bm,amssymb}&#10;\pagestyle{empty}&#10;\begin{document}&#10;&#10;$\bm I_K$&#10;&#10;&#10;\end{document}" title="IguanaTex Bitmap Display">
              <a:extLst>
                <a:ext uri="{FF2B5EF4-FFF2-40B4-BE49-F238E27FC236}">
                  <a16:creationId xmlns:a16="http://schemas.microsoft.com/office/drawing/2014/main" id="{A1A31FC9-4AC2-9E7D-91BA-900067F1D022}"/>
                </a:ext>
              </a:extLst>
            </p:cNvPr>
            <p:cNvPicPr>
              <a:picLocks noChangeAspect="1"/>
            </p:cNvPicPr>
            <p:nvPr>
              <p:custDataLst>
                <p:tags r:id="rId8"/>
              </p:custDataLst>
            </p:nvPr>
          </p:nvPicPr>
          <p:blipFill>
            <a:blip r:embed="rId12"/>
            <a:stretch>
              <a:fillRect/>
            </a:stretch>
          </p:blipFill>
          <p:spPr>
            <a:xfrm rot="21292611">
              <a:off x="4987445" y="4451735"/>
              <a:ext cx="294095" cy="211810"/>
            </a:xfrm>
            <a:prstGeom prst="rect">
              <a:avLst/>
            </a:prstGeom>
          </p:spPr>
        </p:pic>
        <p:sp>
          <p:nvSpPr>
            <p:cNvPr id="15" name="Rectangle 14">
              <a:extLst>
                <a:ext uri="{FF2B5EF4-FFF2-40B4-BE49-F238E27FC236}">
                  <a16:creationId xmlns:a16="http://schemas.microsoft.com/office/drawing/2014/main" id="{3DEAF787-C008-981C-6CE9-850C98768071}"/>
                </a:ext>
              </a:extLst>
            </p:cNvPr>
            <p:cNvSpPr/>
            <p:nvPr/>
          </p:nvSpPr>
          <p:spPr>
            <a:xfrm rot="5400000">
              <a:off x="3458354" y="2830868"/>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6" name="Rectangle 15">
              <a:extLst>
                <a:ext uri="{FF2B5EF4-FFF2-40B4-BE49-F238E27FC236}">
                  <a16:creationId xmlns:a16="http://schemas.microsoft.com/office/drawing/2014/main" id="{030A04CF-AC73-F2F9-87D4-CC3C20CE8499}"/>
                </a:ext>
              </a:extLst>
            </p:cNvPr>
            <p:cNvSpPr/>
            <p:nvPr/>
          </p:nvSpPr>
          <p:spPr>
            <a:xfrm rot="5400000">
              <a:off x="3458354" y="336968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7" name="Rectangle 16">
              <a:extLst>
                <a:ext uri="{FF2B5EF4-FFF2-40B4-BE49-F238E27FC236}">
                  <a16:creationId xmlns:a16="http://schemas.microsoft.com/office/drawing/2014/main" id="{EC226E11-D52F-411C-FAC6-8259A46ADE2E}"/>
                </a:ext>
              </a:extLst>
            </p:cNvPr>
            <p:cNvSpPr/>
            <p:nvPr/>
          </p:nvSpPr>
          <p:spPr>
            <a:xfrm rot="5400000">
              <a:off x="3458354" y="3619951"/>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8" name="Rectangle 17">
              <a:extLst>
                <a:ext uri="{FF2B5EF4-FFF2-40B4-BE49-F238E27FC236}">
                  <a16:creationId xmlns:a16="http://schemas.microsoft.com/office/drawing/2014/main" id="{50023E51-D8B1-FD53-955E-E64301A0A8C1}"/>
                </a:ext>
              </a:extLst>
            </p:cNvPr>
            <p:cNvSpPr/>
            <p:nvPr/>
          </p:nvSpPr>
          <p:spPr>
            <a:xfrm rot="5400000">
              <a:off x="3479578" y="4379649"/>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Rectangle 18">
              <a:extLst>
                <a:ext uri="{FF2B5EF4-FFF2-40B4-BE49-F238E27FC236}">
                  <a16:creationId xmlns:a16="http://schemas.microsoft.com/office/drawing/2014/main" id="{F9D744F5-F533-C056-6208-D276568EB487}"/>
                </a:ext>
              </a:extLst>
            </p:cNvPr>
            <p:cNvSpPr/>
            <p:nvPr/>
          </p:nvSpPr>
          <p:spPr>
            <a:xfrm rot="5400000">
              <a:off x="3479578" y="465001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0" name="Rectangle 19">
              <a:extLst>
                <a:ext uri="{FF2B5EF4-FFF2-40B4-BE49-F238E27FC236}">
                  <a16:creationId xmlns:a16="http://schemas.microsoft.com/office/drawing/2014/main" id="{6CA46EA9-0A50-4DB3-8C4B-809933833B8D}"/>
                </a:ext>
              </a:extLst>
            </p:cNvPr>
            <p:cNvSpPr/>
            <p:nvPr/>
          </p:nvSpPr>
          <p:spPr>
            <a:xfrm rot="5400000">
              <a:off x="3479578" y="518883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Rectangle 20">
              <a:extLst>
                <a:ext uri="{FF2B5EF4-FFF2-40B4-BE49-F238E27FC236}">
                  <a16:creationId xmlns:a16="http://schemas.microsoft.com/office/drawing/2014/main" id="{11963F7C-A193-25CE-9DC1-D9ED4AF42A31}"/>
                </a:ext>
              </a:extLst>
            </p:cNvPr>
            <p:cNvSpPr/>
            <p:nvPr/>
          </p:nvSpPr>
          <p:spPr>
            <a:xfrm rot="5400000">
              <a:off x="3479578" y="54391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Rectangle 21">
              <a:extLst>
                <a:ext uri="{FF2B5EF4-FFF2-40B4-BE49-F238E27FC236}">
                  <a16:creationId xmlns:a16="http://schemas.microsoft.com/office/drawing/2014/main" id="{DF31F435-ABE3-09C4-85D6-8725DCAD340D}"/>
                </a:ext>
              </a:extLst>
            </p:cNvPr>
            <p:cNvSpPr/>
            <p:nvPr/>
          </p:nvSpPr>
          <p:spPr>
            <a:xfrm>
              <a:off x="3070523" y="348123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1   0  0</a:t>
              </a:r>
            </a:p>
          </p:txBody>
        </p:sp>
        <p:sp>
          <p:nvSpPr>
            <p:cNvPr id="23" name="Rectangle 22">
              <a:extLst>
                <a:ext uri="{FF2B5EF4-FFF2-40B4-BE49-F238E27FC236}">
                  <a16:creationId xmlns:a16="http://schemas.microsoft.com/office/drawing/2014/main" id="{619C4AB1-5CA6-B2A3-390E-AB1A84365B6D}"/>
                </a:ext>
              </a:extLst>
            </p:cNvPr>
            <p:cNvSpPr/>
            <p:nvPr/>
          </p:nvSpPr>
          <p:spPr>
            <a:xfrm>
              <a:off x="3099968" y="530174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0   0  1</a:t>
              </a:r>
            </a:p>
          </p:txBody>
        </p:sp>
        <p:grpSp>
          <p:nvGrpSpPr>
            <p:cNvPr id="24" name="Group 23">
              <a:extLst>
                <a:ext uri="{FF2B5EF4-FFF2-40B4-BE49-F238E27FC236}">
                  <a16:creationId xmlns:a16="http://schemas.microsoft.com/office/drawing/2014/main" id="{6ACEA7F7-F70F-0537-3585-CA6A9B998DC3}"/>
                </a:ext>
              </a:extLst>
            </p:cNvPr>
            <p:cNvGrpSpPr/>
            <p:nvPr/>
          </p:nvGrpSpPr>
          <p:grpSpPr>
            <a:xfrm>
              <a:off x="2958218" y="5600951"/>
              <a:ext cx="1160400" cy="499234"/>
              <a:chOff x="5640088" y="4706084"/>
              <a:chExt cx="2332193" cy="499234"/>
            </a:xfrm>
          </p:grpSpPr>
          <p:cxnSp>
            <p:nvCxnSpPr>
              <p:cNvPr id="28" name="Connector: Elbow 27">
                <a:extLst>
                  <a:ext uri="{FF2B5EF4-FFF2-40B4-BE49-F238E27FC236}">
                    <a16:creationId xmlns:a16="http://schemas.microsoft.com/office/drawing/2014/main" id="{D7C8E0DB-5357-78D8-CE25-941DE62FDDDF}"/>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24B959-94F7-58AA-703D-006CB700CD3F}"/>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C372B1-E981-3ED6-2728-6DBC6086ECF7}"/>
                </a:ext>
              </a:extLst>
            </p:cNvPr>
            <p:cNvGrpSpPr/>
            <p:nvPr/>
          </p:nvGrpSpPr>
          <p:grpSpPr>
            <a:xfrm rot="10800000">
              <a:off x="2935068" y="2838508"/>
              <a:ext cx="1160400" cy="499234"/>
              <a:chOff x="5640088" y="4706084"/>
              <a:chExt cx="2332193" cy="499234"/>
            </a:xfrm>
          </p:grpSpPr>
          <p:cxnSp>
            <p:nvCxnSpPr>
              <p:cNvPr id="26" name="Connector: Elbow 25">
                <a:extLst>
                  <a:ext uri="{FF2B5EF4-FFF2-40B4-BE49-F238E27FC236}">
                    <a16:creationId xmlns:a16="http://schemas.microsoft.com/office/drawing/2014/main" id="{2888A329-EB3B-36B1-DEC9-6185DEE428D3}"/>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5825F9-26C5-2D2A-5105-B7B81F90A325}"/>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64E3434A-B303-5688-F21A-4ED2356AFD65}"/>
              </a:ext>
            </a:extLst>
          </p:cNvPr>
          <p:cNvGrpSpPr/>
          <p:nvPr/>
        </p:nvGrpSpPr>
        <p:grpSpPr>
          <a:xfrm>
            <a:off x="3680324" y="4519742"/>
            <a:ext cx="5673348" cy="1145794"/>
            <a:chOff x="3680324" y="4519742"/>
            <a:chExt cx="5673348" cy="1145794"/>
          </a:xfrm>
        </p:grpSpPr>
        <p:sp>
          <p:nvSpPr>
            <p:cNvPr id="31" name="Speech Bubble: Rectangle with Corners Rounded 30">
              <a:extLst>
                <a:ext uri="{FF2B5EF4-FFF2-40B4-BE49-F238E27FC236}">
                  <a16:creationId xmlns:a16="http://schemas.microsoft.com/office/drawing/2014/main" id="{1BE9A4F4-260A-9F94-FCB9-632B914A62E2}"/>
                </a:ext>
              </a:extLst>
            </p:cNvPr>
            <p:cNvSpPr/>
            <p:nvPr/>
          </p:nvSpPr>
          <p:spPr>
            <a:xfrm>
              <a:off x="6787137" y="5291110"/>
              <a:ext cx="1749197" cy="374426"/>
            </a:xfrm>
            <a:prstGeom prst="wedgeRoundRectCallout">
              <a:avLst>
                <a:gd name="adj1" fmla="val -38632"/>
                <a:gd name="adj2" fmla="val -9319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32" name="Group 31">
              <a:extLst>
                <a:ext uri="{FF2B5EF4-FFF2-40B4-BE49-F238E27FC236}">
                  <a16:creationId xmlns:a16="http://schemas.microsoft.com/office/drawing/2014/main" id="{9AA11EFD-CF82-7867-1037-6C3D95938196}"/>
                </a:ext>
              </a:extLst>
            </p:cNvPr>
            <p:cNvGrpSpPr/>
            <p:nvPr>
              <p:custDataLst>
                <p:tags r:id="rId6"/>
              </p:custDataLst>
            </p:nvPr>
          </p:nvGrpSpPr>
          <p:grpSpPr>
            <a:xfrm>
              <a:off x="3680324" y="4519742"/>
              <a:ext cx="5673348" cy="616321"/>
              <a:chOff x="3680324" y="4519742"/>
              <a:chExt cx="5673348" cy="616321"/>
            </a:xfrm>
          </p:grpSpPr>
          <p:sp>
            <p:nvSpPr>
              <p:cNvPr id="34" name="TextBox 33">
                <a:extLst>
                  <a:ext uri="{FF2B5EF4-FFF2-40B4-BE49-F238E27FC236}">
                    <a16:creationId xmlns:a16="http://schemas.microsoft.com/office/drawing/2014/main" id="{6EF62403-4655-1F0B-7244-48CC7846C4E6}"/>
                  </a:ext>
                </a:extLst>
              </p:cNvPr>
              <p:cNvSpPr txBox="1"/>
              <p:nvPr/>
            </p:nvSpPr>
            <p:spPr>
              <a:xfrm>
                <a:off x="3680324" y="4519742"/>
                <a:ext cx="5673348" cy="369332"/>
              </a:xfrm>
              <a:prstGeom prst="rect">
                <a:avLst/>
              </a:prstGeom>
              <a:noFill/>
            </p:spPr>
            <p:txBody>
              <a:bodyPr wrap="none" rtlCol="0">
                <a:spAutoFit/>
              </a:bodyPr>
              <a:lstStyle/>
              <a:p>
                <a:r>
                  <a:rPr lang="en-US" b="1" dirty="0">
                    <a:latin typeface="+mj-lt"/>
                    <a:cs typeface="Times New Roman" panose="02020603050405020304" pitchFamily="18" charset="0"/>
                  </a:rPr>
                  <a:t>Suppose that there exists some indices such that </a:t>
                </a:r>
              </a:p>
            </p:txBody>
          </p:sp>
          <p:pic>
            <p:nvPicPr>
              <p:cNvPr id="35" name="Picture 34" descr="\documentclass{article}&#10;\usepackage{amsmath}&#10;\usepackage{bm,amssymb}&#10;\pagestyle{empty}&#10;\begin{document}&#10;&#10;${\bm H}_m(\varLambda,:) = \bm I_K$&#10;&#10;&#10;\end{document}" title="IguanaTex Bitmap Display">
                <a:extLst>
                  <a:ext uri="{FF2B5EF4-FFF2-40B4-BE49-F238E27FC236}">
                    <a16:creationId xmlns:a16="http://schemas.microsoft.com/office/drawing/2014/main" id="{004554BF-D9FC-C435-ABB9-37660D562D45}"/>
                  </a:ext>
                </a:extLst>
              </p:cNvPr>
              <p:cNvPicPr>
                <a:picLocks noChangeAspect="1"/>
              </p:cNvPicPr>
              <p:nvPr>
                <p:custDataLst>
                  <p:tags r:id="rId7"/>
                </p:custDataLst>
              </p:nvPr>
            </p:nvPicPr>
            <p:blipFill>
              <a:blip r:embed="rId13"/>
              <a:stretch>
                <a:fillRect/>
              </a:stretch>
            </p:blipFill>
            <p:spPr>
              <a:xfrm>
                <a:off x="5649058" y="4881419"/>
                <a:ext cx="1626972" cy="254644"/>
              </a:xfrm>
              <a:prstGeom prst="rect">
                <a:avLst/>
              </a:prstGeom>
            </p:spPr>
          </p:pic>
        </p:grpSp>
        <p:sp>
          <p:nvSpPr>
            <p:cNvPr id="33" name="TextBox 32">
              <a:extLst>
                <a:ext uri="{FF2B5EF4-FFF2-40B4-BE49-F238E27FC236}">
                  <a16:creationId xmlns:a16="http://schemas.microsoft.com/office/drawing/2014/main" id="{A25CEC3E-750F-4334-DF16-86CC45C1E591}"/>
                </a:ext>
              </a:extLst>
            </p:cNvPr>
            <p:cNvSpPr txBox="1"/>
            <p:nvPr/>
          </p:nvSpPr>
          <p:spPr>
            <a:xfrm>
              <a:off x="6787138" y="5293657"/>
              <a:ext cx="1749197" cy="369332"/>
            </a:xfrm>
            <a:prstGeom prst="rect">
              <a:avLst/>
            </a:prstGeom>
            <a:noFill/>
          </p:spPr>
          <p:txBody>
            <a:bodyPr wrap="none" rtlCol="0">
              <a:spAutoFit/>
            </a:bodyPr>
            <a:lstStyle/>
            <a:p>
              <a:r>
                <a:rPr lang="en-US" b="1" dirty="0">
                  <a:latin typeface="+mj-lt"/>
                  <a:cs typeface="Times New Roman" panose="02020603050405020304" pitchFamily="18" charset="0"/>
                </a:rPr>
                <a:t>Identity Matrix</a:t>
              </a:r>
            </a:p>
          </p:txBody>
        </p:sp>
      </p:grpSp>
      <p:cxnSp>
        <p:nvCxnSpPr>
          <p:cNvPr id="36" name="Straight Connector 35">
            <a:extLst>
              <a:ext uri="{FF2B5EF4-FFF2-40B4-BE49-F238E27FC236}">
                <a16:creationId xmlns:a16="http://schemas.microsoft.com/office/drawing/2014/main" id="{A9501C02-3DB6-1FA5-2A75-46499BD7C95F}"/>
              </a:ext>
            </a:extLst>
          </p:cNvPr>
          <p:cNvCxnSpPr>
            <a:cxnSpLocks/>
          </p:cNvCxnSpPr>
          <p:nvPr/>
        </p:nvCxnSpPr>
        <p:spPr>
          <a:xfrm>
            <a:off x="2361533" y="3750909"/>
            <a:ext cx="0" cy="237490"/>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D245460-E9BF-78B6-DFF8-449D7722D6D5}"/>
              </a:ext>
            </a:extLst>
          </p:cNvPr>
          <p:cNvGrpSpPr/>
          <p:nvPr/>
        </p:nvGrpSpPr>
        <p:grpSpPr>
          <a:xfrm>
            <a:off x="5810634" y="1091235"/>
            <a:ext cx="3166251" cy="1620437"/>
            <a:chOff x="5887267" y="2518304"/>
            <a:chExt cx="3166251" cy="1620437"/>
          </a:xfrm>
        </p:grpSpPr>
        <p:sp>
          <p:nvSpPr>
            <p:cNvPr id="38" name="Speech Bubble: Rectangle with Corners Rounded 37">
              <a:extLst>
                <a:ext uri="{FF2B5EF4-FFF2-40B4-BE49-F238E27FC236}">
                  <a16:creationId xmlns:a16="http://schemas.microsoft.com/office/drawing/2014/main" id="{DCAA7AA7-C018-A394-5250-2756C10EFC34}"/>
                </a:ext>
              </a:extLst>
            </p:cNvPr>
            <p:cNvSpPr/>
            <p:nvPr/>
          </p:nvSpPr>
          <p:spPr>
            <a:xfrm>
              <a:off x="7511295" y="2619533"/>
              <a:ext cx="943858" cy="366598"/>
            </a:xfrm>
            <a:prstGeom prst="wedgeRoundRectCallout">
              <a:avLst>
                <a:gd name="adj1" fmla="val -9385"/>
                <a:gd name="adj2" fmla="val 9801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Speech Bubble: Rectangle with Corners Rounded 38">
              <a:extLst>
                <a:ext uri="{FF2B5EF4-FFF2-40B4-BE49-F238E27FC236}">
                  <a16:creationId xmlns:a16="http://schemas.microsoft.com/office/drawing/2014/main" id="{CDD5650A-4F6F-8582-4E57-A362EA8D397D}"/>
                </a:ext>
              </a:extLst>
            </p:cNvPr>
            <p:cNvSpPr/>
            <p:nvPr/>
          </p:nvSpPr>
          <p:spPr>
            <a:xfrm>
              <a:off x="6858801" y="2619533"/>
              <a:ext cx="611592" cy="351067"/>
            </a:xfrm>
            <a:prstGeom prst="wedgeRoundRectCallout">
              <a:avLst>
                <a:gd name="adj1" fmla="val -9385"/>
                <a:gd name="adj2" fmla="val 9801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40" name="Group 39">
              <a:extLst>
                <a:ext uri="{FF2B5EF4-FFF2-40B4-BE49-F238E27FC236}">
                  <a16:creationId xmlns:a16="http://schemas.microsoft.com/office/drawing/2014/main" id="{176CF1DB-AE26-269B-6AA4-FD8842DF520D}"/>
                </a:ext>
              </a:extLst>
            </p:cNvPr>
            <p:cNvGrpSpPr/>
            <p:nvPr/>
          </p:nvGrpSpPr>
          <p:grpSpPr>
            <a:xfrm>
              <a:off x="5904834" y="2518304"/>
              <a:ext cx="2757869" cy="1024356"/>
              <a:chOff x="7873112" y="2214739"/>
              <a:chExt cx="3677158" cy="1365808"/>
            </a:xfrm>
          </p:grpSpPr>
          <p:grpSp>
            <p:nvGrpSpPr>
              <p:cNvPr id="42" name="Group 41">
                <a:extLst>
                  <a:ext uri="{FF2B5EF4-FFF2-40B4-BE49-F238E27FC236}">
                    <a16:creationId xmlns:a16="http://schemas.microsoft.com/office/drawing/2014/main" id="{E0075CF1-7432-9008-8498-191662D25152}"/>
                  </a:ext>
                </a:extLst>
              </p:cNvPr>
              <p:cNvGrpSpPr/>
              <p:nvPr>
                <p:custDataLst>
                  <p:tags r:id="rId2"/>
                </p:custDataLst>
              </p:nvPr>
            </p:nvGrpSpPr>
            <p:grpSpPr>
              <a:xfrm>
                <a:off x="8167515" y="2398293"/>
                <a:ext cx="3022756" cy="969632"/>
                <a:chOff x="8167515" y="2398293"/>
                <a:chExt cx="3022756" cy="969632"/>
              </a:xfrm>
            </p:grpSpPr>
            <p:pic>
              <p:nvPicPr>
                <p:cNvPr id="44" name="Picture 43" descr="\documentclass{article}&#10;\usepackage{amsmath}&#10;\usepackage{bm,amssymb}&#10;\pagestyle{empty}&#10;\begin{document}&#10;&#10;$\bm Z_m = \bm W_m \bm Q \bm Q^{-1} \bm H_m^\top$ &#10;&#10;&#10;\end{document}" title="IguanaTex Bitmap Display">
                  <a:extLst>
                    <a:ext uri="{FF2B5EF4-FFF2-40B4-BE49-F238E27FC236}">
                      <a16:creationId xmlns:a16="http://schemas.microsoft.com/office/drawing/2014/main" id="{2204E319-EB4B-2CD2-B801-B037E3940ECD}"/>
                    </a:ext>
                  </a:extLst>
                </p:cNvPr>
                <p:cNvPicPr>
                  <a:picLocks noChangeAspect="1"/>
                </p:cNvPicPr>
                <p:nvPr>
                  <p:custDataLst>
                    <p:tags r:id="rId3"/>
                  </p:custDataLst>
                </p:nvPr>
              </p:nvPicPr>
              <p:blipFill>
                <a:blip r:embed="rId14"/>
                <a:stretch>
                  <a:fillRect/>
                </a:stretch>
              </p:blipFill>
              <p:spPr>
                <a:xfrm>
                  <a:off x="8167515" y="2398293"/>
                  <a:ext cx="3022756" cy="365125"/>
                </a:xfrm>
                <a:prstGeom prst="rect">
                  <a:avLst/>
                </a:prstGeom>
              </p:spPr>
            </p:pic>
            <p:pic>
              <p:nvPicPr>
                <p:cNvPr id="45" name="Picture 44" descr="\documentclass{article}&#10;\usepackage{amsmath}&#10;\usepackage{bm,amssymb}&#10;\pagestyle{empty}&#10;\begin{document}&#10;&#10;$\bm W^\star_m$&#10;&#10;&#10;\end{document}" title="IguanaTex Bitmap Display">
                  <a:extLst>
                    <a:ext uri="{FF2B5EF4-FFF2-40B4-BE49-F238E27FC236}">
                      <a16:creationId xmlns:a16="http://schemas.microsoft.com/office/drawing/2014/main" id="{0ED16BB5-8AB6-42B4-5508-833F11831CB9}"/>
                    </a:ext>
                  </a:extLst>
                </p:cNvPr>
                <p:cNvPicPr>
                  <a:picLocks noChangeAspect="1"/>
                </p:cNvPicPr>
                <p:nvPr>
                  <p:custDataLst>
                    <p:tags r:id="rId4"/>
                  </p:custDataLst>
                </p:nvPr>
              </p:nvPicPr>
              <p:blipFill>
                <a:blip r:embed="rId15"/>
                <a:stretch>
                  <a:fillRect/>
                </a:stretch>
              </p:blipFill>
              <p:spPr>
                <a:xfrm>
                  <a:off x="9295060" y="3118198"/>
                  <a:ext cx="432762" cy="242286"/>
                </a:xfrm>
                <a:prstGeom prst="rect">
                  <a:avLst/>
                </a:prstGeom>
              </p:spPr>
            </p:pic>
            <p:pic>
              <p:nvPicPr>
                <p:cNvPr id="46" name="Picture 45" descr="\documentclass{article}&#10;\usepackage{amsmath}&#10;\usepackage{bm,amssymb}&#10;\pagestyle{empty}&#10;\begin{document}&#10;&#10;$\bm H^{\star\top}_m$&#10;&#10;&#10;\end{document}" title="IguanaTex Bitmap Display">
                  <a:extLst>
                    <a:ext uri="{FF2B5EF4-FFF2-40B4-BE49-F238E27FC236}">
                      <a16:creationId xmlns:a16="http://schemas.microsoft.com/office/drawing/2014/main" id="{A52A1E35-3D5A-EAA7-0E79-CDACAF0AB75D}"/>
                    </a:ext>
                  </a:extLst>
                </p:cNvPr>
                <p:cNvPicPr>
                  <a:picLocks noChangeAspect="1"/>
                </p:cNvPicPr>
                <p:nvPr>
                  <p:custDataLst>
                    <p:tags r:id="rId5"/>
                  </p:custDataLst>
                </p:nvPr>
              </p:nvPicPr>
              <p:blipFill>
                <a:blip r:embed="rId16"/>
                <a:stretch>
                  <a:fillRect/>
                </a:stretch>
              </p:blipFill>
              <p:spPr>
                <a:xfrm>
                  <a:off x="10357236" y="3089068"/>
                  <a:ext cx="507428" cy="278857"/>
                </a:xfrm>
                <a:prstGeom prst="rect">
                  <a:avLst/>
                </a:prstGeom>
              </p:spPr>
            </p:pic>
          </p:grpSp>
          <p:sp>
            <p:nvSpPr>
              <p:cNvPr id="43" name="Rectangle: Rounded Corners 42">
                <a:extLst>
                  <a:ext uri="{FF2B5EF4-FFF2-40B4-BE49-F238E27FC236}">
                    <a16:creationId xmlns:a16="http://schemas.microsoft.com/office/drawing/2014/main" id="{44BB4FF5-A679-13E1-79BC-B64912C65939}"/>
                  </a:ext>
                </a:extLst>
              </p:cNvPr>
              <p:cNvSpPr/>
              <p:nvPr/>
            </p:nvSpPr>
            <p:spPr>
              <a:xfrm>
                <a:off x="7873112" y="2214739"/>
                <a:ext cx="3677158" cy="1365808"/>
              </a:xfrm>
              <a:prstGeom prst="roundRect">
                <a:avLst/>
              </a:prstGeom>
              <a:noFill/>
              <a:ln w="5080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41" name="TextBox 40">
              <a:extLst>
                <a:ext uri="{FF2B5EF4-FFF2-40B4-BE49-F238E27FC236}">
                  <a16:creationId xmlns:a16="http://schemas.microsoft.com/office/drawing/2014/main" id="{99DFAEE7-0E9D-82E9-2AA4-44E14F244B95}"/>
                </a:ext>
              </a:extLst>
            </p:cNvPr>
            <p:cNvSpPr txBox="1"/>
            <p:nvPr/>
          </p:nvSpPr>
          <p:spPr>
            <a:xfrm>
              <a:off x="5887267" y="3723243"/>
              <a:ext cx="3166251" cy="415498"/>
            </a:xfrm>
            <a:prstGeom prst="rect">
              <a:avLst/>
            </a:prstGeom>
            <a:noFill/>
          </p:spPr>
          <p:txBody>
            <a:bodyPr wrap="none" rtlCol="0">
              <a:spAutoFit/>
            </a:bodyPr>
            <a:lstStyle/>
            <a:p>
              <a:r>
                <a:rPr lang="en-US" sz="2100" b="1" dirty="0">
                  <a:solidFill>
                    <a:srgbClr val="FF0000"/>
                  </a:solidFill>
                  <a:latin typeface="+mj-lt"/>
                  <a:cs typeface="Times New Roman" panose="02020603050405020304" pitchFamily="18" charset="0"/>
                </a:rPr>
                <a:t>identifiability challenge</a:t>
              </a:r>
            </a:p>
          </p:txBody>
        </p:sp>
      </p:grpSp>
      <p:pic>
        <p:nvPicPr>
          <p:cNvPr id="47" name="Picture 46" descr="\documentclass{article}&#10;\usepackage{amsmath}&#10;\usepackage{bm,amssymb}&#10;\pagestyle{empty}&#10;\begin{document}&#10;&#10;$\bm H_m  = \begin{bmatrix} \bm A_{m_1} \\ \vdots \\\vdots \\ \bm A_{m_t}\\ \vdots\\  \vdots \\\bm A_{m_T}\end{bmatrix}$&#10;&#10;&#10;\end{document}" title="IguanaTex Bitmap Display">
            <a:extLst>
              <a:ext uri="{FF2B5EF4-FFF2-40B4-BE49-F238E27FC236}">
                <a16:creationId xmlns:a16="http://schemas.microsoft.com/office/drawing/2014/main" id="{5D9C6090-09D1-3F25-06FD-DB3BD0B5A2EE}"/>
              </a:ext>
            </a:extLst>
          </p:cNvPr>
          <p:cNvPicPr>
            <a:picLocks noChangeAspect="1"/>
          </p:cNvPicPr>
          <p:nvPr>
            <p:custDataLst>
              <p:tags r:id="rId1"/>
            </p:custDataLst>
          </p:nvPr>
        </p:nvPicPr>
        <p:blipFill>
          <a:blip r:embed="rId17"/>
          <a:stretch>
            <a:fillRect/>
          </a:stretch>
        </p:blipFill>
        <p:spPr>
          <a:xfrm>
            <a:off x="375530" y="3678982"/>
            <a:ext cx="1420088" cy="2467989"/>
          </a:xfrm>
          <a:prstGeom prst="rect">
            <a:avLst/>
          </a:prstGeom>
        </p:spPr>
      </p:pic>
      <p:sp>
        <p:nvSpPr>
          <p:cNvPr id="48" name="TextBox 47">
            <a:extLst>
              <a:ext uri="{FF2B5EF4-FFF2-40B4-BE49-F238E27FC236}">
                <a16:creationId xmlns:a16="http://schemas.microsoft.com/office/drawing/2014/main" id="{28B3D2C3-56F7-C9AD-EF5C-1E0D5165506D}"/>
              </a:ext>
            </a:extLst>
          </p:cNvPr>
          <p:cNvSpPr txBox="1"/>
          <p:nvPr/>
        </p:nvSpPr>
        <p:spPr>
          <a:xfrm>
            <a:off x="-69362" y="642843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49" name="TextBox 48">
            <a:extLst>
              <a:ext uri="{FF2B5EF4-FFF2-40B4-BE49-F238E27FC236}">
                <a16:creationId xmlns:a16="http://schemas.microsoft.com/office/drawing/2014/main" id="{3413BCC6-B168-910F-4C80-67B0FC3E5E5B}"/>
              </a:ext>
            </a:extLst>
          </p:cNvPr>
          <p:cNvSpPr txBox="1"/>
          <p:nvPr/>
        </p:nvSpPr>
        <p:spPr>
          <a:xfrm>
            <a:off x="310625" y="2092551"/>
            <a:ext cx="596405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NMF is generally not unique, but identifiability can be established under some conditions</a:t>
            </a:r>
          </a:p>
          <a:p>
            <a:pPr marL="742950" lvl="1" indent="-285750">
              <a:buFont typeface="Wingdings" panose="05000000000000000000" pitchFamily="2" charset="2"/>
              <a:buChar char="§"/>
            </a:pPr>
            <a:r>
              <a:rPr lang="en-US" dirty="0">
                <a:latin typeface="+mj-lt"/>
                <a:cs typeface="Times New Roman" panose="02020603050405020304" pitchFamily="18" charset="0"/>
              </a:rPr>
              <a:t>We hope to leverage </a:t>
            </a:r>
            <a:r>
              <a:rPr lang="en-US" b="1" i="1" dirty="0">
                <a:latin typeface="+mj-lt"/>
                <a:cs typeface="Times New Roman" panose="02020603050405020304" pitchFamily="18" charset="0"/>
              </a:rPr>
              <a:t>separability</a:t>
            </a:r>
            <a:r>
              <a:rPr lang="en-US" dirty="0">
                <a:latin typeface="+mj-lt"/>
                <a:cs typeface="Times New Roman" panose="02020603050405020304" pitchFamily="18" charset="0"/>
              </a:rPr>
              <a:t> or </a:t>
            </a:r>
            <a:r>
              <a:rPr lang="en-US" b="1" i="1" dirty="0">
                <a:latin typeface="+mj-lt"/>
                <a:cs typeface="Times New Roman" panose="02020603050405020304" pitchFamily="18" charset="0"/>
              </a:rPr>
              <a:t>sufficiently scattered condition </a:t>
            </a:r>
            <a:r>
              <a:rPr lang="en-US" dirty="0">
                <a:latin typeface="+mj-lt"/>
                <a:cs typeface="Times New Roman" panose="02020603050405020304" pitchFamily="18" charset="0"/>
              </a:rPr>
              <a:t>from NMF geometry</a:t>
            </a:r>
          </a:p>
        </p:txBody>
      </p:sp>
      <p:sp>
        <p:nvSpPr>
          <p:cNvPr id="50" name="TextBox 49">
            <a:extLst>
              <a:ext uri="{FF2B5EF4-FFF2-40B4-BE49-F238E27FC236}">
                <a16:creationId xmlns:a16="http://schemas.microsoft.com/office/drawing/2014/main" id="{6D028E4C-6815-8777-450D-F61D5F8AFC6A}"/>
              </a:ext>
            </a:extLst>
          </p:cNvPr>
          <p:cNvSpPr txBox="1"/>
          <p:nvPr/>
        </p:nvSpPr>
        <p:spPr>
          <a:xfrm>
            <a:off x="373553" y="3209628"/>
            <a:ext cx="1636987" cy="400110"/>
          </a:xfrm>
          <a:prstGeom prst="rect">
            <a:avLst/>
          </a:prstGeom>
          <a:noFill/>
        </p:spPr>
        <p:txBody>
          <a:bodyPr wrap="none" rtlCol="0">
            <a:spAutoFit/>
          </a:bodyPr>
          <a:lstStyle/>
          <a:p>
            <a:r>
              <a:rPr lang="en-US" sz="2000" b="1" dirty="0">
                <a:solidFill>
                  <a:schemeClr val="accent1">
                    <a:lumMod val="75000"/>
                  </a:schemeClr>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39640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E2B5-C937-F506-EC08-0A06E3E6E324}"/>
              </a:ext>
            </a:extLst>
          </p:cNvPr>
          <p:cNvSpPr>
            <a:spLocks noGrp="1"/>
          </p:cNvSpPr>
          <p:nvPr>
            <p:ph type="title"/>
          </p:nvPr>
        </p:nvSpPr>
        <p:spPr>
          <a:xfrm>
            <a:off x="148472" y="0"/>
            <a:ext cx="7886700" cy="1325563"/>
          </a:xfrm>
        </p:spPr>
        <p:txBody>
          <a:bodyPr/>
          <a:lstStyle/>
          <a:p>
            <a:r>
              <a:rPr lang="en-US" dirty="0"/>
              <a:t>Learning from Pairwise Statistics</a:t>
            </a:r>
            <a:br>
              <a:rPr lang="en-US" dirty="0"/>
            </a:br>
            <a:endParaRPr lang="en-US" dirty="0"/>
          </a:p>
        </p:txBody>
      </p:sp>
      <p:sp>
        <p:nvSpPr>
          <p:cNvPr id="4" name="TextBox 3">
            <a:extLst>
              <a:ext uri="{FF2B5EF4-FFF2-40B4-BE49-F238E27FC236}">
                <a16:creationId xmlns:a16="http://schemas.microsoft.com/office/drawing/2014/main" id="{FAFC9534-D613-DD66-A435-641F0503BCD1}"/>
              </a:ext>
            </a:extLst>
          </p:cNvPr>
          <p:cNvSpPr txBox="1"/>
          <p:nvPr/>
        </p:nvSpPr>
        <p:spPr>
          <a:xfrm>
            <a:off x="345435" y="772306"/>
            <a:ext cx="8650093"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More formally, separability of      [Donoho and Stodden, 2003] means that     has a diagonal matrix as its submatrix; there exists                                 such that</a:t>
            </a:r>
          </a:p>
        </p:txBody>
      </p:sp>
      <p:pic>
        <p:nvPicPr>
          <p:cNvPr id="5" name="Picture 4" descr="\documentclass{article}&#10;\usepackage{amsmath,bm,amsfonts,amssymb}&#10;\pagestyle{empty}&#10;\begin{document}&#10;&#10;$\bm H$&#10;&#10;&#10;\end{document}" title="IguanaTex Bitmap Display">
            <a:extLst>
              <a:ext uri="{FF2B5EF4-FFF2-40B4-BE49-F238E27FC236}">
                <a16:creationId xmlns:a16="http://schemas.microsoft.com/office/drawing/2014/main" id="{16D365CB-6CCE-97B1-4339-52F9F3EC710B}"/>
              </a:ext>
            </a:extLst>
          </p:cNvPr>
          <p:cNvPicPr>
            <a:picLocks noChangeAspect="1"/>
          </p:cNvPicPr>
          <p:nvPr>
            <p:custDataLst>
              <p:tags r:id="rId1"/>
            </p:custDataLst>
          </p:nvPr>
        </p:nvPicPr>
        <p:blipFill>
          <a:blip r:embed="rId22"/>
          <a:stretch>
            <a:fillRect/>
          </a:stretch>
        </p:blipFill>
        <p:spPr>
          <a:xfrm>
            <a:off x="3722114" y="878335"/>
            <a:ext cx="224914" cy="156343"/>
          </a:xfrm>
          <a:prstGeom prst="rect">
            <a:avLst/>
          </a:prstGeom>
        </p:spPr>
      </p:pic>
      <p:pic>
        <p:nvPicPr>
          <p:cNvPr id="6" name="Picture 5" descr="\documentclass{article}&#10;\usepackage{amsmath,bm,amsfonts,amssymb}&#10;\pagestyle{empty}&#10;\begin{document}&#10;&#10;$\bm H$&#10;&#10;&#10;\end{document}" title="IguanaTex Bitmap Display">
            <a:extLst>
              <a:ext uri="{FF2B5EF4-FFF2-40B4-BE49-F238E27FC236}">
                <a16:creationId xmlns:a16="http://schemas.microsoft.com/office/drawing/2014/main" id="{EFD6EBD2-A181-05E9-21AD-69904BDB0C77}"/>
              </a:ext>
            </a:extLst>
          </p:cNvPr>
          <p:cNvPicPr>
            <a:picLocks noChangeAspect="1"/>
          </p:cNvPicPr>
          <p:nvPr>
            <p:custDataLst>
              <p:tags r:id="rId2"/>
            </p:custDataLst>
          </p:nvPr>
        </p:nvPicPr>
        <p:blipFill>
          <a:blip r:embed="rId22"/>
          <a:stretch>
            <a:fillRect/>
          </a:stretch>
        </p:blipFill>
        <p:spPr>
          <a:xfrm>
            <a:off x="8169819" y="868952"/>
            <a:ext cx="224914" cy="156343"/>
          </a:xfrm>
          <a:prstGeom prst="rect">
            <a:avLst/>
          </a:prstGeom>
        </p:spPr>
      </p:pic>
      <p:pic>
        <p:nvPicPr>
          <p:cNvPr id="7" name="Picture 6" descr="\documentclass{article}&#10;\usepackage{amsmath,bm,amsfonts,amssymb}&#10;\pagestyle{empty}&#10;\begin{document}&#10;&#10;$\varLambda = \{\ell_1,\dots, \ell_K\}$&#10;&#10;&#10;\end{document}" title="IguanaTex Bitmap Display">
            <a:extLst>
              <a:ext uri="{FF2B5EF4-FFF2-40B4-BE49-F238E27FC236}">
                <a16:creationId xmlns:a16="http://schemas.microsoft.com/office/drawing/2014/main" id="{136011F4-949A-9B32-F779-A4DC3B40726A}"/>
              </a:ext>
            </a:extLst>
          </p:cNvPr>
          <p:cNvPicPr>
            <a:picLocks noChangeAspect="1"/>
          </p:cNvPicPr>
          <p:nvPr>
            <p:custDataLst>
              <p:tags r:id="rId3"/>
            </p:custDataLst>
          </p:nvPr>
        </p:nvPicPr>
        <p:blipFill>
          <a:blip r:embed="rId23"/>
          <a:stretch>
            <a:fillRect/>
          </a:stretch>
        </p:blipFill>
        <p:spPr>
          <a:xfrm>
            <a:off x="5573624" y="1129991"/>
            <a:ext cx="1638857" cy="229029"/>
          </a:xfrm>
          <a:prstGeom prst="rect">
            <a:avLst/>
          </a:prstGeom>
        </p:spPr>
      </p:pic>
      <p:grpSp>
        <p:nvGrpSpPr>
          <p:cNvPr id="8" name="Group 7">
            <a:extLst>
              <a:ext uri="{FF2B5EF4-FFF2-40B4-BE49-F238E27FC236}">
                <a16:creationId xmlns:a16="http://schemas.microsoft.com/office/drawing/2014/main" id="{3F245970-570F-4526-38C2-59F03BD74A93}"/>
              </a:ext>
            </a:extLst>
          </p:cNvPr>
          <p:cNvGrpSpPr/>
          <p:nvPr/>
        </p:nvGrpSpPr>
        <p:grpSpPr>
          <a:xfrm>
            <a:off x="3406880" y="1631930"/>
            <a:ext cx="4407360" cy="724330"/>
            <a:chOff x="2310312" y="1992104"/>
            <a:chExt cx="4407360" cy="724330"/>
          </a:xfrm>
        </p:grpSpPr>
        <p:sp>
          <p:nvSpPr>
            <p:cNvPr id="9" name="Speech Bubble: Rectangle with Corners Rounded 8">
              <a:extLst>
                <a:ext uri="{FF2B5EF4-FFF2-40B4-BE49-F238E27FC236}">
                  <a16:creationId xmlns:a16="http://schemas.microsoft.com/office/drawing/2014/main" id="{1D3A9F97-359C-8B76-DA67-F2466A942D07}"/>
                </a:ext>
              </a:extLst>
            </p:cNvPr>
            <p:cNvSpPr/>
            <p:nvPr/>
          </p:nvSpPr>
          <p:spPr>
            <a:xfrm>
              <a:off x="3838669" y="2015478"/>
              <a:ext cx="262551" cy="246860"/>
            </a:xfrm>
            <a:prstGeom prst="wedgeRoundRectCallout">
              <a:avLst>
                <a:gd name="adj1" fmla="val 127442"/>
                <a:gd name="adj2" fmla="val 183526"/>
                <a:gd name="adj3" fmla="val 1666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0" name="Picture 9" descr="\documentclass{article}&#10;\usepackage{amsmath,bm,amsfonts,amssymb}&#10;\pagestyle{empty}&#10;\begin{document}&#10;&#10;$\bm H(\ell_i,:)= \alpha_i\bm e_i,~\alpha_i&gt;0,~i=1,\ldots,K$&#10;&#10;&#10;\end{document}" title="IguanaTex Bitmap Display">
              <a:extLst>
                <a:ext uri="{FF2B5EF4-FFF2-40B4-BE49-F238E27FC236}">
                  <a16:creationId xmlns:a16="http://schemas.microsoft.com/office/drawing/2014/main" id="{56DD3AC8-C4BC-E0D9-BD06-9976D63669CC}"/>
                </a:ext>
              </a:extLst>
            </p:cNvPr>
            <p:cNvPicPr>
              <a:picLocks noChangeAspect="1"/>
            </p:cNvPicPr>
            <p:nvPr>
              <p:custDataLst>
                <p:tags r:id="rId20"/>
              </p:custDataLst>
            </p:nvPr>
          </p:nvPicPr>
          <p:blipFill>
            <a:blip r:embed="rId24"/>
            <a:stretch>
              <a:fillRect/>
            </a:stretch>
          </p:blipFill>
          <p:spPr>
            <a:xfrm>
              <a:off x="2310312" y="1992104"/>
              <a:ext cx="4407360" cy="275049"/>
            </a:xfrm>
            <a:prstGeom prst="rect">
              <a:avLst/>
            </a:prstGeom>
          </p:spPr>
        </p:pic>
        <p:sp>
          <p:nvSpPr>
            <p:cNvPr id="11" name="TextBox 10">
              <a:extLst>
                <a:ext uri="{FF2B5EF4-FFF2-40B4-BE49-F238E27FC236}">
                  <a16:creationId xmlns:a16="http://schemas.microsoft.com/office/drawing/2014/main" id="{1662F3E0-B6A9-529F-F3D8-116064D3BADB}"/>
                </a:ext>
              </a:extLst>
            </p:cNvPr>
            <p:cNvSpPr txBox="1"/>
            <p:nvPr/>
          </p:nvSpPr>
          <p:spPr>
            <a:xfrm>
              <a:off x="4262788" y="2439435"/>
              <a:ext cx="918841" cy="276999"/>
            </a:xfrm>
            <a:prstGeom prst="rect">
              <a:avLst/>
            </a:prstGeom>
            <a:noFill/>
          </p:spPr>
          <p:txBody>
            <a:bodyPr wrap="none" rtlCol="0">
              <a:spAutoFit/>
            </a:bodyPr>
            <a:lstStyle/>
            <a:p>
              <a:r>
                <a:rPr lang="en-US" sz="1200" dirty="0">
                  <a:latin typeface="+mj-lt"/>
                  <a:cs typeface="Times New Roman" panose="02020603050405020304" pitchFamily="18" charset="0"/>
                </a:rPr>
                <a:t>Unit vector</a:t>
              </a:r>
            </a:p>
          </p:txBody>
        </p:sp>
      </p:grpSp>
      <p:grpSp>
        <p:nvGrpSpPr>
          <p:cNvPr id="12" name="Group 11">
            <a:extLst>
              <a:ext uri="{FF2B5EF4-FFF2-40B4-BE49-F238E27FC236}">
                <a16:creationId xmlns:a16="http://schemas.microsoft.com/office/drawing/2014/main" id="{ED7B0FEF-F7E0-7D25-0EE6-9BC3D2940AF0}"/>
              </a:ext>
            </a:extLst>
          </p:cNvPr>
          <p:cNvGrpSpPr/>
          <p:nvPr/>
        </p:nvGrpSpPr>
        <p:grpSpPr>
          <a:xfrm>
            <a:off x="1188210" y="2330613"/>
            <a:ext cx="7117316" cy="2266035"/>
            <a:chOff x="1126503" y="2756838"/>
            <a:chExt cx="6761417" cy="1841040"/>
          </a:xfrm>
        </p:grpSpPr>
        <p:grpSp>
          <p:nvGrpSpPr>
            <p:cNvPr id="13" name="Group 12">
              <a:extLst>
                <a:ext uri="{FF2B5EF4-FFF2-40B4-BE49-F238E27FC236}">
                  <a16:creationId xmlns:a16="http://schemas.microsoft.com/office/drawing/2014/main" id="{6564D687-C856-7D87-AB6C-BD0D85695CE5}"/>
                </a:ext>
              </a:extLst>
            </p:cNvPr>
            <p:cNvGrpSpPr/>
            <p:nvPr>
              <p:custDataLst>
                <p:tags r:id="rId6"/>
              </p:custDataLst>
            </p:nvPr>
          </p:nvGrpSpPr>
          <p:grpSpPr>
            <a:xfrm>
              <a:off x="1126503" y="2756838"/>
              <a:ext cx="6761417" cy="1841040"/>
              <a:chOff x="1126503" y="2756838"/>
              <a:chExt cx="6761417" cy="1841040"/>
            </a:xfrm>
          </p:grpSpPr>
          <p:grpSp>
            <p:nvGrpSpPr>
              <p:cNvPr id="16" name="Group 15">
                <a:extLst>
                  <a:ext uri="{FF2B5EF4-FFF2-40B4-BE49-F238E27FC236}">
                    <a16:creationId xmlns:a16="http://schemas.microsoft.com/office/drawing/2014/main" id="{87CCD6ED-347A-EF92-FEE0-01FBFB9D87BC}"/>
                  </a:ext>
                </a:extLst>
              </p:cNvPr>
              <p:cNvGrpSpPr/>
              <p:nvPr>
                <p:custDataLst>
                  <p:tags r:id="rId9"/>
                </p:custDataLst>
              </p:nvPr>
            </p:nvGrpSpPr>
            <p:grpSpPr>
              <a:xfrm>
                <a:off x="1126503" y="2756838"/>
                <a:ext cx="6761417" cy="1841040"/>
                <a:chOff x="1126503" y="2756838"/>
                <a:chExt cx="6761417" cy="1841040"/>
              </a:xfrm>
            </p:grpSpPr>
            <p:grpSp>
              <p:nvGrpSpPr>
                <p:cNvPr id="19" name="Group 18">
                  <a:extLst>
                    <a:ext uri="{FF2B5EF4-FFF2-40B4-BE49-F238E27FC236}">
                      <a16:creationId xmlns:a16="http://schemas.microsoft.com/office/drawing/2014/main" id="{00DF3514-0CEB-7BC0-4387-537201DB063C}"/>
                    </a:ext>
                  </a:extLst>
                </p:cNvPr>
                <p:cNvGrpSpPr/>
                <p:nvPr/>
              </p:nvGrpSpPr>
              <p:grpSpPr>
                <a:xfrm>
                  <a:off x="5159173" y="2805635"/>
                  <a:ext cx="1653859" cy="1792243"/>
                  <a:chOff x="6512024" y="3307238"/>
                  <a:chExt cx="2782915" cy="3109795"/>
                </a:xfrm>
              </p:grpSpPr>
              <p:sp>
                <p:nvSpPr>
                  <p:cNvPr id="57" name="Isosceles Triangle 3 1">
                    <a:extLst>
                      <a:ext uri="{FF2B5EF4-FFF2-40B4-BE49-F238E27FC236}">
                        <a16:creationId xmlns:a16="http://schemas.microsoft.com/office/drawing/2014/main" id="{19ACE3BE-1957-2B76-F80F-CEE2877BFC75}"/>
                      </a:ext>
                    </a:extLst>
                  </p:cNvPr>
                  <p:cNvSpPr/>
                  <p:nvPr/>
                </p:nvSpPr>
                <p:spPr>
                  <a:xfrm>
                    <a:off x="6818445" y="3827557"/>
                    <a:ext cx="2195159" cy="1954778"/>
                  </a:xfrm>
                  <a:prstGeom prst="triangle">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58" name="Oval 57">
                    <a:extLst>
                      <a:ext uri="{FF2B5EF4-FFF2-40B4-BE49-F238E27FC236}">
                        <a16:creationId xmlns:a16="http://schemas.microsoft.com/office/drawing/2014/main" id="{036CA223-D9EF-9BEB-5AF5-531CB4F1FE1B}"/>
                      </a:ext>
                    </a:extLst>
                  </p:cNvPr>
                  <p:cNvSpPr/>
                  <p:nvPr/>
                </p:nvSpPr>
                <p:spPr>
                  <a:xfrm>
                    <a:off x="7870719" y="380815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9" name="Oval 58">
                    <a:extLst>
                      <a:ext uri="{FF2B5EF4-FFF2-40B4-BE49-F238E27FC236}">
                        <a16:creationId xmlns:a16="http://schemas.microsoft.com/office/drawing/2014/main" id="{858F3F62-57E4-033D-C861-07E1C719BE32}"/>
                      </a:ext>
                    </a:extLst>
                  </p:cNvPr>
                  <p:cNvSpPr/>
                  <p:nvPr/>
                </p:nvSpPr>
                <p:spPr>
                  <a:xfrm>
                    <a:off x="6775676"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0" name="Oval 59">
                    <a:extLst>
                      <a:ext uri="{FF2B5EF4-FFF2-40B4-BE49-F238E27FC236}">
                        <a16:creationId xmlns:a16="http://schemas.microsoft.com/office/drawing/2014/main" id="{CE351C87-9B50-1EAA-4D04-49AD15CEBAD8}"/>
                      </a:ext>
                    </a:extLst>
                  </p:cNvPr>
                  <p:cNvSpPr/>
                  <p:nvPr/>
                </p:nvSpPr>
                <p:spPr>
                  <a:xfrm>
                    <a:off x="8970835"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1" name="Oval 60">
                    <a:extLst>
                      <a:ext uri="{FF2B5EF4-FFF2-40B4-BE49-F238E27FC236}">
                        <a16:creationId xmlns:a16="http://schemas.microsoft.com/office/drawing/2014/main" id="{3A440703-D5D8-C679-3F75-8BF2A7144EE7}"/>
                      </a:ext>
                    </a:extLst>
                  </p:cNvPr>
                  <p:cNvSpPr/>
                  <p:nvPr/>
                </p:nvSpPr>
                <p:spPr>
                  <a:xfrm>
                    <a:off x="7643378" y="477878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2" name="Oval 61">
                    <a:extLst>
                      <a:ext uri="{FF2B5EF4-FFF2-40B4-BE49-F238E27FC236}">
                        <a16:creationId xmlns:a16="http://schemas.microsoft.com/office/drawing/2014/main" id="{E4700ED4-2A19-A32B-B065-91374614B876}"/>
                      </a:ext>
                    </a:extLst>
                  </p:cNvPr>
                  <p:cNvSpPr/>
                  <p:nvPr/>
                </p:nvSpPr>
                <p:spPr>
                  <a:xfrm>
                    <a:off x="719981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3" name="Oval 62">
                    <a:extLst>
                      <a:ext uri="{FF2B5EF4-FFF2-40B4-BE49-F238E27FC236}">
                        <a16:creationId xmlns:a16="http://schemas.microsoft.com/office/drawing/2014/main" id="{F42DCD7F-8B39-4A51-24A6-358B6BB65982}"/>
                      </a:ext>
                    </a:extLst>
                  </p:cNvPr>
                  <p:cNvSpPr/>
                  <p:nvPr/>
                </p:nvSpPr>
                <p:spPr>
                  <a:xfrm>
                    <a:off x="8261779" y="486656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4" name="Oval 63">
                    <a:extLst>
                      <a:ext uri="{FF2B5EF4-FFF2-40B4-BE49-F238E27FC236}">
                        <a16:creationId xmlns:a16="http://schemas.microsoft.com/office/drawing/2014/main" id="{BD2D8020-0544-37D5-61D2-A23E5999F8D9}"/>
                      </a:ext>
                    </a:extLst>
                  </p:cNvPr>
                  <p:cNvSpPr/>
                  <p:nvPr/>
                </p:nvSpPr>
                <p:spPr>
                  <a:xfrm>
                    <a:off x="7475018" y="514594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5" name="Oval 64">
                    <a:extLst>
                      <a:ext uri="{FF2B5EF4-FFF2-40B4-BE49-F238E27FC236}">
                        <a16:creationId xmlns:a16="http://schemas.microsoft.com/office/drawing/2014/main" id="{ECD7125F-2D57-4B5F-2282-536374BDDEE4}"/>
                      </a:ext>
                    </a:extLst>
                  </p:cNvPr>
                  <p:cNvSpPr/>
                  <p:nvPr/>
                </p:nvSpPr>
                <p:spPr>
                  <a:xfrm>
                    <a:off x="8114462" y="553335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6" name="Oval 65">
                    <a:extLst>
                      <a:ext uri="{FF2B5EF4-FFF2-40B4-BE49-F238E27FC236}">
                        <a16:creationId xmlns:a16="http://schemas.microsoft.com/office/drawing/2014/main" id="{2DA66D33-EBB3-35BF-7F6F-6E62A71FD39F}"/>
                      </a:ext>
                    </a:extLst>
                  </p:cNvPr>
                  <p:cNvSpPr/>
                  <p:nvPr/>
                </p:nvSpPr>
                <p:spPr>
                  <a:xfrm>
                    <a:off x="840909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7" name="Oval 66">
                    <a:extLst>
                      <a:ext uri="{FF2B5EF4-FFF2-40B4-BE49-F238E27FC236}">
                        <a16:creationId xmlns:a16="http://schemas.microsoft.com/office/drawing/2014/main" id="{5358D59F-B8E0-351A-2ADC-6BE3FC0D2BA7}"/>
                      </a:ext>
                    </a:extLst>
                  </p:cNvPr>
                  <p:cNvSpPr/>
                  <p:nvPr/>
                </p:nvSpPr>
                <p:spPr>
                  <a:xfrm>
                    <a:off x="7441023" y="5651514"/>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8" name="Oval 67">
                    <a:extLst>
                      <a:ext uri="{FF2B5EF4-FFF2-40B4-BE49-F238E27FC236}">
                        <a16:creationId xmlns:a16="http://schemas.microsoft.com/office/drawing/2014/main" id="{56F16913-F815-BD7B-F6A2-5F541D0BAFAF}"/>
                      </a:ext>
                    </a:extLst>
                  </p:cNvPr>
                  <p:cNvSpPr/>
                  <p:nvPr/>
                </p:nvSpPr>
                <p:spPr>
                  <a:xfrm>
                    <a:off x="8648683" y="5611000"/>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9" name="Oval 68">
                    <a:extLst>
                      <a:ext uri="{FF2B5EF4-FFF2-40B4-BE49-F238E27FC236}">
                        <a16:creationId xmlns:a16="http://schemas.microsoft.com/office/drawing/2014/main" id="{E5C6A0CF-255C-4712-5170-85A794F6DBDC}"/>
                      </a:ext>
                    </a:extLst>
                  </p:cNvPr>
                  <p:cNvSpPr/>
                  <p:nvPr/>
                </p:nvSpPr>
                <p:spPr>
                  <a:xfrm>
                    <a:off x="8046470" y="5064915"/>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0" name="Oval 69">
                    <a:extLst>
                      <a:ext uri="{FF2B5EF4-FFF2-40B4-BE49-F238E27FC236}">
                        <a16:creationId xmlns:a16="http://schemas.microsoft.com/office/drawing/2014/main" id="{C6D3E325-D88D-1EC6-235A-814CA47C487C}"/>
                      </a:ext>
                    </a:extLst>
                  </p:cNvPr>
                  <p:cNvSpPr/>
                  <p:nvPr/>
                </p:nvSpPr>
                <p:spPr>
                  <a:xfrm>
                    <a:off x="7897538" y="542194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1" name="Oval 70">
                    <a:extLst>
                      <a:ext uri="{FF2B5EF4-FFF2-40B4-BE49-F238E27FC236}">
                        <a16:creationId xmlns:a16="http://schemas.microsoft.com/office/drawing/2014/main" id="{8330403A-DAF7-7EDB-2452-951AC333CD22}"/>
                      </a:ext>
                    </a:extLst>
                  </p:cNvPr>
                  <p:cNvSpPr/>
                  <p:nvPr/>
                </p:nvSpPr>
                <p:spPr>
                  <a:xfrm>
                    <a:off x="7813356" y="4333139"/>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2" name="Arc 71">
                    <a:extLst>
                      <a:ext uri="{FF2B5EF4-FFF2-40B4-BE49-F238E27FC236}">
                        <a16:creationId xmlns:a16="http://schemas.microsoft.com/office/drawing/2014/main" id="{E23199E2-6502-72FA-0072-AD5DFF307F00}"/>
                      </a:ext>
                    </a:extLst>
                  </p:cNvPr>
                  <p:cNvSpPr/>
                  <p:nvPr/>
                </p:nvSpPr>
                <p:spPr>
                  <a:xfrm rot="5400000">
                    <a:off x="7665629" y="3244516"/>
                    <a:ext cx="533428" cy="658871"/>
                  </a:xfrm>
                  <a:prstGeom prst="arc">
                    <a:avLst>
                      <a:gd name="adj1" fmla="val 18205476"/>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3" name="Arc 72">
                    <a:extLst>
                      <a:ext uri="{FF2B5EF4-FFF2-40B4-BE49-F238E27FC236}">
                        <a16:creationId xmlns:a16="http://schemas.microsoft.com/office/drawing/2014/main" id="{3CBE967E-7108-F47F-ECD7-5288C7E4BFCC}"/>
                      </a:ext>
                    </a:extLst>
                  </p:cNvPr>
                  <p:cNvSpPr/>
                  <p:nvPr/>
                </p:nvSpPr>
                <p:spPr>
                  <a:xfrm>
                    <a:off x="8748718" y="5789938"/>
                    <a:ext cx="546221" cy="411465"/>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4" name="Arc 73">
                    <a:extLst>
                      <a:ext uri="{FF2B5EF4-FFF2-40B4-BE49-F238E27FC236}">
                        <a16:creationId xmlns:a16="http://schemas.microsoft.com/office/drawing/2014/main" id="{8EFB5D5B-09F4-09BF-4635-82D3B5D0B765}"/>
                      </a:ext>
                    </a:extLst>
                  </p:cNvPr>
                  <p:cNvSpPr/>
                  <p:nvPr/>
                </p:nvSpPr>
                <p:spPr>
                  <a:xfrm rot="10465688" flipV="1">
                    <a:off x="6512024" y="5781323"/>
                    <a:ext cx="659751" cy="635710"/>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75" name="Picture 74" descr="\documentclass{article}&#10;\usepackage{amsmath}&#10;\pagestyle{empty}&#10;\begin{document}&#10;&#10;$\begin{bmatrix} 1 &amp; 0 &amp; 0 \end{bmatrix}$&#10;&#10;&#10;\end{document}" title="IguanaTex Bitmap Display">
                    <a:extLst>
                      <a:ext uri="{FF2B5EF4-FFF2-40B4-BE49-F238E27FC236}">
                        <a16:creationId xmlns:a16="http://schemas.microsoft.com/office/drawing/2014/main" id="{E018B8A3-A41C-4146-4C37-204A02724C23}"/>
                      </a:ext>
                    </a:extLst>
                  </p:cNvPr>
                  <p:cNvPicPr>
                    <a:picLocks noChangeAspect="1"/>
                  </p:cNvPicPr>
                  <p:nvPr>
                    <p:custDataLst>
                      <p:tags r:id="rId19"/>
                    </p:custDataLst>
                  </p:nvPr>
                </p:nvPicPr>
                <p:blipFill>
                  <a:blip r:embed="rId25"/>
                  <a:stretch>
                    <a:fillRect/>
                  </a:stretch>
                </p:blipFill>
                <p:spPr>
                  <a:xfrm>
                    <a:off x="7484211" y="3458674"/>
                    <a:ext cx="909000" cy="288859"/>
                  </a:xfrm>
                  <a:prstGeom prst="rect">
                    <a:avLst/>
                  </a:prstGeom>
                </p:spPr>
              </p:pic>
            </p:grpSp>
            <p:grpSp>
              <p:nvGrpSpPr>
                <p:cNvPr id="20" name="Group 19">
                  <a:extLst>
                    <a:ext uri="{FF2B5EF4-FFF2-40B4-BE49-F238E27FC236}">
                      <a16:creationId xmlns:a16="http://schemas.microsoft.com/office/drawing/2014/main" id="{7D80F171-F102-CFFD-7FD2-54E3706AF0B4}"/>
                    </a:ext>
                  </a:extLst>
                </p:cNvPr>
                <p:cNvGrpSpPr/>
                <p:nvPr>
                  <p:custDataLst>
                    <p:tags r:id="rId10"/>
                  </p:custDataLst>
                </p:nvPr>
              </p:nvGrpSpPr>
              <p:grpSpPr>
                <a:xfrm>
                  <a:off x="1469222" y="2756838"/>
                  <a:ext cx="1971031" cy="1705732"/>
                  <a:chOff x="1469222" y="2756838"/>
                  <a:chExt cx="1971031" cy="1705732"/>
                </a:xfrm>
              </p:grpSpPr>
              <p:sp>
                <p:nvSpPr>
                  <p:cNvPr id="33" name="Isosceles Triangle 3 2">
                    <a:extLst>
                      <a:ext uri="{FF2B5EF4-FFF2-40B4-BE49-F238E27FC236}">
                        <a16:creationId xmlns:a16="http://schemas.microsoft.com/office/drawing/2014/main" id="{8F379529-B1B6-D36B-DFE7-DBB5AF46EAAE}"/>
                      </a:ext>
                    </a:extLst>
                  </p:cNvPr>
                  <p:cNvSpPr/>
                  <p:nvPr/>
                </p:nvSpPr>
                <p:spPr>
                  <a:xfrm>
                    <a:off x="1993384" y="3043043"/>
                    <a:ext cx="1277974" cy="1094826"/>
                  </a:xfrm>
                  <a:custGeom>
                    <a:avLst/>
                    <a:gdLst>
                      <a:gd name="connsiteX0" fmla="*/ 0 w 2402958"/>
                      <a:gd name="connsiteY0" fmla="*/ 2052083 h 2052083"/>
                      <a:gd name="connsiteX1" fmla="*/ 1201479 w 2402958"/>
                      <a:gd name="connsiteY1" fmla="*/ 0 h 2052083"/>
                      <a:gd name="connsiteX2" fmla="*/ 2402958 w 2402958"/>
                      <a:gd name="connsiteY2" fmla="*/ 2052083 h 2052083"/>
                      <a:gd name="connsiteX3" fmla="*/ 0 w 2402958"/>
                      <a:gd name="connsiteY3" fmla="*/ 2052083 h 2052083"/>
                      <a:gd name="connsiteX0" fmla="*/ 0 w 2402958"/>
                      <a:gd name="connsiteY0" fmla="*/ 2169649 h 2169649"/>
                      <a:gd name="connsiteX1" fmla="*/ 2181193 w 2402958"/>
                      <a:gd name="connsiteY1" fmla="*/ 0 h 2169649"/>
                      <a:gd name="connsiteX2" fmla="*/ 2402958 w 2402958"/>
                      <a:gd name="connsiteY2" fmla="*/ 2169649 h 2169649"/>
                      <a:gd name="connsiteX3" fmla="*/ 0 w 2402958"/>
                      <a:gd name="connsiteY3" fmla="*/ 2169649 h 2169649"/>
                      <a:gd name="connsiteX0" fmla="*/ 0 w 2402958"/>
                      <a:gd name="connsiteY0" fmla="*/ 2195775 h 2195775"/>
                      <a:gd name="connsiteX1" fmla="*/ 2089753 w 2402958"/>
                      <a:gd name="connsiteY1" fmla="*/ 0 h 2195775"/>
                      <a:gd name="connsiteX2" fmla="*/ 2402958 w 2402958"/>
                      <a:gd name="connsiteY2" fmla="*/ 2195775 h 2195775"/>
                      <a:gd name="connsiteX3" fmla="*/ 0 w 2402958"/>
                      <a:gd name="connsiteY3" fmla="*/ 2195775 h 2195775"/>
                    </a:gdLst>
                    <a:ahLst/>
                    <a:cxnLst>
                      <a:cxn ang="0">
                        <a:pos x="connsiteX0" y="connsiteY0"/>
                      </a:cxn>
                      <a:cxn ang="0">
                        <a:pos x="connsiteX1" y="connsiteY1"/>
                      </a:cxn>
                      <a:cxn ang="0">
                        <a:pos x="connsiteX2" y="connsiteY2"/>
                      </a:cxn>
                      <a:cxn ang="0">
                        <a:pos x="connsiteX3" y="connsiteY3"/>
                      </a:cxn>
                    </a:cxnLst>
                    <a:rect l="l" t="t" r="r" b="b"/>
                    <a:pathLst>
                      <a:path w="2402958" h="2195775">
                        <a:moveTo>
                          <a:pt x="0" y="2195775"/>
                        </a:moveTo>
                        <a:lnTo>
                          <a:pt x="2089753" y="0"/>
                        </a:lnTo>
                        <a:lnTo>
                          <a:pt x="2402958" y="2195775"/>
                        </a:lnTo>
                        <a:lnTo>
                          <a:pt x="0" y="2195775"/>
                        </a:lnTo>
                        <a:close/>
                      </a:path>
                    </a:pathLst>
                  </a:cu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4" name="Oval 33">
                    <a:extLst>
                      <a:ext uri="{FF2B5EF4-FFF2-40B4-BE49-F238E27FC236}">
                        <a16:creationId xmlns:a16="http://schemas.microsoft.com/office/drawing/2014/main" id="{66C78903-8856-9F5C-A3EA-9C30E21502DE}"/>
                      </a:ext>
                    </a:extLst>
                  </p:cNvPr>
                  <p:cNvSpPr/>
                  <p:nvPr/>
                </p:nvSpPr>
                <p:spPr>
                  <a:xfrm>
                    <a:off x="3083809" y="303063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5" name="Oval 34">
                    <a:extLst>
                      <a:ext uri="{FF2B5EF4-FFF2-40B4-BE49-F238E27FC236}">
                        <a16:creationId xmlns:a16="http://schemas.microsoft.com/office/drawing/2014/main" id="{8D5847E2-D882-457A-6463-9B2C77343DD8}"/>
                      </a:ext>
                    </a:extLst>
                  </p:cNvPr>
                  <p:cNvSpPr/>
                  <p:nvPr/>
                </p:nvSpPr>
                <p:spPr>
                  <a:xfrm>
                    <a:off x="1973592" y="41131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Oval 35">
                    <a:extLst>
                      <a:ext uri="{FF2B5EF4-FFF2-40B4-BE49-F238E27FC236}">
                        <a16:creationId xmlns:a16="http://schemas.microsoft.com/office/drawing/2014/main" id="{E06412D0-7134-7D1D-8102-75FA25E0E56F}"/>
                      </a:ext>
                    </a:extLst>
                  </p:cNvPr>
                  <p:cNvSpPr/>
                  <p:nvPr/>
                </p:nvSpPr>
                <p:spPr>
                  <a:xfrm>
                    <a:off x="3251567" y="41131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Oval 36">
                    <a:extLst>
                      <a:ext uri="{FF2B5EF4-FFF2-40B4-BE49-F238E27FC236}">
                        <a16:creationId xmlns:a16="http://schemas.microsoft.com/office/drawing/2014/main" id="{32F62A69-51B4-1041-D779-A844AAFB2AB0}"/>
                      </a:ext>
                    </a:extLst>
                  </p:cNvPr>
                  <p:cNvSpPr/>
                  <p:nvPr/>
                </p:nvSpPr>
                <p:spPr>
                  <a:xfrm>
                    <a:off x="3071813" y="376016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Oval 37">
                    <a:extLst>
                      <a:ext uri="{FF2B5EF4-FFF2-40B4-BE49-F238E27FC236}">
                        <a16:creationId xmlns:a16="http://schemas.microsoft.com/office/drawing/2014/main" id="{D1055A7B-16DD-1B19-71BB-56755ED13D2D}"/>
                      </a:ext>
                    </a:extLst>
                  </p:cNvPr>
                  <p:cNvSpPr/>
                  <p:nvPr/>
                </p:nvSpPr>
                <p:spPr>
                  <a:xfrm>
                    <a:off x="2786556" y="354511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Oval 38">
                    <a:extLst>
                      <a:ext uri="{FF2B5EF4-FFF2-40B4-BE49-F238E27FC236}">
                        <a16:creationId xmlns:a16="http://schemas.microsoft.com/office/drawing/2014/main" id="{1A66C96A-4E8E-DA7B-A1CB-331AB93934CA}"/>
                      </a:ext>
                    </a:extLst>
                  </p:cNvPr>
                  <p:cNvSpPr/>
                  <p:nvPr/>
                </p:nvSpPr>
                <p:spPr>
                  <a:xfrm>
                    <a:off x="2220515" y="395938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0" name="Oval 39">
                    <a:extLst>
                      <a:ext uri="{FF2B5EF4-FFF2-40B4-BE49-F238E27FC236}">
                        <a16:creationId xmlns:a16="http://schemas.microsoft.com/office/drawing/2014/main" id="{9237E79C-D7C9-CAE6-D4ED-62F6D42C8AB1}"/>
                      </a:ext>
                    </a:extLst>
                  </p:cNvPr>
                  <p:cNvSpPr/>
                  <p:nvPr/>
                </p:nvSpPr>
                <p:spPr>
                  <a:xfrm>
                    <a:off x="2944325" y="364257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1" name="Oval 40">
                    <a:extLst>
                      <a:ext uri="{FF2B5EF4-FFF2-40B4-BE49-F238E27FC236}">
                        <a16:creationId xmlns:a16="http://schemas.microsoft.com/office/drawing/2014/main" id="{365D8751-926A-55AA-6756-CF36B2A14363}"/>
                      </a:ext>
                    </a:extLst>
                  </p:cNvPr>
                  <p:cNvSpPr/>
                  <p:nvPr/>
                </p:nvSpPr>
                <p:spPr>
                  <a:xfrm>
                    <a:off x="2559242" y="3712426"/>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2" name="Oval 41">
                    <a:extLst>
                      <a:ext uri="{FF2B5EF4-FFF2-40B4-BE49-F238E27FC236}">
                        <a16:creationId xmlns:a16="http://schemas.microsoft.com/office/drawing/2014/main" id="{9150BDF5-934D-8119-5BD0-436EED7D74C8}"/>
                      </a:ext>
                    </a:extLst>
                  </p:cNvPr>
                  <p:cNvSpPr/>
                  <p:nvPr/>
                </p:nvSpPr>
                <p:spPr>
                  <a:xfrm>
                    <a:off x="2753005" y="400002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Oval 42">
                    <a:extLst>
                      <a:ext uri="{FF2B5EF4-FFF2-40B4-BE49-F238E27FC236}">
                        <a16:creationId xmlns:a16="http://schemas.microsoft.com/office/drawing/2014/main" id="{033A9D50-CB48-1A86-140D-2DEB07E0FDCC}"/>
                      </a:ext>
                    </a:extLst>
                  </p:cNvPr>
                  <p:cNvSpPr/>
                  <p:nvPr/>
                </p:nvSpPr>
                <p:spPr>
                  <a:xfrm>
                    <a:off x="2924533" y="3959385"/>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Oval 43">
                    <a:extLst>
                      <a:ext uri="{FF2B5EF4-FFF2-40B4-BE49-F238E27FC236}">
                        <a16:creationId xmlns:a16="http://schemas.microsoft.com/office/drawing/2014/main" id="{3CBEED1E-A530-70B1-BF35-3C7781F34056}"/>
                      </a:ext>
                    </a:extLst>
                  </p:cNvPr>
                  <p:cNvSpPr/>
                  <p:nvPr/>
                </p:nvSpPr>
                <p:spPr>
                  <a:xfrm>
                    <a:off x="2360943" y="4061878"/>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5" name="Oval 44">
                    <a:extLst>
                      <a:ext uri="{FF2B5EF4-FFF2-40B4-BE49-F238E27FC236}">
                        <a16:creationId xmlns:a16="http://schemas.microsoft.com/office/drawing/2014/main" id="{291A2853-DC18-3706-AF52-4C1CDF2DFEDF}"/>
                      </a:ext>
                    </a:extLst>
                  </p:cNvPr>
                  <p:cNvSpPr/>
                  <p:nvPr/>
                </p:nvSpPr>
                <p:spPr>
                  <a:xfrm>
                    <a:off x="3064017" y="4040672"/>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6" name="Oval 45">
                    <a:extLst>
                      <a:ext uri="{FF2B5EF4-FFF2-40B4-BE49-F238E27FC236}">
                        <a16:creationId xmlns:a16="http://schemas.microsoft.com/office/drawing/2014/main" id="{3F7ACBB2-4CFD-5B09-DB91-3F3C39E30A02}"/>
                      </a:ext>
                    </a:extLst>
                  </p:cNvPr>
                  <p:cNvSpPr/>
                  <p:nvPr/>
                </p:nvSpPr>
                <p:spPr>
                  <a:xfrm>
                    <a:off x="2713421" y="3754837"/>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7" name="Oval 46">
                    <a:extLst>
                      <a:ext uri="{FF2B5EF4-FFF2-40B4-BE49-F238E27FC236}">
                        <a16:creationId xmlns:a16="http://schemas.microsoft.com/office/drawing/2014/main" id="{C0C69F8B-9A0B-794F-8D39-5BECECA09AE3}"/>
                      </a:ext>
                    </a:extLst>
                  </p:cNvPr>
                  <p:cNvSpPr/>
                  <p:nvPr/>
                </p:nvSpPr>
                <p:spPr>
                  <a:xfrm>
                    <a:off x="2626716" y="394171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8" name="Oval 47">
                    <a:extLst>
                      <a:ext uri="{FF2B5EF4-FFF2-40B4-BE49-F238E27FC236}">
                        <a16:creationId xmlns:a16="http://schemas.microsoft.com/office/drawing/2014/main" id="{38389F9E-24DF-3955-E28E-118E2C187C74}"/>
                      </a:ext>
                    </a:extLst>
                  </p:cNvPr>
                  <p:cNvSpPr/>
                  <p:nvPr/>
                </p:nvSpPr>
                <p:spPr>
                  <a:xfrm>
                    <a:off x="2931883" y="3348874"/>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9" name="Arc 48">
                    <a:extLst>
                      <a:ext uri="{FF2B5EF4-FFF2-40B4-BE49-F238E27FC236}">
                        <a16:creationId xmlns:a16="http://schemas.microsoft.com/office/drawing/2014/main" id="{9536D738-4E32-109F-119A-8763C4D9B974}"/>
                      </a:ext>
                    </a:extLst>
                  </p:cNvPr>
                  <p:cNvSpPr/>
                  <p:nvPr/>
                </p:nvSpPr>
                <p:spPr>
                  <a:xfrm rot="5400000">
                    <a:off x="2959755" y="2704652"/>
                    <a:ext cx="279209" cy="383581"/>
                  </a:xfrm>
                  <a:prstGeom prst="arc">
                    <a:avLst>
                      <a:gd name="adj1" fmla="val 17482125"/>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0" name="Arc 49">
                    <a:extLst>
                      <a:ext uri="{FF2B5EF4-FFF2-40B4-BE49-F238E27FC236}">
                        <a16:creationId xmlns:a16="http://schemas.microsoft.com/office/drawing/2014/main" id="{4B54F680-4C08-D495-D281-222DD13C2FD4}"/>
                      </a:ext>
                    </a:extLst>
                  </p:cNvPr>
                  <p:cNvSpPr/>
                  <p:nvPr/>
                </p:nvSpPr>
                <p:spPr>
                  <a:xfrm>
                    <a:off x="3122255" y="4134333"/>
                    <a:ext cx="317998" cy="215371"/>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1" name="Arc 50">
                    <a:extLst>
                      <a:ext uri="{FF2B5EF4-FFF2-40B4-BE49-F238E27FC236}">
                        <a16:creationId xmlns:a16="http://schemas.microsoft.com/office/drawing/2014/main" id="{BE606667-6EDF-DFED-76C6-C6CE9570F971}"/>
                      </a:ext>
                    </a:extLst>
                  </p:cNvPr>
                  <p:cNvSpPr/>
                  <p:nvPr/>
                </p:nvSpPr>
                <p:spPr>
                  <a:xfrm rot="10465688" flipV="1">
                    <a:off x="1820099" y="4129823"/>
                    <a:ext cx="384093" cy="332747"/>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2" name="Oval 51">
                    <a:extLst>
                      <a:ext uri="{FF2B5EF4-FFF2-40B4-BE49-F238E27FC236}">
                        <a16:creationId xmlns:a16="http://schemas.microsoft.com/office/drawing/2014/main" id="{8FA8B23A-98AB-F474-30BA-9EB8286A38FA}"/>
                      </a:ext>
                    </a:extLst>
                  </p:cNvPr>
                  <p:cNvSpPr/>
                  <p:nvPr/>
                </p:nvSpPr>
                <p:spPr>
                  <a:xfrm>
                    <a:off x="3025442" y="3230007"/>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3" name="Oval 52">
                    <a:extLst>
                      <a:ext uri="{FF2B5EF4-FFF2-40B4-BE49-F238E27FC236}">
                        <a16:creationId xmlns:a16="http://schemas.microsoft.com/office/drawing/2014/main" id="{60536F5B-A10B-E09C-F015-CBFCE3769458}"/>
                      </a:ext>
                    </a:extLst>
                  </p:cNvPr>
                  <p:cNvSpPr/>
                  <p:nvPr/>
                </p:nvSpPr>
                <p:spPr>
                  <a:xfrm>
                    <a:off x="3045233" y="3517710"/>
                    <a:ext cx="39583" cy="4241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4" name="Picture 53" descr="\documentclass{article}&#10;\usepackage{amsmath}&#10;\pagestyle{empty}&#10;\begin{document}&#10;&#10;&#10;${\boldsymbol{W}}(:,1)$&#10;&#10;\end{document}" title="IguanaTex Bitmap Display">
                    <a:extLst>
                      <a:ext uri="{FF2B5EF4-FFF2-40B4-BE49-F238E27FC236}">
                        <a16:creationId xmlns:a16="http://schemas.microsoft.com/office/drawing/2014/main" id="{CC0369F1-857E-D2FA-60AF-17D3060D326A}"/>
                      </a:ext>
                    </a:extLst>
                  </p:cNvPr>
                  <p:cNvPicPr>
                    <a:picLocks noChangeAspect="1"/>
                  </p:cNvPicPr>
                  <p:nvPr>
                    <p:custDataLst>
                      <p:tags r:id="rId16"/>
                    </p:custDataLst>
                  </p:nvPr>
                </p:nvPicPr>
                <p:blipFill>
                  <a:blip r:embed="rId26"/>
                  <a:stretch>
                    <a:fillRect/>
                  </a:stretch>
                </p:blipFill>
                <p:spPr>
                  <a:xfrm>
                    <a:off x="2923647" y="2828873"/>
                    <a:ext cx="421111" cy="128272"/>
                  </a:xfrm>
                  <a:prstGeom prst="rect">
                    <a:avLst/>
                  </a:prstGeom>
                </p:spPr>
              </p:pic>
              <p:pic>
                <p:nvPicPr>
                  <p:cNvPr id="55" name="Picture 54" descr="\documentclass{article}&#10;\usepackage{amsmath}&#10;\pagestyle{empty}&#10;\begin{document}&#10;&#10;&#10;${\boldsymbol{W}}(:,2)$&#10;&#10;\end{document}" title="IguanaTex Bitmap Display">
                    <a:extLst>
                      <a:ext uri="{FF2B5EF4-FFF2-40B4-BE49-F238E27FC236}">
                        <a16:creationId xmlns:a16="http://schemas.microsoft.com/office/drawing/2014/main" id="{42D9B667-26FA-AB68-0D6D-6E17D34405E2}"/>
                      </a:ext>
                    </a:extLst>
                  </p:cNvPr>
                  <p:cNvPicPr>
                    <a:picLocks noChangeAspect="1"/>
                  </p:cNvPicPr>
                  <p:nvPr>
                    <p:custDataLst>
                      <p:tags r:id="rId17"/>
                    </p:custDataLst>
                  </p:nvPr>
                </p:nvPicPr>
                <p:blipFill>
                  <a:blip r:embed="rId27"/>
                  <a:stretch>
                    <a:fillRect/>
                  </a:stretch>
                </p:blipFill>
                <p:spPr>
                  <a:xfrm>
                    <a:off x="1469222" y="4272537"/>
                    <a:ext cx="412775" cy="125733"/>
                  </a:xfrm>
                  <a:prstGeom prst="rect">
                    <a:avLst/>
                  </a:prstGeom>
                </p:spPr>
              </p:pic>
              <p:pic>
                <p:nvPicPr>
                  <p:cNvPr id="56" name="Picture 55" descr="\documentclass{article}&#10;\usepackage{amsmath}&#10;\pagestyle{empty}&#10;\begin{document}&#10;&#10;${\boldsymbol{W}}(:,3)$&#10;&#10;&#10;\end{document}" title="IguanaTex Bitmap Display">
                    <a:extLst>
                      <a:ext uri="{FF2B5EF4-FFF2-40B4-BE49-F238E27FC236}">
                        <a16:creationId xmlns:a16="http://schemas.microsoft.com/office/drawing/2014/main" id="{103979AD-EE24-4CA2-BEBF-4AB9E09C2BA6}"/>
                      </a:ext>
                    </a:extLst>
                  </p:cNvPr>
                  <p:cNvPicPr>
                    <a:picLocks noChangeAspect="1"/>
                  </p:cNvPicPr>
                  <p:nvPr>
                    <p:custDataLst>
                      <p:tags r:id="rId18"/>
                    </p:custDataLst>
                  </p:nvPr>
                </p:nvPicPr>
                <p:blipFill>
                  <a:blip r:embed="rId28"/>
                  <a:stretch>
                    <a:fillRect/>
                  </a:stretch>
                </p:blipFill>
                <p:spPr>
                  <a:xfrm>
                    <a:off x="2979106" y="4270905"/>
                    <a:ext cx="445019" cy="135554"/>
                  </a:xfrm>
                  <a:prstGeom prst="rect">
                    <a:avLst/>
                  </a:prstGeom>
                </p:spPr>
              </p:pic>
            </p:grpSp>
            <p:sp>
              <p:nvSpPr>
                <p:cNvPr id="21" name="Arrow: Left-Right 20">
                  <a:extLst>
                    <a:ext uri="{FF2B5EF4-FFF2-40B4-BE49-F238E27FC236}">
                      <a16:creationId xmlns:a16="http://schemas.microsoft.com/office/drawing/2014/main" id="{4A8C5F51-2A79-155F-8EF3-DD6CD18EEA74}"/>
                    </a:ext>
                  </a:extLst>
                </p:cNvPr>
                <p:cNvSpPr/>
                <p:nvPr/>
              </p:nvSpPr>
              <p:spPr>
                <a:xfrm>
                  <a:off x="3911272" y="3521851"/>
                  <a:ext cx="1126432" cy="270790"/>
                </a:xfrm>
                <a:prstGeom prst="lef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2" name="Group 21">
                  <a:extLst>
                    <a:ext uri="{FF2B5EF4-FFF2-40B4-BE49-F238E27FC236}">
                      <a16:creationId xmlns:a16="http://schemas.microsoft.com/office/drawing/2014/main" id="{92D876CB-FF33-9978-2993-4180EEEB1234}"/>
                    </a:ext>
                  </a:extLst>
                </p:cNvPr>
                <p:cNvGrpSpPr/>
                <p:nvPr>
                  <p:custDataLst>
                    <p:tags r:id="rId11"/>
                  </p:custDataLst>
                </p:nvPr>
              </p:nvGrpSpPr>
              <p:grpSpPr>
                <a:xfrm>
                  <a:off x="1126503" y="3236492"/>
                  <a:ext cx="1631236" cy="381767"/>
                  <a:chOff x="1126503" y="3236492"/>
                  <a:chExt cx="1631236" cy="381767"/>
                </a:xfrm>
              </p:grpSpPr>
              <p:pic>
                <p:nvPicPr>
                  <p:cNvPr id="28" name="Picture 27" descr="\documentclass{article}&#10;\usepackage{amsmath}&#10;\pagestyle{empty}&#10;\begin{document}&#10;&#10;${\boldsymbol Z}$&#10;&#10;&#10;\end{document}" title="IguanaTex Bitmap Display">
                    <a:extLst>
                      <a:ext uri="{FF2B5EF4-FFF2-40B4-BE49-F238E27FC236}">
                        <a16:creationId xmlns:a16="http://schemas.microsoft.com/office/drawing/2014/main" id="{80ADF068-0EDB-6BE1-F0CF-BABA97A0420A}"/>
                      </a:ext>
                    </a:extLst>
                  </p:cNvPr>
                  <p:cNvPicPr>
                    <a:picLocks noChangeAspect="1"/>
                  </p:cNvPicPr>
                  <p:nvPr>
                    <p:custDataLst>
                      <p:tags r:id="rId14"/>
                    </p:custDataLst>
                  </p:nvPr>
                </p:nvPicPr>
                <p:blipFill>
                  <a:blip r:embed="rId29"/>
                  <a:stretch>
                    <a:fillRect/>
                  </a:stretch>
                </p:blipFill>
                <p:spPr>
                  <a:xfrm>
                    <a:off x="2060823" y="3316873"/>
                    <a:ext cx="104942" cy="91186"/>
                  </a:xfrm>
                  <a:prstGeom prst="rect">
                    <a:avLst/>
                  </a:prstGeom>
                </p:spPr>
              </p:pic>
              <p:sp>
                <p:nvSpPr>
                  <p:cNvPr id="29" name="TextBox 28">
                    <a:extLst>
                      <a:ext uri="{FF2B5EF4-FFF2-40B4-BE49-F238E27FC236}">
                        <a16:creationId xmlns:a16="http://schemas.microsoft.com/office/drawing/2014/main" id="{7A1D23CD-24E7-34F8-13CC-B99D99FD8B69}"/>
                      </a:ext>
                    </a:extLst>
                  </p:cNvPr>
                  <p:cNvSpPr txBox="1"/>
                  <p:nvPr/>
                </p:nvSpPr>
                <p:spPr>
                  <a:xfrm>
                    <a:off x="1143012" y="3240249"/>
                    <a:ext cx="1126448" cy="243802"/>
                  </a:xfrm>
                  <a:prstGeom prst="rect">
                    <a:avLst/>
                  </a:prstGeom>
                  <a:noFill/>
                </p:spPr>
                <p:txBody>
                  <a:bodyPr wrap="square" rtlCol="0">
                    <a:spAutoFit/>
                  </a:bodyPr>
                  <a:lstStyle/>
                  <a:p>
                    <a:r>
                      <a:rPr lang="en-US" sz="1350" dirty="0">
                        <a:latin typeface="+mj-lt"/>
                        <a:cs typeface="Times New Roman" panose="02020603050405020304" pitchFamily="18" charset="0"/>
                      </a:rPr>
                      <a:t>columns of </a:t>
                    </a:r>
                  </a:p>
                </p:txBody>
              </p:sp>
              <p:sp>
                <p:nvSpPr>
                  <p:cNvPr id="30" name="TextBox 29">
                    <a:extLst>
                      <a:ext uri="{FF2B5EF4-FFF2-40B4-BE49-F238E27FC236}">
                        <a16:creationId xmlns:a16="http://schemas.microsoft.com/office/drawing/2014/main" id="{3D847B8E-E164-C6A8-A594-FA27570CA358}"/>
                      </a:ext>
                    </a:extLst>
                  </p:cNvPr>
                  <p:cNvSpPr txBox="1"/>
                  <p:nvPr/>
                </p:nvSpPr>
                <p:spPr>
                  <a:xfrm>
                    <a:off x="1126503" y="3374457"/>
                    <a:ext cx="1184940" cy="243802"/>
                  </a:xfrm>
                  <a:prstGeom prst="rect">
                    <a:avLst/>
                  </a:prstGeom>
                  <a:noFill/>
                </p:spPr>
                <p:txBody>
                  <a:bodyPr wrap="square" rtlCol="0">
                    <a:spAutoFit/>
                  </a:bodyPr>
                  <a:lstStyle/>
                  <a:p>
                    <a:r>
                      <a:rPr lang="en-US" sz="1350" dirty="0">
                        <a:latin typeface="+mj-lt"/>
                        <a:cs typeface="Times New Roman" panose="02020603050405020304" pitchFamily="18" charset="0"/>
                      </a:rPr>
                      <a:t>convex hull of</a:t>
                    </a:r>
                  </a:p>
                </p:txBody>
              </p:sp>
              <p:sp>
                <p:nvSpPr>
                  <p:cNvPr id="31" name="TextBox 30">
                    <a:extLst>
                      <a:ext uri="{FF2B5EF4-FFF2-40B4-BE49-F238E27FC236}">
                        <a16:creationId xmlns:a16="http://schemas.microsoft.com/office/drawing/2014/main" id="{19790F33-7F0C-5585-42BB-DD673D503EDC}"/>
                      </a:ext>
                    </a:extLst>
                  </p:cNvPr>
                  <p:cNvSpPr txBox="1"/>
                  <p:nvPr/>
                </p:nvSpPr>
                <p:spPr>
                  <a:xfrm>
                    <a:off x="2125454" y="3236492"/>
                    <a:ext cx="632285" cy="243801"/>
                  </a:xfrm>
                  <a:prstGeom prst="rect">
                    <a:avLst/>
                  </a:prstGeom>
                  <a:noFill/>
                </p:spPr>
                <p:txBody>
                  <a:bodyPr wrap="none" rtlCol="0">
                    <a:spAutoFit/>
                  </a:bodyPr>
                  <a:lstStyle/>
                  <a:p>
                    <a:r>
                      <a:rPr lang="en-US" sz="1350" dirty="0">
                        <a:latin typeface="+mj-lt"/>
                        <a:cs typeface="Times New Roman" panose="02020603050405020304" pitchFamily="18" charset="0"/>
                      </a:rPr>
                      <a:t>on the</a:t>
                    </a:r>
                  </a:p>
                </p:txBody>
              </p:sp>
              <p:pic>
                <p:nvPicPr>
                  <p:cNvPr id="32" name="Picture 31" descr="\documentclass{article}&#10;\usepackage{amsmath}&#10;\pagestyle{empty}&#10;\begin{document}&#10;&#10;${\boldsymbol W}$&#10;&#10;&#10;\end{document}" title="IguanaTex Bitmap Display">
                    <a:extLst>
                      <a:ext uri="{FF2B5EF4-FFF2-40B4-BE49-F238E27FC236}">
                        <a16:creationId xmlns:a16="http://schemas.microsoft.com/office/drawing/2014/main" id="{6EE42637-1A25-A075-5CC6-3746258A1DFD}"/>
                      </a:ext>
                    </a:extLst>
                  </p:cNvPr>
                  <p:cNvPicPr>
                    <a:picLocks noChangeAspect="1"/>
                  </p:cNvPicPr>
                  <p:nvPr>
                    <p:custDataLst>
                      <p:tags r:id="rId15"/>
                    </p:custDataLst>
                  </p:nvPr>
                </p:nvPicPr>
                <p:blipFill>
                  <a:blip r:embed="rId30"/>
                  <a:stretch>
                    <a:fillRect/>
                  </a:stretch>
                </p:blipFill>
                <p:spPr>
                  <a:xfrm>
                    <a:off x="2266959" y="3479133"/>
                    <a:ext cx="159706" cy="91718"/>
                  </a:xfrm>
                  <a:prstGeom prst="rect">
                    <a:avLst/>
                  </a:prstGeom>
                </p:spPr>
              </p:pic>
            </p:grpSp>
            <p:grpSp>
              <p:nvGrpSpPr>
                <p:cNvPr id="23" name="Group 22">
                  <a:extLst>
                    <a:ext uri="{FF2B5EF4-FFF2-40B4-BE49-F238E27FC236}">
                      <a16:creationId xmlns:a16="http://schemas.microsoft.com/office/drawing/2014/main" id="{0A4DF189-7C4F-59CA-5C1D-36AB5745AC7C}"/>
                    </a:ext>
                  </a:extLst>
                </p:cNvPr>
                <p:cNvGrpSpPr/>
                <p:nvPr>
                  <p:custDataLst>
                    <p:tags r:id="rId12"/>
                  </p:custDataLst>
                </p:nvPr>
              </p:nvGrpSpPr>
              <p:grpSpPr>
                <a:xfrm>
                  <a:off x="6305278" y="3335970"/>
                  <a:ext cx="1582642" cy="400392"/>
                  <a:chOff x="6305278" y="3335970"/>
                  <a:chExt cx="1582642" cy="400392"/>
                </a:xfrm>
              </p:grpSpPr>
              <p:sp>
                <p:nvSpPr>
                  <p:cNvPr id="24" name="TextBox 23">
                    <a:extLst>
                      <a:ext uri="{FF2B5EF4-FFF2-40B4-BE49-F238E27FC236}">
                        <a16:creationId xmlns:a16="http://schemas.microsoft.com/office/drawing/2014/main" id="{0A932C97-63C4-C41D-5DFB-19B6F67F3BF8}"/>
                      </a:ext>
                    </a:extLst>
                  </p:cNvPr>
                  <p:cNvSpPr txBox="1"/>
                  <p:nvPr/>
                </p:nvSpPr>
                <p:spPr>
                  <a:xfrm>
                    <a:off x="6305278" y="3356508"/>
                    <a:ext cx="751067" cy="243802"/>
                  </a:xfrm>
                  <a:prstGeom prst="rect">
                    <a:avLst/>
                  </a:prstGeom>
                  <a:noFill/>
                </p:spPr>
                <p:txBody>
                  <a:bodyPr wrap="none" rtlCol="0">
                    <a:spAutoFit/>
                  </a:bodyPr>
                  <a:lstStyle/>
                  <a:p>
                    <a:r>
                      <a:rPr lang="en-US" sz="1350" dirty="0">
                        <a:latin typeface="+mj-lt"/>
                        <a:cs typeface="Times New Roman" panose="02020603050405020304" pitchFamily="18" charset="0"/>
                      </a:rPr>
                      <a:t>rows of </a:t>
                    </a:r>
                  </a:p>
                </p:txBody>
              </p:sp>
              <p:sp>
                <p:nvSpPr>
                  <p:cNvPr id="25" name="TextBox 24">
                    <a:extLst>
                      <a:ext uri="{FF2B5EF4-FFF2-40B4-BE49-F238E27FC236}">
                        <a16:creationId xmlns:a16="http://schemas.microsoft.com/office/drawing/2014/main" id="{9B8F28A0-E245-AB4C-960A-A17C5F925F26}"/>
                      </a:ext>
                    </a:extLst>
                  </p:cNvPr>
                  <p:cNvSpPr txBox="1"/>
                  <p:nvPr/>
                </p:nvSpPr>
                <p:spPr>
                  <a:xfrm>
                    <a:off x="6535643" y="3492560"/>
                    <a:ext cx="1335839" cy="243802"/>
                  </a:xfrm>
                  <a:prstGeom prst="rect">
                    <a:avLst/>
                  </a:prstGeom>
                  <a:noFill/>
                </p:spPr>
                <p:txBody>
                  <a:bodyPr wrap="none" rtlCol="0">
                    <a:spAutoFit/>
                  </a:bodyPr>
                  <a:lstStyle/>
                  <a:p>
                    <a:r>
                      <a:rPr lang="en-US" sz="1350" dirty="0">
                        <a:latin typeface="+mj-lt"/>
                        <a:cs typeface="Times New Roman" panose="02020603050405020304" pitchFamily="18" charset="0"/>
                      </a:rPr>
                      <a:t>to prob. simplex</a:t>
                    </a:r>
                  </a:p>
                </p:txBody>
              </p:sp>
              <p:pic>
                <p:nvPicPr>
                  <p:cNvPr id="26" name="Picture 25" descr="\documentclass{article}&#10;\usepackage{amsmath}&#10;\pagestyle{empty}&#10;\begin{document}&#10;&#10;${\boldsymbol H}$&#10;&#10;&#10;\end{document}" title="IguanaTex Bitmap Display">
                    <a:extLst>
                      <a:ext uri="{FF2B5EF4-FFF2-40B4-BE49-F238E27FC236}">
                        <a16:creationId xmlns:a16="http://schemas.microsoft.com/office/drawing/2014/main" id="{0C115FEE-7258-9934-8A05-E7CFD063D79D}"/>
                      </a:ext>
                    </a:extLst>
                  </p:cNvPr>
                  <p:cNvPicPr>
                    <a:picLocks noChangeAspect="1"/>
                  </p:cNvPicPr>
                  <p:nvPr>
                    <p:custDataLst>
                      <p:tags r:id="rId13"/>
                    </p:custDataLst>
                  </p:nvPr>
                </p:nvPicPr>
                <p:blipFill>
                  <a:blip r:embed="rId22"/>
                  <a:stretch>
                    <a:fillRect/>
                  </a:stretch>
                </p:blipFill>
                <p:spPr>
                  <a:xfrm>
                    <a:off x="6931922" y="3432937"/>
                    <a:ext cx="137130" cy="89366"/>
                  </a:xfrm>
                  <a:prstGeom prst="rect">
                    <a:avLst/>
                  </a:prstGeom>
                </p:spPr>
              </p:pic>
              <p:sp>
                <p:nvSpPr>
                  <p:cNvPr id="27" name="TextBox 26">
                    <a:extLst>
                      <a:ext uri="{FF2B5EF4-FFF2-40B4-BE49-F238E27FC236}">
                        <a16:creationId xmlns:a16="http://schemas.microsoft.com/office/drawing/2014/main" id="{1FAA99FA-0099-17A6-56C1-48D063E7340D}"/>
                      </a:ext>
                    </a:extLst>
                  </p:cNvPr>
                  <p:cNvSpPr txBox="1"/>
                  <p:nvPr/>
                </p:nvSpPr>
                <p:spPr>
                  <a:xfrm>
                    <a:off x="7036345" y="3335970"/>
                    <a:ext cx="851575" cy="243801"/>
                  </a:xfrm>
                  <a:prstGeom prst="rect">
                    <a:avLst/>
                  </a:prstGeom>
                  <a:noFill/>
                </p:spPr>
                <p:txBody>
                  <a:bodyPr wrap="none" rtlCol="0">
                    <a:spAutoFit/>
                  </a:bodyPr>
                  <a:lstStyle/>
                  <a:p>
                    <a:r>
                      <a:rPr lang="en-US" sz="1350" dirty="0">
                        <a:latin typeface="+mj-lt"/>
                        <a:cs typeface="Times New Roman" panose="02020603050405020304" pitchFamily="18" charset="0"/>
                      </a:rPr>
                      <a:t>projected</a:t>
                    </a:r>
                  </a:p>
                </p:txBody>
              </p:sp>
            </p:grpSp>
          </p:grpSp>
          <p:sp>
            <p:nvSpPr>
              <p:cNvPr id="17" name="Arc 16">
                <a:extLst>
                  <a:ext uri="{FF2B5EF4-FFF2-40B4-BE49-F238E27FC236}">
                    <a16:creationId xmlns:a16="http://schemas.microsoft.com/office/drawing/2014/main" id="{465782A5-7025-9AF6-0AF1-7BA300194B0E}"/>
                  </a:ext>
                </a:extLst>
              </p:cNvPr>
              <p:cNvSpPr/>
              <p:nvPr/>
            </p:nvSpPr>
            <p:spPr>
              <a:xfrm rot="16200000">
                <a:off x="6189002" y="3574050"/>
                <a:ext cx="314799" cy="244529"/>
              </a:xfrm>
              <a:prstGeom prst="arc">
                <a:avLst>
                  <a:gd name="adj1" fmla="val 16200000"/>
                  <a:gd name="adj2" fmla="val 10647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18" name="Arc 17">
                <a:extLst>
                  <a:ext uri="{FF2B5EF4-FFF2-40B4-BE49-F238E27FC236}">
                    <a16:creationId xmlns:a16="http://schemas.microsoft.com/office/drawing/2014/main" id="{87B60F6A-77D6-9FE9-9B6B-0DAF4BDA345B}"/>
                  </a:ext>
                </a:extLst>
              </p:cNvPr>
              <p:cNvSpPr/>
              <p:nvPr/>
            </p:nvSpPr>
            <p:spPr>
              <a:xfrm rot="10075672">
                <a:off x="2369665" y="3516884"/>
                <a:ext cx="317998" cy="215371"/>
              </a:xfrm>
              <a:prstGeom prst="arc">
                <a:avLst>
                  <a:gd name="adj1" fmla="val 16200000"/>
                  <a:gd name="adj2" fmla="val 87348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grpSp>
        <p:pic>
          <p:nvPicPr>
            <p:cNvPr id="14" name="Picture 13" descr="\documentclass{article}&#10;\usepackage{amsmath}&#10;\pagestyle{empty}&#10;\begin{document}&#10;&#10;$\begin{bmatrix} 0 &amp; 1 &amp; 0 \end{bmatrix}$&#10;&#10;&#10;\end{document}" title="IguanaTex Bitmap Display">
              <a:extLst>
                <a:ext uri="{FF2B5EF4-FFF2-40B4-BE49-F238E27FC236}">
                  <a16:creationId xmlns:a16="http://schemas.microsoft.com/office/drawing/2014/main" id="{E90CC217-E6CC-E38D-21A5-34BFDF5C3F03}"/>
                </a:ext>
              </a:extLst>
            </p:cNvPr>
            <p:cNvPicPr>
              <a:picLocks noChangeAspect="1"/>
            </p:cNvPicPr>
            <p:nvPr>
              <p:custDataLst>
                <p:tags r:id="rId7"/>
              </p:custDataLst>
            </p:nvPr>
          </p:nvPicPr>
          <p:blipFill>
            <a:blip r:embed="rId31"/>
            <a:stretch>
              <a:fillRect/>
            </a:stretch>
          </p:blipFill>
          <p:spPr>
            <a:xfrm>
              <a:off x="4916516" y="4315493"/>
              <a:ext cx="540210" cy="166476"/>
            </a:xfrm>
            <a:prstGeom prst="rect">
              <a:avLst/>
            </a:prstGeom>
          </p:spPr>
        </p:pic>
        <p:pic>
          <p:nvPicPr>
            <p:cNvPr id="15" name="Picture 14" descr="\documentclass{article}&#10;\usepackage{amsmath}&#10;\pagestyle{empty}&#10;\begin{document}&#10;&#10;$\begin{bmatrix} 0 &amp; 0 &amp; 1 \end{bmatrix}$&#10;&#10;&#10;\end{document}" title="IguanaTex Bitmap Display">
              <a:extLst>
                <a:ext uri="{FF2B5EF4-FFF2-40B4-BE49-F238E27FC236}">
                  <a16:creationId xmlns:a16="http://schemas.microsoft.com/office/drawing/2014/main" id="{9FD59057-BCEA-EEDD-EB9B-CACAFE566DAC}"/>
                </a:ext>
              </a:extLst>
            </p:cNvPr>
            <p:cNvPicPr>
              <a:picLocks noChangeAspect="1"/>
            </p:cNvPicPr>
            <p:nvPr>
              <p:custDataLst>
                <p:tags r:id="rId8"/>
              </p:custDataLst>
            </p:nvPr>
          </p:nvPicPr>
          <p:blipFill>
            <a:blip r:embed="rId32"/>
            <a:stretch>
              <a:fillRect/>
            </a:stretch>
          </p:blipFill>
          <p:spPr>
            <a:xfrm>
              <a:off x="6535640" y="4355038"/>
              <a:ext cx="540210" cy="166476"/>
            </a:xfrm>
            <a:prstGeom prst="rect">
              <a:avLst/>
            </a:prstGeom>
          </p:spPr>
        </p:pic>
      </p:grpSp>
      <p:pic>
        <p:nvPicPr>
          <p:cNvPr id="76" name="Picture 75" descr="\documentclass{article}&#10;\usepackage{amsmath,bm,amsfonts,amssymb}&#10;\pagestyle{empty}&#10;\begin{document}&#10;&#10;$\bm Z= \bm W \bm H^{\top};$&#10;&#10;&#10;\end{document}" title="IguanaTex Bitmap Display">
            <a:extLst>
              <a:ext uri="{FF2B5EF4-FFF2-40B4-BE49-F238E27FC236}">
                <a16:creationId xmlns:a16="http://schemas.microsoft.com/office/drawing/2014/main" id="{AC9EC443-FD3E-1BFB-D250-20726C3DCABD}"/>
              </a:ext>
            </a:extLst>
          </p:cNvPr>
          <p:cNvPicPr>
            <a:picLocks noChangeAspect="1"/>
          </p:cNvPicPr>
          <p:nvPr>
            <p:custDataLst>
              <p:tags r:id="rId4"/>
            </p:custDataLst>
          </p:nvPr>
        </p:nvPicPr>
        <p:blipFill>
          <a:blip r:embed="rId33"/>
          <a:stretch>
            <a:fillRect/>
          </a:stretch>
        </p:blipFill>
        <p:spPr>
          <a:xfrm>
            <a:off x="1600733" y="1620177"/>
            <a:ext cx="1508581" cy="296574"/>
          </a:xfrm>
          <a:prstGeom prst="rect">
            <a:avLst/>
          </a:prstGeom>
        </p:spPr>
      </p:pic>
      <p:sp>
        <p:nvSpPr>
          <p:cNvPr id="77" name="TextBox 76">
            <a:extLst>
              <a:ext uri="{FF2B5EF4-FFF2-40B4-BE49-F238E27FC236}">
                <a16:creationId xmlns:a16="http://schemas.microsoft.com/office/drawing/2014/main" id="{F81201A0-2FEA-1845-E9D2-0B5DBEC7A61F}"/>
              </a:ext>
            </a:extLst>
          </p:cNvPr>
          <p:cNvSpPr txBox="1"/>
          <p:nvPr/>
        </p:nvSpPr>
        <p:spPr>
          <a:xfrm>
            <a:off x="859664" y="4933258"/>
            <a:ext cx="7188699" cy="1200329"/>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Gram–Schmidt-like algorithms exist for NMF under separability:</a:t>
            </a:r>
          </a:p>
          <a:p>
            <a:pPr marL="742950" lvl="1" indent="-285750">
              <a:buFont typeface="Wingdings" panose="05000000000000000000" pitchFamily="2" charset="2"/>
              <a:buChar char="§"/>
            </a:pPr>
            <a:r>
              <a:rPr lang="en-US" dirty="0">
                <a:latin typeface="+mj-lt"/>
                <a:cs typeface="Times New Roman" panose="02020603050405020304" pitchFamily="18" charset="0"/>
              </a:rPr>
              <a:t>successive projection algorithm (SPA)</a:t>
            </a:r>
          </a:p>
          <a:p>
            <a:pPr lvl="1"/>
            <a:r>
              <a:rPr lang="da-DK" dirty="0">
                <a:latin typeface="+mj-lt"/>
                <a:cs typeface="Times New Roman" panose="02020603050405020304" pitchFamily="18" charset="0"/>
              </a:rPr>
              <a:t>     [Araújo et al., 2001, Gillis and Vavasis, 2014, Fu et al., 2015]</a:t>
            </a: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Intuitively, if     is </a:t>
            </a:r>
            <a:r>
              <a:rPr lang="en-US" b="1" dirty="0">
                <a:latin typeface="+mj-lt"/>
                <a:cs typeface="Times New Roman" panose="02020603050405020304" pitchFamily="18" charset="0"/>
              </a:rPr>
              <a:t>taller</a:t>
            </a:r>
            <a:r>
              <a:rPr lang="en-US" dirty="0">
                <a:latin typeface="+mj-lt"/>
                <a:cs typeface="Times New Roman" panose="02020603050405020304" pitchFamily="18" charset="0"/>
              </a:rPr>
              <a:t>, the chance of having separability is higher</a:t>
            </a:r>
          </a:p>
        </p:txBody>
      </p:sp>
      <p:pic>
        <p:nvPicPr>
          <p:cNvPr id="78" name="Picture 77" descr="\documentclass{article}&#10;\usepackage{amsmath}&#10;\pagestyle{empty}&#10;\begin{document}&#10;&#10;${\boldsymbol H}$&#10;&#10;&#10;\end{document}" title="IguanaTex Bitmap Display">
            <a:extLst>
              <a:ext uri="{FF2B5EF4-FFF2-40B4-BE49-F238E27FC236}">
                <a16:creationId xmlns:a16="http://schemas.microsoft.com/office/drawing/2014/main" id="{13058C6A-6B54-1E56-A0EC-BCE75FAF1B6C}"/>
              </a:ext>
            </a:extLst>
          </p:cNvPr>
          <p:cNvPicPr>
            <a:picLocks noChangeAspect="1"/>
          </p:cNvPicPr>
          <p:nvPr>
            <p:custDataLst>
              <p:tags r:id="rId5"/>
            </p:custDataLst>
          </p:nvPr>
        </p:nvPicPr>
        <p:blipFill>
          <a:blip r:embed="rId22"/>
          <a:stretch>
            <a:fillRect/>
          </a:stretch>
        </p:blipFill>
        <p:spPr>
          <a:xfrm>
            <a:off x="2481089" y="5872926"/>
            <a:ext cx="208737" cy="159062"/>
          </a:xfrm>
          <a:prstGeom prst="rect">
            <a:avLst/>
          </a:prstGeom>
        </p:spPr>
      </p:pic>
    </p:spTree>
    <p:extLst>
      <p:ext uri="{BB962C8B-B14F-4D97-AF65-F5344CB8AC3E}">
        <p14:creationId xmlns:p14="http://schemas.microsoft.com/office/powerpoint/2010/main" val="33807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DB19-A1F7-CB20-61AB-387934539996}"/>
              </a:ext>
            </a:extLst>
          </p:cNvPr>
          <p:cNvSpPr>
            <a:spLocks noGrp="1"/>
          </p:cNvSpPr>
          <p:nvPr>
            <p:ph type="title"/>
          </p:nvPr>
        </p:nvSpPr>
        <p:spPr>
          <a:xfrm>
            <a:off x="127451" y="0"/>
            <a:ext cx="7886700" cy="1325563"/>
          </a:xfrm>
        </p:spPr>
        <p:txBody>
          <a:bodyPr/>
          <a:lstStyle/>
          <a:p>
            <a:r>
              <a:rPr lang="en-US" dirty="0"/>
              <a:t>Identifiability Result</a:t>
            </a:r>
            <a:br>
              <a:rPr lang="en-US" dirty="0"/>
            </a:br>
            <a:endParaRPr lang="en-US" dirty="0"/>
          </a:p>
        </p:txBody>
      </p:sp>
      <p:grpSp>
        <p:nvGrpSpPr>
          <p:cNvPr id="5" name="Group 4">
            <a:extLst>
              <a:ext uri="{FF2B5EF4-FFF2-40B4-BE49-F238E27FC236}">
                <a16:creationId xmlns:a16="http://schemas.microsoft.com/office/drawing/2014/main" id="{BD4146A3-5597-4BCE-43A6-991D9D258FA2}"/>
              </a:ext>
            </a:extLst>
          </p:cNvPr>
          <p:cNvGrpSpPr/>
          <p:nvPr/>
        </p:nvGrpSpPr>
        <p:grpSpPr>
          <a:xfrm>
            <a:off x="127451" y="1310288"/>
            <a:ext cx="9288525" cy="1203233"/>
            <a:chOff x="233847" y="1322647"/>
            <a:chExt cx="9288525" cy="1203233"/>
          </a:xfrm>
        </p:grpSpPr>
        <p:sp>
          <p:nvSpPr>
            <p:cNvPr id="9" name="TextBox 8">
              <a:extLst>
                <a:ext uri="{FF2B5EF4-FFF2-40B4-BE49-F238E27FC236}">
                  <a16:creationId xmlns:a16="http://schemas.microsoft.com/office/drawing/2014/main" id="{B2CD0507-C540-FF96-DB8F-4EF9880157DB}"/>
                </a:ext>
              </a:extLst>
            </p:cNvPr>
            <p:cNvSpPr txBox="1"/>
            <p:nvPr/>
          </p:nvSpPr>
          <p:spPr>
            <a:xfrm>
              <a:off x="233847" y="1322647"/>
              <a:ext cx="9288525" cy="830997"/>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separability, there exists a </a:t>
              </a:r>
            </a:p>
            <a:p>
              <a:r>
                <a:rPr lang="en-US" sz="2400" b="1" dirty="0">
                  <a:latin typeface="+mj-lt"/>
                  <a:cs typeface="Times New Roman" panose="02020603050405020304" pitchFamily="18" charset="0"/>
                </a:rPr>
                <a:t> </a:t>
              </a:r>
            </a:p>
          </p:txBody>
        </p:sp>
        <p:pic>
          <p:nvPicPr>
            <p:cNvPr id="6" name="Picture 5"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D5A4357A-9B73-5137-E1DF-A6411634D5B6}"/>
                </a:ext>
              </a:extLst>
            </p:cNvPr>
            <p:cNvPicPr>
              <a:picLocks noChangeAspect="1"/>
            </p:cNvPicPr>
            <p:nvPr>
              <p:custDataLst>
                <p:tags r:id="rId14"/>
              </p:custDataLst>
            </p:nvPr>
          </p:nvPicPr>
          <p:blipFill>
            <a:blip r:embed="rId17"/>
            <a:stretch>
              <a:fillRect/>
            </a:stretch>
          </p:blipFill>
          <p:spPr>
            <a:xfrm>
              <a:off x="3211023" y="2260112"/>
              <a:ext cx="1611470" cy="265768"/>
            </a:xfrm>
            <a:prstGeom prst="rect">
              <a:avLst/>
            </a:prstGeom>
          </p:spPr>
        </p:pic>
        <p:sp>
          <p:nvSpPr>
            <p:cNvPr id="7" name="TextBox 6">
              <a:extLst>
                <a:ext uri="{FF2B5EF4-FFF2-40B4-BE49-F238E27FC236}">
                  <a16:creationId xmlns:a16="http://schemas.microsoft.com/office/drawing/2014/main" id="{651C057D-4E84-725B-F269-E57A2FA6575B}"/>
                </a:ext>
              </a:extLst>
            </p:cNvPr>
            <p:cNvSpPr txBox="1"/>
            <p:nvPr/>
          </p:nvSpPr>
          <p:spPr>
            <a:xfrm>
              <a:off x="252645" y="1768055"/>
              <a:ext cx="9096288" cy="461665"/>
            </a:xfrm>
            <a:prstGeom prst="rect">
              <a:avLst/>
            </a:prstGeom>
            <a:noFill/>
            <a:ln>
              <a:noFill/>
            </a:ln>
          </p:spPr>
          <p:txBody>
            <a:bodyPr wrap="square" rtlCol="0">
              <a:spAutoFit/>
            </a:bodyPr>
            <a:lstStyle/>
            <a:p>
              <a:r>
                <a:rPr lang="en-US" sz="2400" b="1" dirty="0">
                  <a:latin typeface="+mj-lt"/>
                  <a:cs typeface="Times New Roman" panose="02020603050405020304" pitchFamily="18" charset="0"/>
                </a:rPr>
                <a:t>greedy algorithm to learn the true confusion from the model</a:t>
              </a:r>
            </a:p>
          </p:txBody>
        </p:sp>
        <p:pic>
          <p:nvPicPr>
            <p:cNvPr id="8" name="Picture 7" descr="\documentclass{article}&#10;\usepackage{amsmath}&#10;\usepackage{bm,amssymb}&#10;\pagestyle{empty}&#10;\begin{document}&#10;&#10;${\bm H}_m$&#10;&#10;&#10;\end{document}" title="IguanaTex Bitmap Display">
              <a:extLst>
                <a:ext uri="{FF2B5EF4-FFF2-40B4-BE49-F238E27FC236}">
                  <a16:creationId xmlns:a16="http://schemas.microsoft.com/office/drawing/2014/main" id="{835C06AE-CB74-DE7E-0E55-D43705BA4CC3}"/>
                </a:ext>
              </a:extLst>
            </p:cNvPr>
            <p:cNvPicPr>
              <a:picLocks noChangeAspect="1"/>
            </p:cNvPicPr>
            <p:nvPr>
              <p:custDataLst>
                <p:tags r:id="rId15"/>
              </p:custDataLst>
            </p:nvPr>
          </p:nvPicPr>
          <p:blipFill>
            <a:blip r:embed="rId18"/>
            <a:stretch>
              <a:fillRect/>
            </a:stretch>
          </p:blipFill>
          <p:spPr>
            <a:xfrm>
              <a:off x="3595746" y="1494410"/>
              <a:ext cx="411995" cy="205921"/>
            </a:xfrm>
            <a:prstGeom prst="rect">
              <a:avLst/>
            </a:prstGeom>
            <a:noFill/>
            <a:ln w="44450">
              <a:noFill/>
            </a:ln>
          </p:spPr>
        </p:pic>
      </p:grpSp>
      <p:sp>
        <p:nvSpPr>
          <p:cNvPr id="11" name="TextBox 10">
            <a:extLst>
              <a:ext uri="{FF2B5EF4-FFF2-40B4-BE49-F238E27FC236}">
                <a16:creationId xmlns:a16="http://schemas.microsoft.com/office/drawing/2014/main" id="{1262DE27-BDB1-04A0-C648-DD9D1156A93E}"/>
              </a:ext>
            </a:extLst>
          </p:cNvPr>
          <p:cNvSpPr txBox="1"/>
          <p:nvPr/>
        </p:nvSpPr>
        <p:spPr>
          <a:xfrm>
            <a:off x="316933" y="820444"/>
            <a:ext cx="6340655"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Theorem 1 </a:t>
            </a:r>
            <a:r>
              <a:rPr lang="en-US" dirty="0">
                <a:latin typeface="+mj-lt"/>
                <a:cs typeface="Times New Roman" panose="02020603050405020304" pitchFamily="18" charset="0"/>
              </a:rPr>
              <a:t>[Ibrahim et al., 2019]</a:t>
            </a:r>
          </a:p>
        </p:txBody>
      </p:sp>
      <p:sp>
        <p:nvSpPr>
          <p:cNvPr id="12" name="TextBox 11">
            <a:extLst>
              <a:ext uri="{FF2B5EF4-FFF2-40B4-BE49-F238E27FC236}">
                <a16:creationId xmlns:a16="http://schemas.microsoft.com/office/drawing/2014/main" id="{B50B92C8-1C42-8CD9-2ED0-C7AB29D7C3A6}"/>
              </a:ext>
            </a:extLst>
          </p:cNvPr>
          <p:cNvSpPr txBox="1"/>
          <p:nvPr/>
        </p:nvSpPr>
        <p:spPr>
          <a:xfrm>
            <a:off x="-421491" y="626020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grpSp>
        <p:nvGrpSpPr>
          <p:cNvPr id="13" name="Group 12">
            <a:extLst>
              <a:ext uri="{FF2B5EF4-FFF2-40B4-BE49-F238E27FC236}">
                <a16:creationId xmlns:a16="http://schemas.microsoft.com/office/drawing/2014/main" id="{FDBE96C1-D61B-B4E8-D350-66A1740B9D3F}"/>
              </a:ext>
            </a:extLst>
          </p:cNvPr>
          <p:cNvGrpSpPr/>
          <p:nvPr/>
        </p:nvGrpSpPr>
        <p:grpSpPr>
          <a:xfrm>
            <a:off x="6409249" y="3175248"/>
            <a:ext cx="1653859" cy="1792243"/>
            <a:chOff x="6512024" y="3307238"/>
            <a:chExt cx="2782915" cy="3109795"/>
          </a:xfrm>
        </p:grpSpPr>
        <p:sp>
          <p:nvSpPr>
            <p:cNvPr id="14" name="Isosceles Triangle 3 1">
              <a:extLst>
                <a:ext uri="{FF2B5EF4-FFF2-40B4-BE49-F238E27FC236}">
                  <a16:creationId xmlns:a16="http://schemas.microsoft.com/office/drawing/2014/main" id="{B3D80795-89D7-938B-9052-6AC926ECEFE9}"/>
                </a:ext>
              </a:extLst>
            </p:cNvPr>
            <p:cNvSpPr/>
            <p:nvPr/>
          </p:nvSpPr>
          <p:spPr>
            <a:xfrm>
              <a:off x="6818445" y="3827557"/>
              <a:ext cx="2195159" cy="1954778"/>
            </a:xfrm>
            <a:prstGeom prst="triangle">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5" name="Oval 14">
              <a:extLst>
                <a:ext uri="{FF2B5EF4-FFF2-40B4-BE49-F238E27FC236}">
                  <a16:creationId xmlns:a16="http://schemas.microsoft.com/office/drawing/2014/main" id="{9876B5CF-1D21-CD1A-F30A-1AB7341CE428}"/>
                </a:ext>
              </a:extLst>
            </p:cNvPr>
            <p:cNvSpPr/>
            <p:nvPr/>
          </p:nvSpPr>
          <p:spPr>
            <a:xfrm>
              <a:off x="7870719" y="380815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6" name="Oval 15">
              <a:extLst>
                <a:ext uri="{FF2B5EF4-FFF2-40B4-BE49-F238E27FC236}">
                  <a16:creationId xmlns:a16="http://schemas.microsoft.com/office/drawing/2014/main" id="{C39F6524-366C-8F72-BCCF-E68E3F6469D7}"/>
                </a:ext>
              </a:extLst>
            </p:cNvPr>
            <p:cNvSpPr/>
            <p:nvPr/>
          </p:nvSpPr>
          <p:spPr>
            <a:xfrm>
              <a:off x="6775676"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7" name="Oval 16">
              <a:extLst>
                <a:ext uri="{FF2B5EF4-FFF2-40B4-BE49-F238E27FC236}">
                  <a16:creationId xmlns:a16="http://schemas.microsoft.com/office/drawing/2014/main" id="{6D81ABE7-8F9F-0B03-052B-377E47F4E18C}"/>
                </a:ext>
              </a:extLst>
            </p:cNvPr>
            <p:cNvSpPr/>
            <p:nvPr/>
          </p:nvSpPr>
          <p:spPr>
            <a:xfrm>
              <a:off x="8970835" y="5749426"/>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8" name="Oval 17">
              <a:extLst>
                <a:ext uri="{FF2B5EF4-FFF2-40B4-BE49-F238E27FC236}">
                  <a16:creationId xmlns:a16="http://schemas.microsoft.com/office/drawing/2014/main" id="{CE6DAB1A-4B61-7D06-CC52-26CB80190583}"/>
                </a:ext>
              </a:extLst>
            </p:cNvPr>
            <p:cNvSpPr/>
            <p:nvPr/>
          </p:nvSpPr>
          <p:spPr>
            <a:xfrm>
              <a:off x="7643378" y="477878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Oval 18">
              <a:extLst>
                <a:ext uri="{FF2B5EF4-FFF2-40B4-BE49-F238E27FC236}">
                  <a16:creationId xmlns:a16="http://schemas.microsoft.com/office/drawing/2014/main" id="{424E05AF-2D6D-7112-A21E-58F41B46650C}"/>
                </a:ext>
              </a:extLst>
            </p:cNvPr>
            <p:cNvSpPr/>
            <p:nvPr/>
          </p:nvSpPr>
          <p:spPr>
            <a:xfrm>
              <a:off x="719981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0" name="Oval 19">
              <a:extLst>
                <a:ext uri="{FF2B5EF4-FFF2-40B4-BE49-F238E27FC236}">
                  <a16:creationId xmlns:a16="http://schemas.microsoft.com/office/drawing/2014/main" id="{48B8FC77-D941-927A-8F58-02EB543375CA}"/>
                </a:ext>
              </a:extLst>
            </p:cNvPr>
            <p:cNvSpPr/>
            <p:nvPr/>
          </p:nvSpPr>
          <p:spPr>
            <a:xfrm>
              <a:off x="8261779" y="4866568"/>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Oval 20">
              <a:extLst>
                <a:ext uri="{FF2B5EF4-FFF2-40B4-BE49-F238E27FC236}">
                  <a16:creationId xmlns:a16="http://schemas.microsoft.com/office/drawing/2014/main" id="{71DC8B40-5C32-DE61-8D7D-93C5625BCD64}"/>
                </a:ext>
              </a:extLst>
            </p:cNvPr>
            <p:cNvSpPr/>
            <p:nvPr/>
          </p:nvSpPr>
          <p:spPr>
            <a:xfrm>
              <a:off x="7475018" y="5145942"/>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Oval 21">
              <a:extLst>
                <a:ext uri="{FF2B5EF4-FFF2-40B4-BE49-F238E27FC236}">
                  <a16:creationId xmlns:a16="http://schemas.microsoft.com/office/drawing/2014/main" id="{104DE42C-6C3E-6534-859E-49A649ED415E}"/>
                </a:ext>
              </a:extLst>
            </p:cNvPr>
            <p:cNvSpPr/>
            <p:nvPr/>
          </p:nvSpPr>
          <p:spPr>
            <a:xfrm>
              <a:off x="8114462" y="553335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3" name="Oval 22">
              <a:extLst>
                <a:ext uri="{FF2B5EF4-FFF2-40B4-BE49-F238E27FC236}">
                  <a16:creationId xmlns:a16="http://schemas.microsoft.com/office/drawing/2014/main" id="{1B6FE1E0-B1C9-2FF8-ED35-2E7C8C2E523C}"/>
                </a:ext>
              </a:extLst>
            </p:cNvPr>
            <p:cNvSpPr/>
            <p:nvPr/>
          </p:nvSpPr>
          <p:spPr>
            <a:xfrm>
              <a:off x="8409093" y="545570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4" name="Oval 23">
              <a:extLst>
                <a:ext uri="{FF2B5EF4-FFF2-40B4-BE49-F238E27FC236}">
                  <a16:creationId xmlns:a16="http://schemas.microsoft.com/office/drawing/2014/main" id="{47FF4E28-1215-7FD8-FC8B-A37A1F1E03E2}"/>
                </a:ext>
              </a:extLst>
            </p:cNvPr>
            <p:cNvSpPr/>
            <p:nvPr/>
          </p:nvSpPr>
          <p:spPr>
            <a:xfrm>
              <a:off x="7441023" y="5651514"/>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5" name="Oval 24">
              <a:extLst>
                <a:ext uri="{FF2B5EF4-FFF2-40B4-BE49-F238E27FC236}">
                  <a16:creationId xmlns:a16="http://schemas.microsoft.com/office/drawing/2014/main" id="{A5394F88-FCED-8458-22AD-BBE4D80C49D0}"/>
                </a:ext>
              </a:extLst>
            </p:cNvPr>
            <p:cNvSpPr/>
            <p:nvPr/>
          </p:nvSpPr>
          <p:spPr>
            <a:xfrm>
              <a:off x="8648683" y="5611000"/>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6" name="Oval 25">
              <a:extLst>
                <a:ext uri="{FF2B5EF4-FFF2-40B4-BE49-F238E27FC236}">
                  <a16:creationId xmlns:a16="http://schemas.microsoft.com/office/drawing/2014/main" id="{E31C1FC4-8149-63F6-261D-B1E580B0C768}"/>
                </a:ext>
              </a:extLst>
            </p:cNvPr>
            <p:cNvSpPr/>
            <p:nvPr/>
          </p:nvSpPr>
          <p:spPr>
            <a:xfrm>
              <a:off x="8046470" y="5064915"/>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Oval 26">
              <a:extLst>
                <a:ext uri="{FF2B5EF4-FFF2-40B4-BE49-F238E27FC236}">
                  <a16:creationId xmlns:a16="http://schemas.microsoft.com/office/drawing/2014/main" id="{2194FCD5-52F5-6D7C-C48D-2BD801F00D92}"/>
                </a:ext>
              </a:extLst>
            </p:cNvPr>
            <p:cNvSpPr/>
            <p:nvPr/>
          </p:nvSpPr>
          <p:spPr>
            <a:xfrm>
              <a:off x="7897538" y="5421941"/>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8" name="Oval 27">
              <a:extLst>
                <a:ext uri="{FF2B5EF4-FFF2-40B4-BE49-F238E27FC236}">
                  <a16:creationId xmlns:a16="http://schemas.microsoft.com/office/drawing/2014/main" id="{40D143E1-1E43-A89A-0174-4AC6E7EE5626}"/>
                </a:ext>
              </a:extLst>
            </p:cNvPr>
            <p:cNvSpPr/>
            <p:nvPr/>
          </p:nvSpPr>
          <p:spPr>
            <a:xfrm>
              <a:off x="7813356" y="4333139"/>
              <a:ext cx="67992" cy="8102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Arc 28">
              <a:extLst>
                <a:ext uri="{FF2B5EF4-FFF2-40B4-BE49-F238E27FC236}">
                  <a16:creationId xmlns:a16="http://schemas.microsoft.com/office/drawing/2014/main" id="{F7660225-C1C8-12A6-A437-4CE904CEC3CE}"/>
                </a:ext>
              </a:extLst>
            </p:cNvPr>
            <p:cNvSpPr/>
            <p:nvPr/>
          </p:nvSpPr>
          <p:spPr>
            <a:xfrm rot="5400000">
              <a:off x="7665629" y="3244516"/>
              <a:ext cx="533428" cy="658871"/>
            </a:xfrm>
            <a:prstGeom prst="arc">
              <a:avLst>
                <a:gd name="adj1" fmla="val 18205476"/>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30" name="Arc 29">
              <a:extLst>
                <a:ext uri="{FF2B5EF4-FFF2-40B4-BE49-F238E27FC236}">
                  <a16:creationId xmlns:a16="http://schemas.microsoft.com/office/drawing/2014/main" id="{1FCEC052-7F36-7AF7-9DDE-85EDD42883D0}"/>
                </a:ext>
              </a:extLst>
            </p:cNvPr>
            <p:cNvSpPr/>
            <p:nvPr/>
          </p:nvSpPr>
          <p:spPr>
            <a:xfrm>
              <a:off x="8748718" y="5789938"/>
              <a:ext cx="546221" cy="411465"/>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31" name="Arc 30">
              <a:extLst>
                <a:ext uri="{FF2B5EF4-FFF2-40B4-BE49-F238E27FC236}">
                  <a16:creationId xmlns:a16="http://schemas.microsoft.com/office/drawing/2014/main" id="{7D73D971-DC25-837A-0995-9486BF9E13F2}"/>
                </a:ext>
              </a:extLst>
            </p:cNvPr>
            <p:cNvSpPr/>
            <p:nvPr/>
          </p:nvSpPr>
          <p:spPr>
            <a:xfrm rot="10465688" flipV="1">
              <a:off x="6512024" y="5781323"/>
              <a:ext cx="659751" cy="635710"/>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32" name="Picture 31" descr="\documentclass{article}&#10;\usepackage{amsmath}&#10;\pagestyle{empty}&#10;\begin{document}&#10;&#10;$\begin{bmatrix} 1 &amp; 0 &amp; 0 \end{bmatrix}$&#10;&#10;&#10;\end{document}" title="IguanaTex Bitmap Display">
              <a:extLst>
                <a:ext uri="{FF2B5EF4-FFF2-40B4-BE49-F238E27FC236}">
                  <a16:creationId xmlns:a16="http://schemas.microsoft.com/office/drawing/2014/main" id="{83449D17-CBD8-E5EF-0078-90E9373EE864}"/>
                </a:ext>
              </a:extLst>
            </p:cNvPr>
            <p:cNvPicPr>
              <a:picLocks noChangeAspect="1"/>
            </p:cNvPicPr>
            <p:nvPr>
              <p:custDataLst>
                <p:tags r:id="rId13"/>
              </p:custDataLst>
            </p:nvPr>
          </p:nvPicPr>
          <p:blipFill>
            <a:blip r:embed="rId19"/>
            <a:stretch>
              <a:fillRect/>
            </a:stretch>
          </p:blipFill>
          <p:spPr>
            <a:xfrm>
              <a:off x="7484211" y="3458674"/>
              <a:ext cx="909000" cy="288859"/>
            </a:xfrm>
            <a:prstGeom prst="rect">
              <a:avLst/>
            </a:prstGeom>
          </p:spPr>
        </p:pic>
      </p:grpSp>
      <p:grpSp>
        <p:nvGrpSpPr>
          <p:cNvPr id="33" name="Group 32">
            <a:extLst>
              <a:ext uri="{FF2B5EF4-FFF2-40B4-BE49-F238E27FC236}">
                <a16:creationId xmlns:a16="http://schemas.microsoft.com/office/drawing/2014/main" id="{4ABEBE21-63FE-F2D6-1924-364638745964}"/>
              </a:ext>
            </a:extLst>
          </p:cNvPr>
          <p:cNvGrpSpPr/>
          <p:nvPr>
            <p:custDataLst>
              <p:tags r:id="rId1"/>
            </p:custDataLst>
          </p:nvPr>
        </p:nvGrpSpPr>
        <p:grpSpPr>
          <a:xfrm>
            <a:off x="3386736" y="3233796"/>
            <a:ext cx="2063993" cy="1705732"/>
            <a:chOff x="1444518" y="3411249"/>
            <a:chExt cx="2751991" cy="2274308"/>
          </a:xfrm>
        </p:grpSpPr>
        <p:sp>
          <p:nvSpPr>
            <p:cNvPr id="34" name="Isosceles Triangle 3 2">
              <a:extLst>
                <a:ext uri="{FF2B5EF4-FFF2-40B4-BE49-F238E27FC236}">
                  <a16:creationId xmlns:a16="http://schemas.microsoft.com/office/drawing/2014/main" id="{B5CD52FF-5B36-A68B-5405-5D557BF8B073}"/>
                </a:ext>
              </a:extLst>
            </p:cNvPr>
            <p:cNvSpPr/>
            <p:nvPr/>
          </p:nvSpPr>
          <p:spPr>
            <a:xfrm>
              <a:off x="2143402" y="3792855"/>
              <a:ext cx="1703966" cy="1459767"/>
            </a:xfrm>
            <a:custGeom>
              <a:avLst/>
              <a:gdLst>
                <a:gd name="connsiteX0" fmla="*/ 0 w 2402958"/>
                <a:gd name="connsiteY0" fmla="*/ 2052083 h 2052083"/>
                <a:gd name="connsiteX1" fmla="*/ 1201479 w 2402958"/>
                <a:gd name="connsiteY1" fmla="*/ 0 h 2052083"/>
                <a:gd name="connsiteX2" fmla="*/ 2402958 w 2402958"/>
                <a:gd name="connsiteY2" fmla="*/ 2052083 h 2052083"/>
                <a:gd name="connsiteX3" fmla="*/ 0 w 2402958"/>
                <a:gd name="connsiteY3" fmla="*/ 2052083 h 2052083"/>
                <a:gd name="connsiteX0" fmla="*/ 0 w 2402958"/>
                <a:gd name="connsiteY0" fmla="*/ 2169649 h 2169649"/>
                <a:gd name="connsiteX1" fmla="*/ 2181193 w 2402958"/>
                <a:gd name="connsiteY1" fmla="*/ 0 h 2169649"/>
                <a:gd name="connsiteX2" fmla="*/ 2402958 w 2402958"/>
                <a:gd name="connsiteY2" fmla="*/ 2169649 h 2169649"/>
                <a:gd name="connsiteX3" fmla="*/ 0 w 2402958"/>
                <a:gd name="connsiteY3" fmla="*/ 2169649 h 2169649"/>
                <a:gd name="connsiteX0" fmla="*/ 0 w 2402958"/>
                <a:gd name="connsiteY0" fmla="*/ 2195775 h 2195775"/>
                <a:gd name="connsiteX1" fmla="*/ 2089753 w 2402958"/>
                <a:gd name="connsiteY1" fmla="*/ 0 h 2195775"/>
                <a:gd name="connsiteX2" fmla="*/ 2402958 w 2402958"/>
                <a:gd name="connsiteY2" fmla="*/ 2195775 h 2195775"/>
                <a:gd name="connsiteX3" fmla="*/ 0 w 2402958"/>
                <a:gd name="connsiteY3" fmla="*/ 2195775 h 2195775"/>
              </a:gdLst>
              <a:ahLst/>
              <a:cxnLst>
                <a:cxn ang="0">
                  <a:pos x="connsiteX0" y="connsiteY0"/>
                </a:cxn>
                <a:cxn ang="0">
                  <a:pos x="connsiteX1" y="connsiteY1"/>
                </a:cxn>
                <a:cxn ang="0">
                  <a:pos x="connsiteX2" y="connsiteY2"/>
                </a:cxn>
                <a:cxn ang="0">
                  <a:pos x="connsiteX3" y="connsiteY3"/>
                </a:cxn>
              </a:cxnLst>
              <a:rect l="l" t="t" r="r" b="b"/>
              <a:pathLst>
                <a:path w="2402958" h="2195775">
                  <a:moveTo>
                    <a:pt x="0" y="2195775"/>
                  </a:moveTo>
                  <a:lnTo>
                    <a:pt x="2089753" y="0"/>
                  </a:lnTo>
                  <a:lnTo>
                    <a:pt x="2402958" y="2195775"/>
                  </a:lnTo>
                  <a:lnTo>
                    <a:pt x="0" y="2195775"/>
                  </a:lnTo>
                  <a:close/>
                </a:path>
              </a:pathLst>
            </a:cu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5" name="Oval 34">
              <a:extLst>
                <a:ext uri="{FF2B5EF4-FFF2-40B4-BE49-F238E27FC236}">
                  <a16:creationId xmlns:a16="http://schemas.microsoft.com/office/drawing/2014/main" id="{8318CE06-7BF6-3866-C100-1F8CBE20D520}"/>
                </a:ext>
              </a:extLst>
            </p:cNvPr>
            <p:cNvSpPr/>
            <p:nvPr/>
          </p:nvSpPr>
          <p:spPr>
            <a:xfrm>
              <a:off x="3597302" y="377630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Oval 35">
              <a:extLst>
                <a:ext uri="{FF2B5EF4-FFF2-40B4-BE49-F238E27FC236}">
                  <a16:creationId xmlns:a16="http://schemas.microsoft.com/office/drawing/2014/main" id="{A7E8C5A6-C3FA-3AC1-9178-364DD14BCC8E}"/>
                </a:ext>
              </a:extLst>
            </p:cNvPr>
            <p:cNvSpPr/>
            <p:nvPr/>
          </p:nvSpPr>
          <p:spPr>
            <a:xfrm>
              <a:off x="2117013" y="521963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Oval 36">
              <a:extLst>
                <a:ext uri="{FF2B5EF4-FFF2-40B4-BE49-F238E27FC236}">
                  <a16:creationId xmlns:a16="http://schemas.microsoft.com/office/drawing/2014/main" id="{6AC9A56A-FB3C-D04E-066C-DC88A2F65C6E}"/>
                </a:ext>
              </a:extLst>
            </p:cNvPr>
            <p:cNvSpPr/>
            <p:nvPr/>
          </p:nvSpPr>
          <p:spPr>
            <a:xfrm>
              <a:off x="3820979" y="521963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Oval 37">
              <a:extLst>
                <a:ext uri="{FF2B5EF4-FFF2-40B4-BE49-F238E27FC236}">
                  <a16:creationId xmlns:a16="http://schemas.microsoft.com/office/drawing/2014/main" id="{351A0203-0F10-CA0B-20F2-07B1D19B3614}"/>
                </a:ext>
              </a:extLst>
            </p:cNvPr>
            <p:cNvSpPr/>
            <p:nvPr/>
          </p:nvSpPr>
          <p:spPr>
            <a:xfrm>
              <a:off x="3581307" y="474901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9" name="Oval 38">
              <a:extLst>
                <a:ext uri="{FF2B5EF4-FFF2-40B4-BE49-F238E27FC236}">
                  <a16:creationId xmlns:a16="http://schemas.microsoft.com/office/drawing/2014/main" id="{F4C4A2FD-53DA-4F3C-21CD-1C0FB245359F}"/>
                </a:ext>
              </a:extLst>
            </p:cNvPr>
            <p:cNvSpPr/>
            <p:nvPr/>
          </p:nvSpPr>
          <p:spPr>
            <a:xfrm>
              <a:off x="3200965" y="446228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0" name="Oval 39">
              <a:extLst>
                <a:ext uri="{FF2B5EF4-FFF2-40B4-BE49-F238E27FC236}">
                  <a16:creationId xmlns:a16="http://schemas.microsoft.com/office/drawing/2014/main" id="{8B7F3469-E369-6AAA-9AE1-E0A75FCD6F5A}"/>
                </a:ext>
              </a:extLst>
            </p:cNvPr>
            <p:cNvSpPr/>
            <p:nvPr/>
          </p:nvSpPr>
          <p:spPr>
            <a:xfrm>
              <a:off x="2446244" y="50146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1" name="Oval 40">
              <a:extLst>
                <a:ext uri="{FF2B5EF4-FFF2-40B4-BE49-F238E27FC236}">
                  <a16:creationId xmlns:a16="http://schemas.microsoft.com/office/drawing/2014/main" id="{0005F636-FAF8-CCA3-7758-80F98E4ED46C}"/>
                </a:ext>
              </a:extLst>
            </p:cNvPr>
            <p:cNvSpPr/>
            <p:nvPr/>
          </p:nvSpPr>
          <p:spPr>
            <a:xfrm>
              <a:off x="3411323" y="4592230"/>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2" name="Oval 41">
              <a:extLst>
                <a:ext uri="{FF2B5EF4-FFF2-40B4-BE49-F238E27FC236}">
                  <a16:creationId xmlns:a16="http://schemas.microsoft.com/office/drawing/2014/main" id="{36D1BBB5-EC75-D894-96AA-004BC1B4874F}"/>
                </a:ext>
              </a:extLst>
            </p:cNvPr>
            <p:cNvSpPr/>
            <p:nvPr/>
          </p:nvSpPr>
          <p:spPr>
            <a:xfrm>
              <a:off x="2897880" y="468536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Oval 42">
              <a:extLst>
                <a:ext uri="{FF2B5EF4-FFF2-40B4-BE49-F238E27FC236}">
                  <a16:creationId xmlns:a16="http://schemas.microsoft.com/office/drawing/2014/main" id="{64779B16-774C-5914-05B2-E047330B4713}"/>
                </a:ext>
              </a:extLst>
            </p:cNvPr>
            <p:cNvSpPr/>
            <p:nvPr/>
          </p:nvSpPr>
          <p:spPr>
            <a:xfrm>
              <a:off x="3156230" y="5068835"/>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Oval 43">
              <a:extLst>
                <a:ext uri="{FF2B5EF4-FFF2-40B4-BE49-F238E27FC236}">
                  <a16:creationId xmlns:a16="http://schemas.microsoft.com/office/drawing/2014/main" id="{D2DF5271-2F12-1D87-F279-018B0A830A71}"/>
                </a:ext>
              </a:extLst>
            </p:cNvPr>
            <p:cNvSpPr/>
            <p:nvPr/>
          </p:nvSpPr>
          <p:spPr>
            <a:xfrm>
              <a:off x="3384934" y="50146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5" name="Oval 44">
              <a:extLst>
                <a:ext uri="{FF2B5EF4-FFF2-40B4-BE49-F238E27FC236}">
                  <a16:creationId xmlns:a16="http://schemas.microsoft.com/office/drawing/2014/main" id="{FCF455C0-7075-A59A-D3B8-FC9034A425C9}"/>
                </a:ext>
              </a:extLst>
            </p:cNvPr>
            <p:cNvSpPr/>
            <p:nvPr/>
          </p:nvSpPr>
          <p:spPr>
            <a:xfrm>
              <a:off x="2633481" y="515130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6" name="Oval 45">
              <a:extLst>
                <a:ext uri="{FF2B5EF4-FFF2-40B4-BE49-F238E27FC236}">
                  <a16:creationId xmlns:a16="http://schemas.microsoft.com/office/drawing/2014/main" id="{BAF433E4-6B9B-DD44-FE79-BD0CE659714F}"/>
                </a:ext>
              </a:extLst>
            </p:cNvPr>
            <p:cNvSpPr/>
            <p:nvPr/>
          </p:nvSpPr>
          <p:spPr>
            <a:xfrm>
              <a:off x="3570913" y="5123026"/>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7" name="Oval 46">
              <a:extLst>
                <a:ext uri="{FF2B5EF4-FFF2-40B4-BE49-F238E27FC236}">
                  <a16:creationId xmlns:a16="http://schemas.microsoft.com/office/drawing/2014/main" id="{D84A6267-2D4C-5698-E191-F0B27D2CD758}"/>
                </a:ext>
              </a:extLst>
            </p:cNvPr>
            <p:cNvSpPr/>
            <p:nvPr/>
          </p:nvSpPr>
          <p:spPr>
            <a:xfrm>
              <a:off x="3103452" y="474191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8" name="Oval 47">
              <a:extLst>
                <a:ext uri="{FF2B5EF4-FFF2-40B4-BE49-F238E27FC236}">
                  <a16:creationId xmlns:a16="http://schemas.microsoft.com/office/drawing/2014/main" id="{A4556461-4BCE-B878-FC21-D3AC842F114F}"/>
                </a:ext>
              </a:extLst>
            </p:cNvPr>
            <p:cNvSpPr/>
            <p:nvPr/>
          </p:nvSpPr>
          <p:spPr>
            <a:xfrm>
              <a:off x="2987845" y="4991083"/>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9" name="Oval 48">
              <a:extLst>
                <a:ext uri="{FF2B5EF4-FFF2-40B4-BE49-F238E27FC236}">
                  <a16:creationId xmlns:a16="http://schemas.microsoft.com/office/drawing/2014/main" id="{C4DCB75B-58B0-CEF6-1495-A9445EB8FF78}"/>
                </a:ext>
              </a:extLst>
            </p:cNvPr>
            <p:cNvSpPr/>
            <p:nvPr/>
          </p:nvSpPr>
          <p:spPr>
            <a:xfrm>
              <a:off x="3394734" y="4200630"/>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0" name="Arc 49">
              <a:extLst>
                <a:ext uri="{FF2B5EF4-FFF2-40B4-BE49-F238E27FC236}">
                  <a16:creationId xmlns:a16="http://schemas.microsoft.com/office/drawing/2014/main" id="{1B58B6B4-E743-9D80-7A96-6ECB983D4BCD}"/>
                </a:ext>
              </a:extLst>
            </p:cNvPr>
            <p:cNvSpPr/>
            <p:nvPr/>
          </p:nvSpPr>
          <p:spPr>
            <a:xfrm rot="5400000">
              <a:off x="3431897" y="3341668"/>
              <a:ext cx="372279" cy="511441"/>
            </a:xfrm>
            <a:prstGeom prst="arc">
              <a:avLst>
                <a:gd name="adj1" fmla="val 17482125"/>
                <a:gd name="adj2" fmla="val 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1" name="Arc 50">
              <a:extLst>
                <a:ext uri="{FF2B5EF4-FFF2-40B4-BE49-F238E27FC236}">
                  <a16:creationId xmlns:a16="http://schemas.microsoft.com/office/drawing/2014/main" id="{27B72771-172A-8304-9B9D-BBF344A008D0}"/>
                </a:ext>
              </a:extLst>
            </p:cNvPr>
            <p:cNvSpPr/>
            <p:nvPr/>
          </p:nvSpPr>
          <p:spPr>
            <a:xfrm>
              <a:off x="3648563" y="5247908"/>
              <a:ext cx="423997" cy="287161"/>
            </a:xfrm>
            <a:prstGeom prst="arc">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2" name="Arc 51">
              <a:extLst>
                <a:ext uri="{FF2B5EF4-FFF2-40B4-BE49-F238E27FC236}">
                  <a16:creationId xmlns:a16="http://schemas.microsoft.com/office/drawing/2014/main" id="{103BFADE-562E-64C6-5552-2ECA7D977D83}"/>
                </a:ext>
              </a:extLst>
            </p:cNvPr>
            <p:cNvSpPr/>
            <p:nvPr/>
          </p:nvSpPr>
          <p:spPr>
            <a:xfrm rot="10465688" flipV="1">
              <a:off x="1912356" y="5241895"/>
              <a:ext cx="512124" cy="443662"/>
            </a:xfrm>
            <a:prstGeom prst="arc">
              <a:avLst>
                <a:gd name="adj1" fmla="val 16200000"/>
                <a:gd name="adj2" fmla="val 193842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53" name="Oval 52">
              <a:extLst>
                <a:ext uri="{FF2B5EF4-FFF2-40B4-BE49-F238E27FC236}">
                  <a16:creationId xmlns:a16="http://schemas.microsoft.com/office/drawing/2014/main" id="{467DA594-BABF-82CF-ECB9-6DAEB56C80BD}"/>
                </a:ext>
              </a:extLst>
            </p:cNvPr>
            <p:cNvSpPr/>
            <p:nvPr/>
          </p:nvSpPr>
          <p:spPr>
            <a:xfrm>
              <a:off x="3519479" y="4042141"/>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4" name="Oval 53">
              <a:extLst>
                <a:ext uri="{FF2B5EF4-FFF2-40B4-BE49-F238E27FC236}">
                  <a16:creationId xmlns:a16="http://schemas.microsoft.com/office/drawing/2014/main" id="{63A5B4D7-7CA1-A6E6-CDAD-F3AA040FAE18}"/>
                </a:ext>
              </a:extLst>
            </p:cNvPr>
            <p:cNvSpPr/>
            <p:nvPr/>
          </p:nvSpPr>
          <p:spPr>
            <a:xfrm>
              <a:off x="3545868" y="4425744"/>
              <a:ext cx="52778" cy="5654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5" name="Picture 54" descr="\documentclass{article}&#10;\usepackage{amsmath}&#10;\pagestyle{empty}&#10;\begin{document}&#10;&#10;&#10;${\boldsymbol{W}}_m(:,1)$&#10;&#10;\end{document}" title="IguanaTex Bitmap Display">
              <a:extLst>
                <a:ext uri="{FF2B5EF4-FFF2-40B4-BE49-F238E27FC236}">
                  <a16:creationId xmlns:a16="http://schemas.microsoft.com/office/drawing/2014/main" id="{0FF15338-5D00-8290-1493-F6355CB940C0}"/>
                </a:ext>
              </a:extLst>
            </p:cNvPr>
            <p:cNvPicPr>
              <a:picLocks noChangeAspect="1"/>
            </p:cNvPicPr>
            <p:nvPr>
              <p:custDataLst>
                <p:tags r:id="rId10"/>
              </p:custDataLst>
            </p:nvPr>
          </p:nvPicPr>
          <p:blipFill>
            <a:blip r:embed="rId20"/>
            <a:stretch>
              <a:fillRect/>
            </a:stretch>
          </p:blipFill>
          <p:spPr>
            <a:xfrm>
              <a:off x="3383752" y="3507295"/>
              <a:ext cx="699121" cy="171029"/>
            </a:xfrm>
            <a:prstGeom prst="rect">
              <a:avLst/>
            </a:prstGeom>
          </p:spPr>
        </p:pic>
        <p:pic>
          <p:nvPicPr>
            <p:cNvPr id="56" name="Picture 55" descr="\documentclass{article}&#10;\usepackage{amsmath}&#10;\pagestyle{empty}&#10;\begin{document}&#10;&#10;&#10;${\boldsymbol{W}}_m(:,2)$&#10;&#10;\end{document}" title="IguanaTex Bitmap Display">
              <a:extLst>
                <a:ext uri="{FF2B5EF4-FFF2-40B4-BE49-F238E27FC236}">
                  <a16:creationId xmlns:a16="http://schemas.microsoft.com/office/drawing/2014/main" id="{28B392F5-BE5C-8EE2-81A6-5562BA49D4A8}"/>
                </a:ext>
              </a:extLst>
            </p:cNvPr>
            <p:cNvPicPr>
              <a:picLocks noChangeAspect="1"/>
            </p:cNvPicPr>
            <p:nvPr>
              <p:custDataLst>
                <p:tags r:id="rId11"/>
              </p:custDataLst>
            </p:nvPr>
          </p:nvPicPr>
          <p:blipFill>
            <a:blip r:embed="rId21"/>
            <a:stretch>
              <a:fillRect/>
            </a:stretch>
          </p:blipFill>
          <p:spPr>
            <a:xfrm>
              <a:off x="1444518" y="5432179"/>
              <a:ext cx="685281" cy="167644"/>
            </a:xfrm>
            <a:prstGeom prst="rect">
              <a:avLst/>
            </a:prstGeom>
          </p:spPr>
        </p:pic>
        <p:pic>
          <p:nvPicPr>
            <p:cNvPr id="57" name="Picture 56" descr="\documentclass{article}&#10;\usepackage{amsmath}&#10;\pagestyle{empty}&#10;\begin{document}&#10;&#10;${\boldsymbol{W}}_m(:,3)$&#10;&#10;&#10;\end{document}" title="IguanaTex Bitmap Display">
              <a:extLst>
                <a:ext uri="{FF2B5EF4-FFF2-40B4-BE49-F238E27FC236}">
                  <a16:creationId xmlns:a16="http://schemas.microsoft.com/office/drawing/2014/main" id="{9617894D-1880-D45D-682B-87C7FE11C117}"/>
                </a:ext>
              </a:extLst>
            </p:cNvPr>
            <p:cNvPicPr>
              <a:picLocks noChangeAspect="1"/>
            </p:cNvPicPr>
            <p:nvPr>
              <p:custDataLst>
                <p:tags r:id="rId12"/>
              </p:custDataLst>
            </p:nvPr>
          </p:nvPicPr>
          <p:blipFill>
            <a:blip r:embed="rId22"/>
            <a:stretch>
              <a:fillRect/>
            </a:stretch>
          </p:blipFill>
          <p:spPr>
            <a:xfrm>
              <a:off x="3457697" y="5430004"/>
              <a:ext cx="738812" cy="180738"/>
            </a:xfrm>
            <a:prstGeom prst="rect">
              <a:avLst/>
            </a:prstGeom>
          </p:spPr>
        </p:pic>
      </p:grpSp>
      <p:sp>
        <p:nvSpPr>
          <p:cNvPr id="58" name="Arrow: Left-Right 57">
            <a:extLst>
              <a:ext uri="{FF2B5EF4-FFF2-40B4-BE49-F238E27FC236}">
                <a16:creationId xmlns:a16="http://schemas.microsoft.com/office/drawing/2014/main" id="{A52F17B1-E6DD-B05C-618B-2956EE349440}"/>
              </a:ext>
            </a:extLst>
          </p:cNvPr>
          <p:cNvSpPr/>
          <p:nvPr/>
        </p:nvSpPr>
        <p:spPr>
          <a:xfrm>
            <a:off x="5520715" y="3964144"/>
            <a:ext cx="1198007" cy="165629"/>
          </a:xfrm>
          <a:prstGeom prst="lef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59" name="Group 58">
            <a:extLst>
              <a:ext uri="{FF2B5EF4-FFF2-40B4-BE49-F238E27FC236}">
                <a16:creationId xmlns:a16="http://schemas.microsoft.com/office/drawing/2014/main" id="{48086B07-53E2-F969-C6BD-DD092D581443}"/>
              </a:ext>
            </a:extLst>
          </p:cNvPr>
          <p:cNvGrpSpPr/>
          <p:nvPr/>
        </p:nvGrpSpPr>
        <p:grpSpPr>
          <a:xfrm>
            <a:off x="3001412" y="3625143"/>
            <a:ext cx="1763812" cy="460912"/>
            <a:chOff x="42424" y="3787672"/>
            <a:chExt cx="2967930" cy="799748"/>
          </a:xfrm>
        </p:grpSpPr>
        <p:pic>
          <p:nvPicPr>
            <p:cNvPr id="60" name="Picture 59" descr="\documentclass{article}&#10;\usepackage{amsmath}&#10;\pagestyle{empty}&#10;\begin{document}&#10;&#10;${\boldsymbol Z}_m$&#10;&#10;&#10;\end{document}" title="IguanaTex Bitmap Display">
              <a:extLst>
                <a:ext uri="{FF2B5EF4-FFF2-40B4-BE49-F238E27FC236}">
                  <a16:creationId xmlns:a16="http://schemas.microsoft.com/office/drawing/2014/main" id="{25AD2A7C-C445-0D36-4E47-1B02BD84177C}"/>
                </a:ext>
              </a:extLst>
            </p:cNvPr>
            <p:cNvPicPr>
              <a:picLocks noChangeAspect="1"/>
            </p:cNvPicPr>
            <p:nvPr>
              <p:custDataLst>
                <p:tags r:id="rId8"/>
              </p:custDataLst>
            </p:nvPr>
          </p:nvPicPr>
          <p:blipFill>
            <a:blip r:embed="rId23"/>
            <a:stretch>
              <a:fillRect/>
            </a:stretch>
          </p:blipFill>
          <p:spPr>
            <a:xfrm>
              <a:off x="1668377" y="3981574"/>
              <a:ext cx="347425" cy="194306"/>
            </a:xfrm>
            <a:prstGeom prst="rect">
              <a:avLst/>
            </a:prstGeom>
          </p:spPr>
        </p:pic>
        <p:sp>
          <p:nvSpPr>
            <p:cNvPr id="61" name="TextBox 60">
              <a:extLst>
                <a:ext uri="{FF2B5EF4-FFF2-40B4-BE49-F238E27FC236}">
                  <a16:creationId xmlns:a16="http://schemas.microsoft.com/office/drawing/2014/main" id="{08BC1C31-6AC7-EA9E-B750-A26915160A9B}"/>
                </a:ext>
              </a:extLst>
            </p:cNvPr>
            <p:cNvSpPr txBox="1"/>
            <p:nvPr/>
          </p:nvSpPr>
          <p:spPr>
            <a:xfrm>
              <a:off x="42424" y="3787672"/>
              <a:ext cx="1799666" cy="520685"/>
            </a:xfrm>
            <a:prstGeom prst="rect">
              <a:avLst/>
            </a:prstGeom>
            <a:noFill/>
          </p:spPr>
          <p:txBody>
            <a:bodyPr wrap="none" rtlCol="0">
              <a:spAutoFit/>
            </a:bodyPr>
            <a:lstStyle/>
            <a:p>
              <a:r>
                <a:rPr lang="en-US" sz="1350" dirty="0">
                  <a:latin typeface="+mj-lt"/>
                  <a:cs typeface="Times New Roman" panose="02020603050405020304" pitchFamily="18" charset="0"/>
                </a:rPr>
                <a:t>columns of </a:t>
              </a:r>
            </a:p>
          </p:txBody>
        </p:sp>
        <p:sp>
          <p:nvSpPr>
            <p:cNvPr id="62" name="TextBox 61">
              <a:extLst>
                <a:ext uri="{FF2B5EF4-FFF2-40B4-BE49-F238E27FC236}">
                  <a16:creationId xmlns:a16="http://schemas.microsoft.com/office/drawing/2014/main" id="{59467842-DC67-5610-0633-41A174C9CAA9}"/>
                </a:ext>
              </a:extLst>
            </p:cNvPr>
            <p:cNvSpPr txBox="1"/>
            <p:nvPr/>
          </p:nvSpPr>
          <p:spPr>
            <a:xfrm>
              <a:off x="151697" y="4066735"/>
              <a:ext cx="2090978" cy="520685"/>
            </a:xfrm>
            <a:prstGeom prst="rect">
              <a:avLst/>
            </a:prstGeom>
            <a:noFill/>
          </p:spPr>
          <p:txBody>
            <a:bodyPr wrap="none" rtlCol="0">
              <a:spAutoFit/>
            </a:bodyPr>
            <a:lstStyle/>
            <a:p>
              <a:r>
                <a:rPr lang="en-US" sz="1350" dirty="0">
                  <a:latin typeface="+mj-lt"/>
                  <a:cs typeface="Times New Roman" panose="02020603050405020304" pitchFamily="18" charset="0"/>
                </a:rPr>
                <a:t>convex hull of</a:t>
              </a:r>
            </a:p>
          </p:txBody>
        </p:sp>
        <p:sp>
          <p:nvSpPr>
            <p:cNvPr id="63" name="TextBox 62">
              <a:extLst>
                <a:ext uri="{FF2B5EF4-FFF2-40B4-BE49-F238E27FC236}">
                  <a16:creationId xmlns:a16="http://schemas.microsoft.com/office/drawing/2014/main" id="{F0C15965-E4E9-28E5-804A-CDA91ACBB5FB}"/>
                </a:ext>
              </a:extLst>
            </p:cNvPr>
            <p:cNvSpPr txBox="1"/>
            <p:nvPr/>
          </p:nvSpPr>
          <p:spPr>
            <a:xfrm>
              <a:off x="1890418" y="3820577"/>
              <a:ext cx="1119936" cy="520685"/>
            </a:xfrm>
            <a:prstGeom prst="rect">
              <a:avLst/>
            </a:prstGeom>
            <a:noFill/>
          </p:spPr>
          <p:txBody>
            <a:bodyPr wrap="none" rtlCol="0">
              <a:spAutoFit/>
            </a:bodyPr>
            <a:lstStyle/>
            <a:p>
              <a:r>
                <a:rPr lang="en-US" sz="1350" dirty="0">
                  <a:latin typeface="+mj-lt"/>
                  <a:cs typeface="Times New Roman" panose="02020603050405020304" pitchFamily="18" charset="0"/>
                </a:rPr>
                <a:t>on the</a:t>
              </a:r>
            </a:p>
          </p:txBody>
        </p:sp>
        <p:pic>
          <p:nvPicPr>
            <p:cNvPr id="64" name="Picture 63" descr="\documentclass{article}&#10;\usepackage{amsmath}&#10;\pagestyle{empty}&#10;\begin{document}&#10;&#10;${\boldsymbol W}_m$&#10;&#10;&#10;\end{document}" title="IguanaTex Bitmap Display">
              <a:extLst>
                <a:ext uri="{FF2B5EF4-FFF2-40B4-BE49-F238E27FC236}">
                  <a16:creationId xmlns:a16="http://schemas.microsoft.com/office/drawing/2014/main" id="{2D7A1292-0F54-63ED-5A84-266CC33CD421}"/>
                </a:ext>
              </a:extLst>
            </p:cNvPr>
            <p:cNvPicPr>
              <a:picLocks noChangeAspect="1"/>
            </p:cNvPicPr>
            <p:nvPr>
              <p:custDataLst>
                <p:tags r:id="rId9"/>
              </p:custDataLst>
            </p:nvPr>
          </p:nvPicPr>
          <p:blipFill>
            <a:blip r:embed="rId24"/>
            <a:stretch>
              <a:fillRect/>
            </a:stretch>
          </p:blipFill>
          <p:spPr>
            <a:xfrm>
              <a:off x="2122057" y="4268520"/>
              <a:ext cx="437572" cy="190428"/>
            </a:xfrm>
            <a:prstGeom prst="rect">
              <a:avLst/>
            </a:prstGeom>
          </p:spPr>
        </p:pic>
      </p:grpSp>
      <p:grpSp>
        <p:nvGrpSpPr>
          <p:cNvPr id="65" name="Group 64">
            <a:extLst>
              <a:ext uri="{FF2B5EF4-FFF2-40B4-BE49-F238E27FC236}">
                <a16:creationId xmlns:a16="http://schemas.microsoft.com/office/drawing/2014/main" id="{8C9023B4-6E80-A8F6-C764-89BAD31CC716}"/>
              </a:ext>
            </a:extLst>
          </p:cNvPr>
          <p:cNvGrpSpPr/>
          <p:nvPr/>
        </p:nvGrpSpPr>
        <p:grpSpPr>
          <a:xfrm>
            <a:off x="7461944" y="3573714"/>
            <a:ext cx="1727964" cy="446625"/>
            <a:chOff x="8548472" y="4309711"/>
            <a:chExt cx="2907609" cy="774959"/>
          </a:xfrm>
        </p:grpSpPr>
        <p:sp>
          <p:nvSpPr>
            <p:cNvPr id="66" name="TextBox 65">
              <a:extLst>
                <a:ext uri="{FF2B5EF4-FFF2-40B4-BE49-F238E27FC236}">
                  <a16:creationId xmlns:a16="http://schemas.microsoft.com/office/drawing/2014/main" id="{C536F99A-B2BF-EEDD-6E8A-0DEC47474FAD}"/>
                </a:ext>
              </a:extLst>
            </p:cNvPr>
            <p:cNvSpPr txBox="1"/>
            <p:nvPr/>
          </p:nvSpPr>
          <p:spPr>
            <a:xfrm>
              <a:off x="8548472" y="4327915"/>
              <a:ext cx="1330328" cy="520685"/>
            </a:xfrm>
            <a:prstGeom prst="rect">
              <a:avLst/>
            </a:prstGeom>
            <a:noFill/>
          </p:spPr>
          <p:txBody>
            <a:bodyPr wrap="none" rtlCol="0">
              <a:spAutoFit/>
            </a:bodyPr>
            <a:lstStyle/>
            <a:p>
              <a:r>
                <a:rPr lang="en-US" sz="1350" dirty="0">
                  <a:latin typeface="+mj-lt"/>
                  <a:cs typeface="Times New Roman" panose="02020603050405020304" pitchFamily="18" charset="0"/>
                </a:rPr>
                <a:t>rows of </a:t>
              </a:r>
            </a:p>
          </p:txBody>
        </p:sp>
        <p:sp>
          <p:nvSpPr>
            <p:cNvPr id="67" name="TextBox 66">
              <a:extLst>
                <a:ext uri="{FF2B5EF4-FFF2-40B4-BE49-F238E27FC236}">
                  <a16:creationId xmlns:a16="http://schemas.microsoft.com/office/drawing/2014/main" id="{E293E63E-28B9-69CA-EFCF-D48CA13C3497}"/>
                </a:ext>
              </a:extLst>
            </p:cNvPr>
            <p:cNvSpPr txBox="1"/>
            <p:nvPr/>
          </p:nvSpPr>
          <p:spPr>
            <a:xfrm>
              <a:off x="8936102" y="4563985"/>
              <a:ext cx="2366106" cy="520685"/>
            </a:xfrm>
            <a:prstGeom prst="rect">
              <a:avLst/>
            </a:prstGeom>
            <a:noFill/>
          </p:spPr>
          <p:txBody>
            <a:bodyPr wrap="none" rtlCol="0">
              <a:spAutoFit/>
            </a:bodyPr>
            <a:lstStyle/>
            <a:p>
              <a:r>
                <a:rPr lang="en-US" sz="1350" dirty="0">
                  <a:latin typeface="+mj-lt"/>
                  <a:cs typeface="Times New Roman" panose="02020603050405020304" pitchFamily="18" charset="0"/>
                </a:rPr>
                <a:t>to prob. simplex</a:t>
              </a:r>
            </a:p>
          </p:txBody>
        </p:sp>
        <p:pic>
          <p:nvPicPr>
            <p:cNvPr id="68" name="Picture 67" descr="\documentclass{article}&#10;\usepackage{amsmath}&#10;\pagestyle{empty}&#10;\begin{document}&#10;&#10;${\boldsymbol H}_m$&#10;&#10;&#10;\end{document}" title="IguanaTex Bitmap Display">
              <a:extLst>
                <a:ext uri="{FF2B5EF4-FFF2-40B4-BE49-F238E27FC236}">
                  <a16:creationId xmlns:a16="http://schemas.microsoft.com/office/drawing/2014/main" id="{DEDE3E73-A27D-FC5B-6FF8-A93D17975FF8}"/>
                </a:ext>
              </a:extLst>
            </p:cNvPr>
            <p:cNvPicPr>
              <a:picLocks noChangeAspect="1"/>
            </p:cNvPicPr>
            <p:nvPr>
              <p:custDataLst>
                <p:tags r:id="rId7"/>
              </p:custDataLst>
            </p:nvPr>
          </p:nvPicPr>
          <p:blipFill>
            <a:blip r:embed="rId25"/>
            <a:stretch>
              <a:fillRect/>
            </a:stretch>
          </p:blipFill>
          <p:spPr>
            <a:xfrm>
              <a:off x="9676399" y="4501540"/>
              <a:ext cx="398177" cy="190429"/>
            </a:xfrm>
            <a:prstGeom prst="rect">
              <a:avLst/>
            </a:prstGeom>
          </p:spPr>
        </p:pic>
        <p:sp>
          <p:nvSpPr>
            <p:cNvPr id="69" name="TextBox 68">
              <a:extLst>
                <a:ext uri="{FF2B5EF4-FFF2-40B4-BE49-F238E27FC236}">
                  <a16:creationId xmlns:a16="http://schemas.microsoft.com/office/drawing/2014/main" id="{714021DA-FC04-9E71-231A-8D03DDA5C808}"/>
                </a:ext>
              </a:extLst>
            </p:cNvPr>
            <p:cNvSpPr txBox="1"/>
            <p:nvPr/>
          </p:nvSpPr>
          <p:spPr>
            <a:xfrm>
              <a:off x="9947729" y="4309711"/>
              <a:ext cx="1508352" cy="520685"/>
            </a:xfrm>
            <a:prstGeom prst="rect">
              <a:avLst/>
            </a:prstGeom>
            <a:noFill/>
          </p:spPr>
          <p:txBody>
            <a:bodyPr wrap="none" rtlCol="0">
              <a:spAutoFit/>
            </a:bodyPr>
            <a:lstStyle/>
            <a:p>
              <a:r>
                <a:rPr lang="en-US" sz="1350" dirty="0">
                  <a:latin typeface="+mj-lt"/>
                  <a:cs typeface="Times New Roman" panose="02020603050405020304" pitchFamily="18" charset="0"/>
                </a:rPr>
                <a:t>projected</a:t>
              </a:r>
            </a:p>
          </p:txBody>
        </p:sp>
      </p:grpSp>
      <p:sp>
        <p:nvSpPr>
          <p:cNvPr id="70" name="TextBox 69">
            <a:extLst>
              <a:ext uri="{FF2B5EF4-FFF2-40B4-BE49-F238E27FC236}">
                <a16:creationId xmlns:a16="http://schemas.microsoft.com/office/drawing/2014/main" id="{DE013DBF-B288-33AA-3305-7388CEB9A3E6}"/>
              </a:ext>
            </a:extLst>
          </p:cNvPr>
          <p:cNvSpPr txBox="1"/>
          <p:nvPr/>
        </p:nvSpPr>
        <p:spPr>
          <a:xfrm>
            <a:off x="5198687" y="3680141"/>
            <a:ext cx="1939955" cy="276999"/>
          </a:xfrm>
          <a:prstGeom prst="rect">
            <a:avLst/>
          </a:prstGeom>
          <a:noFill/>
        </p:spPr>
        <p:txBody>
          <a:bodyPr wrap="none" rtlCol="0">
            <a:spAutoFit/>
          </a:bodyPr>
          <a:lstStyle/>
          <a:p>
            <a:r>
              <a:rPr lang="en-US" sz="1200" b="1" dirty="0">
                <a:latin typeface="+mj-lt"/>
                <a:cs typeface="Times New Roman" panose="02020603050405020304" pitchFamily="18" charset="0"/>
              </a:rPr>
              <a:t>Index identification task</a:t>
            </a:r>
          </a:p>
        </p:txBody>
      </p:sp>
      <p:sp>
        <p:nvSpPr>
          <p:cNvPr id="71" name="Arc 70">
            <a:extLst>
              <a:ext uri="{FF2B5EF4-FFF2-40B4-BE49-F238E27FC236}">
                <a16:creationId xmlns:a16="http://schemas.microsoft.com/office/drawing/2014/main" id="{838965EE-FBC5-A139-EA3B-4813AE8A7E6D}"/>
              </a:ext>
            </a:extLst>
          </p:cNvPr>
          <p:cNvSpPr/>
          <p:nvPr/>
        </p:nvSpPr>
        <p:spPr>
          <a:xfrm rot="16200000">
            <a:off x="7439078" y="3943663"/>
            <a:ext cx="314799" cy="244529"/>
          </a:xfrm>
          <a:prstGeom prst="arc">
            <a:avLst>
              <a:gd name="adj1" fmla="val 16200000"/>
              <a:gd name="adj2" fmla="val 10647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72" name="Arc 71">
            <a:extLst>
              <a:ext uri="{FF2B5EF4-FFF2-40B4-BE49-F238E27FC236}">
                <a16:creationId xmlns:a16="http://schemas.microsoft.com/office/drawing/2014/main" id="{233FBCE0-55AD-B842-1F6B-5F670AEAA036}"/>
              </a:ext>
            </a:extLst>
          </p:cNvPr>
          <p:cNvSpPr/>
          <p:nvPr/>
        </p:nvSpPr>
        <p:spPr>
          <a:xfrm rot="10075672">
            <a:off x="4312041" y="3978370"/>
            <a:ext cx="317998" cy="215371"/>
          </a:xfrm>
          <a:prstGeom prst="arc">
            <a:avLst>
              <a:gd name="adj1" fmla="val 16200000"/>
              <a:gd name="adj2" fmla="val 87348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pic>
        <p:nvPicPr>
          <p:cNvPr id="73" name="Picture 72" descr="\documentclass{article}&#10;\usepackage{amsmath}&#10;\pagestyle{empty}&#10;\begin{document}&#10;&#10;$\begin{bmatrix} 0 &amp; 1 &amp; 0 \end{bmatrix}$&#10;&#10;&#10;\end{document}" title="IguanaTex Bitmap Display">
            <a:extLst>
              <a:ext uri="{FF2B5EF4-FFF2-40B4-BE49-F238E27FC236}">
                <a16:creationId xmlns:a16="http://schemas.microsoft.com/office/drawing/2014/main" id="{6014EA5B-2E43-DF19-690E-D8F2DE97A296}"/>
              </a:ext>
            </a:extLst>
          </p:cNvPr>
          <p:cNvPicPr>
            <a:picLocks noChangeAspect="1"/>
          </p:cNvPicPr>
          <p:nvPr>
            <p:custDataLst>
              <p:tags r:id="rId2"/>
            </p:custDataLst>
          </p:nvPr>
        </p:nvPicPr>
        <p:blipFill>
          <a:blip r:embed="rId26"/>
          <a:stretch>
            <a:fillRect/>
          </a:stretch>
        </p:blipFill>
        <p:spPr>
          <a:xfrm>
            <a:off x="6166592" y="4685106"/>
            <a:ext cx="540210" cy="166476"/>
          </a:xfrm>
          <a:prstGeom prst="rect">
            <a:avLst/>
          </a:prstGeom>
        </p:spPr>
      </p:pic>
      <p:pic>
        <p:nvPicPr>
          <p:cNvPr id="74" name="Picture 73" descr="\documentclass{article}&#10;\usepackage{amsmath}&#10;\pagestyle{empty}&#10;\begin{document}&#10;&#10;$\begin{bmatrix} 0 &amp; 0 &amp; 1 \end{bmatrix}$&#10;&#10;&#10;\end{document}" title="IguanaTex Bitmap Display">
            <a:extLst>
              <a:ext uri="{FF2B5EF4-FFF2-40B4-BE49-F238E27FC236}">
                <a16:creationId xmlns:a16="http://schemas.microsoft.com/office/drawing/2014/main" id="{F910C2A9-E1C7-7C50-BF3B-3EC0AFF25358}"/>
              </a:ext>
            </a:extLst>
          </p:cNvPr>
          <p:cNvPicPr>
            <a:picLocks noChangeAspect="1"/>
          </p:cNvPicPr>
          <p:nvPr>
            <p:custDataLst>
              <p:tags r:id="rId3"/>
            </p:custDataLst>
          </p:nvPr>
        </p:nvPicPr>
        <p:blipFill>
          <a:blip r:embed="rId27"/>
          <a:stretch>
            <a:fillRect/>
          </a:stretch>
        </p:blipFill>
        <p:spPr>
          <a:xfrm>
            <a:off x="7785716" y="4724651"/>
            <a:ext cx="540210" cy="166476"/>
          </a:xfrm>
          <a:prstGeom prst="rect">
            <a:avLst/>
          </a:prstGeom>
        </p:spPr>
      </p:pic>
      <p:grpSp>
        <p:nvGrpSpPr>
          <p:cNvPr id="75" name="Group 74">
            <a:extLst>
              <a:ext uri="{FF2B5EF4-FFF2-40B4-BE49-F238E27FC236}">
                <a16:creationId xmlns:a16="http://schemas.microsoft.com/office/drawing/2014/main" id="{D2C58066-1833-C865-8C47-B5A553479198}"/>
              </a:ext>
            </a:extLst>
          </p:cNvPr>
          <p:cNvGrpSpPr/>
          <p:nvPr/>
        </p:nvGrpSpPr>
        <p:grpSpPr>
          <a:xfrm>
            <a:off x="1637092" y="2832859"/>
            <a:ext cx="1448067" cy="2187924"/>
            <a:chOff x="2935068" y="2838508"/>
            <a:chExt cx="2346472" cy="3261677"/>
          </a:xfrm>
        </p:grpSpPr>
        <p:sp>
          <p:nvSpPr>
            <p:cNvPr id="76" name="Rectangle 75">
              <a:extLst>
                <a:ext uri="{FF2B5EF4-FFF2-40B4-BE49-F238E27FC236}">
                  <a16:creationId xmlns:a16="http://schemas.microsoft.com/office/drawing/2014/main" id="{83733FC2-3F0A-DEF6-CDA2-6C79FE9407C4}"/>
                </a:ext>
              </a:extLst>
            </p:cNvPr>
            <p:cNvSpPr/>
            <p:nvPr/>
          </p:nvSpPr>
          <p:spPr>
            <a:xfrm rot="5400000">
              <a:off x="3458354" y="25605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77" name="Straight Connector 76">
              <a:extLst>
                <a:ext uri="{FF2B5EF4-FFF2-40B4-BE49-F238E27FC236}">
                  <a16:creationId xmlns:a16="http://schemas.microsoft.com/office/drawing/2014/main" id="{4625E16C-6A12-B7F0-E585-47AA82F672B6}"/>
                </a:ext>
              </a:extLst>
            </p:cNvPr>
            <p:cNvCxnSpPr>
              <a:cxnSpLocks/>
            </p:cNvCxnSpPr>
            <p:nvPr/>
          </p:nvCxnSpPr>
          <p:spPr>
            <a:xfrm>
              <a:off x="3963865" y="3548336"/>
              <a:ext cx="987418" cy="894453"/>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5A816F-F383-D69C-70E4-266BBAFD8E3C}"/>
                </a:ext>
              </a:extLst>
            </p:cNvPr>
            <p:cNvCxnSpPr>
              <a:cxnSpLocks/>
            </p:cNvCxnSpPr>
            <p:nvPr/>
          </p:nvCxnSpPr>
          <p:spPr>
            <a:xfrm>
              <a:off x="3985091" y="4487190"/>
              <a:ext cx="966192" cy="85234"/>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EB3973-81F3-4DDF-1CFC-1C26876F1260}"/>
                </a:ext>
              </a:extLst>
            </p:cNvPr>
            <p:cNvCxnSpPr>
              <a:cxnSpLocks/>
            </p:cNvCxnSpPr>
            <p:nvPr/>
          </p:nvCxnSpPr>
          <p:spPr>
            <a:xfrm flipV="1">
              <a:off x="3985089" y="4676254"/>
              <a:ext cx="993486" cy="691232"/>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0" name="Picture 79" descr="\documentclass{article}&#10;\usepackage{amsmath}&#10;\usepackage{bm,amssymb}&#10;\pagestyle{empty}&#10;\begin{document}&#10;&#10;$\bm I_K$&#10;&#10;&#10;\end{document}" title="IguanaTex Bitmap Display">
              <a:extLst>
                <a:ext uri="{FF2B5EF4-FFF2-40B4-BE49-F238E27FC236}">
                  <a16:creationId xmlns:a16="http://schemas.microsoft.com/office/drawing/2014/main" id="{67F9B4AE-B090-5C91-F63A-6CECDB86F9A0}"/>
                </a:ext>
              </a:extLst>
            </p:cNvPr>
            <p:cNvPicPr>
              <a:picLocks noChangeAspect="1"/>
            </p:cNvPicPr>
            <p:nvPr>
              <p:custDataLst>
                <p:tags r:id="rId6"/>
              </p:custDataLst>
            </p:nvPr>
          </p:nvPicPr>
          <p:blipFill>
            <a:blip r:embed="rId28"/>
            <a:stretch>
              <a:fillRect/>
            </a:stretch>
          </p:blipFill>
          <p:spPr>
            <a:xfrm rot="21292611">
              <a:off x="4987445" y="4451735"/>
              <a:ext cx="294095" cy="211810"/>
            </a:xfrm>
            <a:prstGeom prst="rect">
              <a:avLst/>
            </a:prstGeom>
          </p:spPr>
        </p:pic>
        <p:sp>
          <p:nvSpPr>
            <p:cNvPr id="81" name="Rectangle 80">
              <a:extLst>
                <a:ext uri="{FF2B5EF4-FFF2-40B4-BE49-F238E27FC236}">
                  <a16:creationId xmlns:a16="http://schemas.microsoft.com/office/drawing/2014/main" id="{9C6604F0-0FE4-C5F1-6AFD-12D06913FC6A}"/>
                </a:ext>
              </a:extLst>
            </p:cNvPr>
            <p:cNvSpPr/>
            <p:nvPr/>
          </p:nvSpPr>
          <p:spPr>
            <a:xfrm rot="5400000">
              <a:off x="3458354" y="2830868"/>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2" name="Rectangle 81">
              <a:extLst>
                <a:ext uri="{FF2B5EF4-FFF2-40B4-BE49-F238E27FC236}">
                  <a16:creationId xmlns:a16="http://schemas.microsoft.com/office/drawing/2014/main" id="{6BE24465-F5E3-B414-3A81-56834885E0F7}"/>
                </a:ext>
              </a:extLst>
            </p:cNvPr>
            <p:cNvSpPr/>
            <p:nvPr/>
          </p:nvSpPr>
          <p:spPr>
            <a:xfrm rot="5400000">
              <a:off x="3458354" y="336968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3" name="Rectangle 82">
              <a:extLst>
                <a:ext uri="{FF2B5EF4-FFF2-40B4-BE49-F238E27FC236}">
                  <a16:creationId xmlns:a16="http://schemas.microsoft.com/office/drawing/2014/main" id="{FF5BDBB4-0534-9CE3-8BCF-9815E01EFE5C}"/>
                </a:ext>
              </a:extLst>
            </p:cNvPr>
            <p:cNvSpPr/>
            <p:nvPr/>
          </p:nvSpPr>
          <p:spPr>
            <a:xfrm rot="5400000">
              <a:off x="3458354" y="3619951"/>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4" name="Rectangle 83">
              <a:extLst>
                <a:ext uri="{FF2B5EF4-FFF2-40B4-BE49-F238E27FC236}">
                  <a16:creationId xmlns:a16="http://schemas.microsoft.com/office/drawing/2014/main" id="{3DEC07CA-2F5E-63CB-8EB1-49F4C8A0D930}"/>
                </a:ext>
              </a:extLst>
            </p:cNvPr>
            <p:cNvSpPr/>
            <p:nvPr/>
          </p:nvSpPr>
          <p:spPr>
            <a:xfrm rot="5400000">
              <a:off x="3479578" y="4379649"/>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5" name="Rectangle 84">
              <a:extLst>
                <a:ext uri="{FF2B5EF4-FFF2-40B4-BE49-F238E27FC236}">
                  <a16:creationId xmlns:a16="http://schemas.microsoft.com/office/drawing/2014/main" id="{03BB2FC9-FCFA-15B6-BAB7-C472E7262085}"/>
                </a:ext>
              </a:extLst>
            </p:cNvPr>
            <p:cNvSpPr/>
            <p:nvPr/>
          </p:nvSpPr>
          <p:spPr>
            <a:xfrm rot="5400000">
              <a:off x="3479578" y="465001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6" name="Rectangle 85">
              <a:extLst>
                <a:ext uri="{FF2B5EF4-FFF2-40B4-BE49-F238E27FC236}">
                  <a16:creationId xmlns:a16="http://schemas.microsoft.com/office/drawing/2014/main" id="{C6500FF9-8BC5-7746-9E07-4EA1E0A828A2}"/>
                </a:ext>
              </a:extLst>
            </p:cNvPr>
            <p:cNvSpPr/>
            <p:nvPr/>
          </p:nvSpPr>
          <p:spPr>
            <a:xfrm rot="5400000">
              <a:off x="3479578" y="518883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7" name="Rectangle 86">
              <a:extLst>
                <a:ext uri="{FF2B5EF4-FFF2-40B4-BE49-F238E27FC236}">
                  <a16:creationId xmlns:a16="http://schemas.microsoft.com/office/drawing/2014/main" id="{187E74B8-0DA1-C8D9-F58D-5E182EC45A80}"/>
                </a:ext>
              </a:extLst>
            </p:cNvPr>
            <p:cNvSpPr/>
            <p:nvPr/>
          </p:nvSpPr>
          <p:spPr>
            <a:xfrm rot="5400000">
              <a:off x="3479578" y="5439100"/>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8" name="Rectangle 87">
              <a:extLst>
                <a:ext uri="{FF2B5EF4-FFF2-40B4-BE49-F238E27FC236}">
                  <a16:creationId xmlns:a16="http://schemas.microsoft.com/office/drawing/2014/main" id="{EC632CE9-1F5C-E08B-6599-4978F83435F0}"/>
                </a:ext>
              </a:extLst>
            </p:cNvPr>
            <p:cNvSpPr/>
            <p:nvPr/>
          </p:nvSpPr>
          <p:spPr>
            <a:xfrm>
              <a:off x="3070522" y="3481236"/>
              <a:ext cx="893342"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1 0 0</a:t>
              </a:r>
            </a:p>
          </p:txBody>
        </p:sp>
        <p:sp>
          <p:nvSpPr>
            <p:cNvPr id="89" name="Rectangle 88">
              <a:extLst>
                <a:ext uri="{FF2B5EF4-FFF2-40B4-BE49-F238E27FC236}">
                  <a16:creationId xmlns:a16="http://schemas.microsoft.com/office/drawing/2014/main" id="{E3394B2D-AF13-EB16-6E60-A58674E30ED8}"/>
                </a:ext>
              </a:extLst>
            </p:cNvPr>
            <p:cNvSpPr/>
            <p:nvPr/>
          </p:nvSpPr>
          <p:spPr>
            <a:xfrm>
              <a:off x="3099968" y="530174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60000"/>
                      <a:lumOff val="40000"/>
                    </a:schemeClr>
                  </a:solidFill>
                  <a:latin typeface="+mj-lt"/>
                </a:rPr>
                <a:t>0  01</a:t>
              </a:r>
            </a:p>
          </p:txBody>
        </p:sp>
        <p:grpSp>
          <p:nvGrpSpPr>
            <p:cNvPr id="90" name="Group 89">
              <a:extLst>
                <a:ext uri="{FF2B5EF4-FFF2-40B4-BE49-F238E27FC236}">
                  <a16:creationId xmlns:a16="http://schemas.microsoft.com/office/drawing/2014/main" id="{A520A687-B21C-CC65-C1D1-CD9091F2CCFB}"/>
                </a:ext>
              </a:extLst>
            </p:cNvPr>
            <p:cNvGrpSpPr/>
            <p:nvPr/>
          </p:nvGrpSpPr>
          <p:grpSpPr>
            <a:xfrm>
              <a:off x="2958218" y="5600951"/>
              <a:ext cx="1160400" cy="499234"/>
              <a:chOff x="5640088" y="4706084"/>
              <a:chExt cx="2332193" cy="499234"/>
            </a:xfrm>
          </p:grpSpPr>
          <p:cxnSp>
            <p:nvCxnSpPr>
              <p:cNvPr id="94" name="Connector: Elbow 93">
                <a:extLst>
                  <a:ext uri="{FF2B5EF4-FFF2-40B4-BE49-F238E27FC236}">
                    <a16:creationId xmlns:a16="http://schemas.microsoft.com/office/drawing/2014/main" id="{E93B31BA-B520-EBC6-4B63-C1E75294ABDA}"/>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A880374-D02A-55AA-BA90-DA2E9C773C85}"/>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B6C40F67-6FA6-7319-5D41-A47CFC7525C8}"/>
                </a:ext>
              </a:extLst>
            </p:cNvPr>
            <p:cNvGrpSpPr/>
            <p:nvPr/>
          </p:nvGrpSpPr>
          <p:grpSpPr>
            <a:xfrm rot="10800000">
              <a:off x="2935068" y="2838508"/>
              <a:ext cx="1160400" cy="499234"/>
              <a:chOff x="5640088" y="4706084"/>
              <a:chExt cx="2332193" cy="499234"/>
            </a:xfrm>
          </p:grpSpPr>
          <p:cxnSp>
            <p:nvCxnSpPr>
              <p:cNvPr id="92" name="Connector: Elbow 91">
                <a:extLst>
                  <a:ext uri="{FF2B5EF4-FFF2-40B4-BE49-F238E27FC236}">
                    <a16:creationId xmlns:a16="http://schemas.microsoft.com/office/drawing/2014/main" id="{4B037A89-9A69-DC2A-D1A1-1DB935D39469}"/>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2BE47D-B372-F3BD-9800-C8923A24AD8A}"/>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cxnSp>
        <p:nvCxnSpPr>
          <p:cNvPr id="96" name="Straight Connector 95">
            <a:extLst>
              <a:ext uri="{FF2B5EF4-FFF2-40B4-BE49-F238E27FC236}">
                <a16:creationId xmlns:a16="http://schemas.microsoft.com/office/drawing/2014/main" id="{E0E10A78-CDA1-0786-9B65-C5B552269C6C}"/>
              </a:ext>
            </a:extLst>
          </p:cNvPr>
          <p:cNvCxnSpPr>
            <a:cxnSpLocks/>
          </p:cNvCxnSpPr>
          <p:nvPr/>
        </p:nvCxnSpPr>
        <p:spPr>
          <a:xfrm>
            <a:off x="2130655" y="2904786"/>
            <a:ext cx="0" cy="212410"/>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7" name="Picture 96" descr="\documentclass{article}&#10;\usepackage{amsmath}&#10;\usepackage{bm,amssymb}&#10;\pagestyle{empty}&#10;\begin{document}&#10;&#10;$\bm H_m  = \begin{bmatrix} \bm A_{m_1} \\ \vdots \\\vdots \\ \bm A_{m_t}\\ \vdots\\  \vdots \\\bm A_{m_T}\end{bmatrix}$&#10;&#10;&#10;\end{document}" title="IguanaTex Bitmap Display">
            <a:extLst>
              <a:ext uri="{FF2B5EF4-FFF2-40B4-BE49-F238E27FC236}">
                <a16:creationId xmlns:a16="http://schemas.microsoft.com/office/drawing/2014/main" id="{63AEDEC1-13AB-A53A-10F4-AF7A21DE4688}"/>
              </a:ext>
            </a:extLst>
          </p:cNvPr>
          <p:cNvPicPr>
            <a:picLocks noChangeAspect="1"/>
          </p:cNvPicPr>
          <p:nvPr>
            <p:custDataLst>
              <p:tags r:id="rId4"/>
            </p:custDataLst>
          </p:nvPr>
        </p:nvPicPr>
        <p:blipFill>
          <a:blip r:embed="rId29"/>
          <a:stretch>
            <a:fillRect/>
          </a:stretch>
        </p:blipFill>
        <p:spPr>
          <a:xfrm>
            <a:off x="144652" y="2832860"/>
            <a:ext cx="1270121" cy="2207360"/>
          </a:xfrm>
          <a:prstGeom prst="rect">
            <a:avLst/>
          </a:prstGeom>
        </p:spPr>
      </p:pic>
      <p:grpSp>
        <p:nvGrpSpPr>
          <p:cNvPr id="98" name="Group 97">
            <a:extLst>
              <a:ext uri="{FF2B5EF4-FFF2-40B4-BE49-F238E27FC236}">
                <a16:creationId xmlns:a16="http://schemas.microsoft.com/office/drawing/2014/main" id="{AA597F82-C264-B400-F249-F2E5B6A85C9D}"/>
              </a:ext>
            </a:extLst>
          </p:cNvPr>
          <p:cNvGrpSpPr/>
          <p:nvPr/>
        </p:nvGrpSpPr>
        <p:grpSpPr>
          <a:xfrm>
            <a:off x="767447" y="5391225"/>
            <a:ext cx="8180445" cy="646331"/>
            <a:chOff x="807396" y="5042509"/>
            <a:chExt cx="8180445" cy="646331"/>
          </a:xfrm>
        </p:grpSpPr>
        <p:sp>
          <p:nvSpPr>
            <p:cNvPr id="99" name="TextBox 98">
              <a:extLst>
                <a:ext uri="{FF2B5EF4-FFF2-40B4-BE49-F238E27FC236}">
                  <a16:creationId xmlns:a16="http://schemas.microsoft.com/office/drawing/2014/main" id="{6ECDF67C-EB83-0424-F2FC-936EE60B9289}"/>
                </a:ext>
              </a:extLst>
            </p:cNvPr>
            <p:cNvSpPr txBox="1"/>
            <p:nvPr/>
          </p:nvSpPr>
          <p:spPr>
            <a:xfrm>
              <a:off x="807396" y="5042509"/>
              <a:ext cx="8180445"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problem boils down to estimating the vertices of the simplex formed by </a:t>
              </a:r>
            </a:p>
            <a:p>
              <a:r>
                <a:rPr lang="en-US" dirty="0">
                  <a:latin typeface="+mj-lt"/>
                  <a:cs typeface="Times New Roman" panose="02020603050405020304" pitchFamily="18" charset="0"/>
                </a:rPr>
                <a:t>     the columns of observed matrix </a:t>
              </a:r>
            </a:p>
          </p:txBody>
        </p:sp>
        <p:pic>
          <p:nvPicPr>
            <p:cNvPr id="100" name="Picture 99" descr="\documentclass{article}&#10;\usepackage{amsmath,bm,amsfonts,amssymb}&#10;\pagestyle{empty}&#10;\begin{document}&#10;&#10;$\bm Z_m$&#10;&#10;&#10;\end{document}" title="IguanaTex Bitmap Display">
              <a:extLst>
                <a:ext uri="{FF2B5EF4-FFF2-40B4-BE49-F238E27FC236}">
                  <a16:creationId xmlns:a16="http://schemas.microsoft.com/office/drawing/2014/main" id="{ED5D2157-2FC9-7F05-E717-5840995A73F6}"/>
                </a:ext>
              </a:extLst>
            </p:cNvPr>
            <p:cNvPicPr>
              <a:picLocks noChangeAspect="1"/>
            </p:cNvPicPr>
            <p:nvPr>
              <p:custDataLst>
                <p:tags r:id="rId5"/>
              </p:custDataLst>
            </p:nvPr>
          </p:nvPicPr>
          <p:blipFill>
            <a:blip r:embed="rId30"/>
            <a:stretch>
              <a:fillRect/>
            </a:stretch>
          </p:blipFill>
          <p:spPr>
            <a:xfrm>
              <a:off x="4434919" y="5438990"/>
              <a:ext cx="283650" cy="172656"/>
            </a:xfrm>
            <a:prstGeom prst="rect">
              <a:avLst/>
            </a:prstGeom>
          </p:spPr>
        </p:pic>
      </p:grpSp>
      <p:sp>
        <p:nvSpPr>
          <p:cNvPr id="101" name="TextBox 100">
            <a:extLst>
              <a:ext uri="{FF2B5EF4-FFF2-40B4-BE49-F238E27FC236}">
                <a16:creationId xmlns:a16="http://schemas.microsoft.com/office/drawing/2014/main" id="{8BAC3EDD-5B8B-4037-3C95-1BF70306BC1A}"/>
              </a:ext>
            </a:extLst>
          </p:cNvPr>
          <p:cNvSpPr txBox="1"/>
          <p:nvPr/>
        </p:nvSpPr>
        <p:spPr>
          <a:xfrm>
            <a:off x="653988" y="2302040"/>
            <a:ext cx="1636987" cy="400110"/>
          </a:xfrm>
          <a:prstGeom prst="rect">
            <a:avLst/>
          </a:prstGeom>
          <a:noFill/>
        </p:spPr>
        <p:txBody>
          <a:bodyPr wrap="none" rtlCol="0">
            <a:spAutoFit/>
          </a:bodyPr>
          <a:lstStyle/>
          <a:p>
            <a:r>
              <a:rPr lang="en-US" sz="2000" b="1" dirty="0">
                <a:solidFill>
                  <a:schemeClr val="accent1">
                    <a:lumMod val="75000"/>
                  </a:schemeClr>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408394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0" grpId="0"/>
      <p:bldP spid="71" grpId="0" animBg="1"/>
      <p:bldP spid="72" grpId="0" animBg="1"/>
      <p:bldP spid="10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8F0D-9BD8-833D-3CC0-9C04A083CF98}"/>
              </a:ext>
            </a:extLst>
          </p:cNvPr>
          <p:cNvSpPr>
            <a:spLocks noGrp="1"/>
          </p:cNvSpPr>
          <p:nvPr>
            <p:ph type="title"/>
          </p:nvPr>
        </p:nvSpPr>
        <p:spPr>
          <a:xfrm>
            <a:off x="106740" y="0"/>
            <a:ext cx="7886700" cy="1325563"/>
          </a:xfrm>
        </p:spPr>
        <p:txBody>
          <a:bodyPr/>
          <a:lstStyle/>
          <a:p>
            <a:r>
              <a:rPr lang="en-US" dirty="0"/>
              <a:t>A Closer Look at The Assumption</a:t>
            </a:r>
            <a:br>
              <a:rPr lang="en-US" dirty="0"/>
            </a:br>
            <a:endParaRPr lang="en-US" dirty="0"/>
          </a:p>
        </p:txBody>
      </p:sp>
      <p:sp>
        <p:nvSpPr>
          <p:cNvPr id="4" name="TextBox 3">
            <a:extLst>
              <a:ext uri="{FF2B5EF4-FFF2-40B4-BE49-F238E27FC236}">
                <a16:creationId xmlns:a16="http://schemas.microsoft.com/office/drawing/2014/main" id="{F0C72900-F020-175F-EC84-77D4C4742003}"/>
              </a:ext>
            </a:extLst>
          </p:cNvPr>
          <p:cNvSpPr txBox="1"/>
          <p:nvPr/>
        </p:nvSpPr>
        <p:spPr>
          <a:xfrm>
            <a:off x="6516098" y="1764110"/>
            <a:ext cx="184731" cy="300082"/>
          </a:xfrm>
          <a:prstGeom prst="rect">
            <a:avLst/>
          </a:prstGeom>
          <a:noFill/>
        </p:spPr>
        <p:txBody>
          <a:bodyPr wrap="none" rtlCol="0">
            <a:spAutoFit/>
          </a:bodyPr>
          <a:lstStyle/>
          <a:p>
            <a:endParaRPr lang="en-US" sz="1350" dirty="0">
              <a:latin typeface="+mj-lt"/>
            </a:endParaRPr>
          </a:p>
        </p:txBody>
      </p:sp>
      <p:grpSp>
        <p:nvGrpSpPr>
          <p:cNvPr id="5" name="Group 4">
            <a:extLst>
              <a:ext uri="{FF2B5EF4-FFF2-40B4-BE49-F238E27FC236}">
                <a16:creationId xmlns:a16="http://schemas.microsoft.com/office/drawing/2014/main" id="{AD8D4CC3-CA95-1E36-2C16-61A3B377BA92}"/>
              </a:ext>
            </a:extLst>
          </p:cNvPr>
          <p:cNvGrpSpPr/>
          <p:nvPr/>
        </p:nvGrpSpPr>
        <p:grpSpPr>
          <a:xfrm>
            <a:off x="4378697" y="4752293"/>
            <a:ext cx="3290029" cy="463928"/>
            <a:chOff x="5974994" y="5609576"/>
            <a:chExt cx="4386704" cy="618571"/>
          </a:xfrm>
        </p:grpSpPr>
        <p:sp>
          <p:nvSpPr>
            <p:cNvPr id="6" name="Rectangle: Rounded Corners 5">
              <a:extLst>
                <a:ext uri="{FF2B5EF4-FFF2-40B4-BE49-F238E27FC236}">
                  <a16:creationId xmlns:a16="http://schemas.microsoft.com/office/drawing/2014/main" id="{BB2A01D1-600A-D162-95DF-C72281A6E42D}"/>
                </a:ext>
              </a:extLst>
            </p:cNvPr>
            <p:cNvSpPr/>
            <p:nvPr/>
          </p:nvSpPr>
          <p:spPr>
            <a:xfrm>
              <a:off x="5974994" y="5609576"/>
              <a:ext cx="4386704" cy="618571"/>
            </a:xfrm>
            <a:prstGeom prst="roundRect">
              <a:avLst/>
            </a:prstGeom>
            <a:solidFill>
              <a:schemeClr val="accent6">
                <a:lumMod val="40000"/>
                <a:lumOff val="60000"/>
              </a:schemeClr>
            </a:solidFill>
            <a:ln w="508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7" name="Picture 6" descr="\documentclass{article}&#10;\usepackage{amsmath}&#10;\usepackage{bm,amssymb}&#10;\pagestyle{empty}&#10;\begin{document}&#10;&#10;$\bm A_{m^*_{2}}$&#10;&#10;&#10;\end{document}" title="IguanaTex Bitmap Display">
              <a:extLst>
                <a:ext uri="{FF2B5EF4-FFF2-40B4-BE49-F238E27FC236}">
                  <a16:creationId xmlns:a16="http://schemas.microsoft.com/office/drawing/2014/main" id="{3A32DECB-865C-B977-2ABF-78E6E09226F4}"/>
                </a:ext>
              </a:extLst>
            </p:cNvPr>
            <p:cNvPicPr>
              <a:picLocks noChangeAspect="1"/>
            </p:cNvPicPr>
            <p:nvPr>
              <p:custDataLst>
                <p:tags r:id="rId11"/>
              </p:custDataLst>
            </p:nvPr>
          </p:nvPicPr>
          <p:blipFill>
            <a:blip r:embed="rId13"/>
            <a:stretch>
              <a:fillRect/>
            </a:stretch>
          </p:blipFill>
          <p:spPr>
            <a:xfrm>
              <a:off x="6081534" y="5794369"/>
              <a:ext cx="575687" cy="337862"/>
            </a:xfrm>
            <a:prstGeom prst="rect">
              <a:avLst/>
            </a:prstGeom>
          </p:spPr>
        </p:pic>
        <p:sp>
          <p:nvSpPr>
            <p:cNvPr id="8" name="TextBox 7">
              <a:extLst>
                <a:ext uri="{FF2B5EF4-FFF2-40B4-BE49-F238E27FC236}">
                  <a16:creationId xmlns:a16="http://schemas.microsoft.com/office/drawing/2014/main" id="{657EE387-603C-BAC0-972D-C7207A69C012}"/>
                </a:ext>
              </a:extLst>
            </p:cNvPr>
            <p:cNvSpPr txBox="1"/>
            <p:nvPr/>
          </p:nvSpPr>
          <p:spPr>
            <a:xfrm>
              <a:off x="6578559" y="5702676"/>
              <a:ext cx="3734355" cy="492443"/>
            </a:xfrm>
            <a:prstGeom prst="rect">
              <a:avLst/>
            </a:prstGeom>
            <a:noFill/>
          </p:spPr>
          <p:txBody>
            <a:bodyPr wrap="none" rtlCol="0">
              <a:spAutoFit/>
            </a:bodyPr>
            <a:lstStyle/>
            <a:p>
              <a:r>
                <a:rPr lang="en-US" b="1" dirty="0">
                  <a:latin typeface="+mj-lt"/>
                  <a:cs typeface="Times New Roman" panose="02020603050405020304" pitchFamily="18" charset="0"/>
                </a:rPr>
                <a:t>  is an expert for class 2</a:t>
              </a:r>
            </a:p>
          </p:txBody>
        </p:sp>
      </p:grpSp>
      <p:grpSp>
        <p:nvGrpSpPr>
          <p:cNvPr id="9" name="Group 8">
            <a:extLst>
              <a:ext uri="{FF2B5EF4-FFF2-40B4-BE49-F238E27FC236}">
                <a16:creationId xmlns:a16="http://schemas.microsoft.com/office/drawing/2014/main" id="{1BB39A11-1A30-3510-4DAF-01859A417D84}"/>
              </a:ext>
            </a:extLst>
          </p:cNvPr>
          <p:cNvGrpSpPr/>
          <p:nvPr/>
        </p:nvGrpSpPr>
        <p:grpSpPr>
          <a:xfrm>
            <a:off x="261410" y="2457986"/>
            <a:ext cx="2483483" cy="2721902"/>
            <a:chOff x="485282" y="2550501"/>
            <a:chExt cx="3311310" cy="3629202"/>
          </a:xfrm>
        </p:grpSpPr>
        <p:grpSp>
          <p:nvGrpSpPr>
            <p:cNvPr id="10" name="Group 9">
              <a:extLst>
                <a:ext uri="{FF2B5EF4-FFF2-40B4-BE49-F238E27FC236}">
                  <a16:creationId xmlns:a16="http://schemas.microsoft.com/office/drawing/2014/main" id="{DA4B0FE4-0581-105A-8569-D36EC14A8994}"/>
                </a:ext>
              </a:extLst>
            </p:cNvPr>
            <p:cNvGrpSpPr/>
            <p:nvPr>
              <p:custDataLst>
                <p:tags r:id="rId8"/>
              </p:custDataLst>
            </p:nvPr>
          </p:nvGrpSpPr>
          <p:grpSpPr>
            <a:xfrm>
              <a:off x="485282" y="2550501"/>
              <a:ext cx="3311310" cy="3629202"/>
              <a:chOff x="485282" y="2550501"/>
              <a:chExt cx="3311310" cy="3629202"/>
            </a:xfrm>
          </p:grpSpPr>
          <p:pic>
            <p:nvPicPr>
              <p:cNvPr id="17" name="Picture 16" descr="\documentclass{article}&#10;\usepackage{amsmath}&#10;\usepackage{bm,amssymb}&#10;\pagestyle{empty}&#10;\begin{document}&#10;&#10;$\bm H_m  = \begin{bmatrix} \bm A_{m_1} \\ \vdots \\ \bm A_{m^*_{1}}\\ \vdots \\ \bm A_{m^*_{2}}\\ \vdots \\ \bm A_{m^*_{3}}\\ \vdots \\\bm A_{m_T}\end{bmatrix}$&#10;&#10;&#10;\end{document}" title="IguanaTex Bitmap Display">
                <a:extLst>
                  <a:ext uri="{FF2B5EF4-FFF2-40B4-BE49-F238E27FC236}">
                    <a16:creationId xmlns:a16="http://schemas.microsoft.com/office/drawing/2014/main" id="{33C2CC58-CF3A-E027-B6E6-83ABF5E87843}"/>
                  </a:ext>
                </a:extLst>
              </p:cNvPr>
              <p:cNvPicPr>
                <a:picLocks noChangeAspect="1"/>
              </p:cNvPicPr>
              <p:nvPr>
                <p:custDataLst>
                  <p:tags r:id="rId9"/>
                </p:custDataLst>
              </p:nvPr>
            </p:nvPicPr>
            <p:blipFill>
              <a:blip r:embed="rId14"/>
              <a:stretch>
                <a:fillRect/>
              </a:stretch>
            </p:blipFill>
            <p:spPr>
              <a:xfrm>
                <a:off x="485282" y="2550501"/>
                <a:ext cx="1706499" cy="3629202"/>
              </a:xfrm>
              <a:prstGeom prst="rect">
                <a:avLst/>
              </a:prstGeom>
            </p:spPr>
          </p:pic>
          <p:pic>
            <p:nvPicPr>
              <p:cNvPr id="18" name="Picture 17" descr="\documentclass{article}&#10;\usepackage{amsmath}&#10;\usepackage{bm,amssymb}&#10;\pagestyle{empty}&#10;\begin{document}&#10;&#10;$\bm I_K$&#10;&#10;&#10;\end{document}" title="IguanaTex Bitmap Display">
                <a:extLst>
                  <a:ext uri="{FF2B5EF4-FFF2-40B4-BE49-F238E27FC236}">
                    <a16:creationId xmlns:a16="http://schemas.microsoft.com/office/drawing/2014/main" id="{E21831D4-FED8-4B6B-A6D2-060579F695BD}"/>
                  </a:ext>
                </a:extLst>
              </p:cNvPr>
              <p:cNvPicPr>
                <a:picLocks noChangeAspect="1"/>
              </p:cNvPicPr>
              <p:nvPr>
                <p:custDataLst>
                  <p:tags r:id="rId10"/>
                </p:custDataLst>
              </p:nvPr>
            </p:nvPicPr>
            <p:blipFill>
              <a:blip r:embed="rId15"/>
              <a:stretch>
                <a:fillRect/>
              </a:stretch>
            </p:blipFill>
            <p:spPr>
              <a:xfrm rot="21292611">
                <a:off x="3502497" y="4356589"/>
                <a:ext cx="294095" cy="211810"/>
              </a:xfrm>
              <a:prstGeom prst="rect">
                <a:avLst/>
              </a:prstGeom>
            </p:spPr>
          </p:pic>
        </p:grpSp>
        <p:sp>
          <p:nvSpPr>
            <p:cNvPr id="11" name="Rectangle 10">
              <a:extLst>
                <a:ext uri="{FF2B5EF4-FFF2-40B4-BE49-F238E27FC236}">
                  <a16:creationId xmlns:a16="http://schemas.microsoft.com/office/drawing/2014/main" id="{9AE53EA4-11C5-23C2-0A4F-EE05F384F25E}"/>
                </a:ext>
              </a:extLst>
            </p:cNvPr>
            <p:cNvSpPr/>
            <p:nvPr/>
          </p:nvSpPr>
          <p:spPr>
            <a:xfrm>
              <a:off x="2280496" y="3520990"/>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1   0  0</a:t>
              </a:r>
            </a:p>
          </p:txBody>
        </p:sp>
        <p:sp>
          <p:nvSpPr>
            <p:cNvPr id="12" name="Rectangle 11">
              <a:extLst>
                <a:ext uri="{FF2B5EF4-FFF2-40B4-BE49-F238E27FC236}">
                  <a16:creationId xmlns:a16="http://schemas.microsoft.com/office/drawing/2014/main" id="{EECB3433-A790-78E9-44D7-45F390884795}"/>
                </a:ext>
              </a:extLst>
            </p:cNvPr>
            <p:cNvSpPr/>
            <p:nvPr/>
          </p:nvSpPr>
          <p:spPr>
            <a:xfrm>
              <a:off x="2313705" y="5307443"/>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0   0  1</a:t>
              </a:r>
            </a:p>
          </p:txBody>
        </p:sp>
        <p:sp>
          <p:nvSpPr>
            <p:cNvPr id="13" name="Rectangle 12">
              <a:extLst>
                <a:ext uri="{FF2B5EF4-FFF2-40B4-BE49-F238E27FC236}">
                  <a16:creationId xmlns:a16="http://schemas.microsoft.com/office/drawing/2014/main" id="{B46F672F-D840-3923-7818-888518F5054F}"/>
                </a:ext>
              </a:extLst>
            </p:cNvPr>
            <p:cNvSpPr/>
            <p:nvPr/>
          </p:nvSpPr>
          <p:spPr>
            <a:xfrm>
              <a:off x="2298482" y="4402748"/>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latin typeface="+mj-lt"/>
                </a:rPr>
                <a:t>0   1  0</a:t>
              </a:r>
            </a:p>
          </p:txBody>
        </p:sp>
        <p:cxnSp>
          <p:nvCxnSpPr>
            <p:cNvPr id="14" name="Straight Arrow Connector 13">
              <a:extLst>
                <a:ext uri="{FF2B5EF4-FFF2-40B4-BE49-F238E27FC236}">
                  <a16:creationId xmlns:a16="http://schemas.microsoft.com/office/drawing/2014/main" id="{905A0FAE-97A3-4E6C-AE42-54612A694CF7}"/>
                </a:ext>
              </a:extLst>
            </p:cNvPr>
            <p:cNvCxnSpPr>
              <a:cxnSpLocks/>
            </p:cNvCxnSpPr>
            <p:nvPr/>
          </p:nvCxnSpPr>
          <p:spPr>
            <a:xfrm>
              <a:off x="3232410" y="3714801"/>
              <a:ext cx="241056" cy="539201"/>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D066D7-38AA-D937-8E96-E68C1D57CE57}"/>
                </a:ext>
              </a:extLst>
            </p:cNvPr>
            <p:cNvCxnSpPr>
              <a:cxnSpLocks/>
              <a:stCxn id="13" idx="3"/>
              <a:endCxn id="18" idx="1"/>
            </p:cNvCxnSpPr>
            <p:nvPr/>
          </p:nvCxnSpPr>
          <p:spPr>
            <a:xfrm>
              <a:off x="3191825" y="4465718"/>
              <a:ext cx="311259" cy="9907"/>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CB4CDD-BE2C-58F3-C5DE-441D12761EE1}"/>
                </a:ext>
              </a:extLst>
            </p:cNvPr>
            <p:cNvCxnSpPr>
              <a:stCxn id="12" idx="3"/>
            </p:cNvCxnSpPr>
            <p:nvPr/>
          </p:nvCxnSpPr>
          <p:spPr>
            <a:xfrm flipV="1">
              <a:off x="3207048" y="4613971"/>
              <a:ext cx="279024" cy="756442"/>
            </a:xfrm>
            <a:prstGeom prst="straightConnector1">
              <a:avLst/>
            </a:prstGeom>
            <a:ln w="190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DCED926D-B906-9B7C-5955-88BBAF96007E}"/>
              </a:ext>
            </a:extLst>
          </p:cNvPr>
          <p:cNvSpPr/>
          <p:nvPr/>
        </p:nvSpPr>
        <p:spPr>
          <a:xfrm>
            <a:off x="974575" y="3622953"/>
            <a:ext cx="623228" cy="468971"/>
          </a:xfrm>
          <a:prstGeom prst="roundRect">
            <a:avLst/>
          </a:prstGeom>
          <a:noFill/>
          <a:ln w="412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aphicFrame>
        <p:nvGraphicFramePr>
          <p:cNvPr id="20" name="Table 19">
            <a:extLst>
              <a:ext uri="{FF2B5EF4-FFF2-40B4-BE49-F238E27FC236}">
                <a16:creationId xmlns:a16="http://schemas.microsoft.com/office/drawing/2014/main" id="{CB89C30C-852A-D758-7586-AD525E202D4B}"/>
              </a:ext>
            </a:extLst>
          </p:cNvPr>
          <p:cNvGraphicFramePr>
            <a:graphicFrameLocks noGrp="1"/>
          </p:cNvGraphicFramePr>
          <p:nvPr/>
        </p:nvGraphicFramePr>
        <p:xfrm>
          <a:off x="4567504" y="2623184"/>
          <a:ext cx="2463660" cy="2107213"/>
        </p:xfrm>
        <a:graphic>
          <a:graphicData uri="http://schemas.openxmlformats.org/drawingml/2006/table">
            <a:tbl>
              <a:tblPr firstRow="1" bandRow="1">
                <a:tableStyleId>{5C22544A-7EE6-4342-B048-85BDC9FD1C3A}</a:tableStyleId>
              </a:tblPr>
              <a:tblGrid>
                <a:gridCol w="824264">
                  <a:extLst>
                    <a:ext uri="{9D8B030D-6E8A-4147-A177-3AD203B41FA5}">
                      <a16:colId xmlns:a16="http://schemas.microsoft.com/office/drawing/2014/main" val="3517184559"/>
                    </a:ext>
                  </a:extLst>
                </a:gridCol>
                <a:gridCol w="824264">
                  <a:extLst>
                    <a:ext uri="{9D8B030D-6E8A-4147-A177-3AD203B41FA5}">
                      <a16:colId xmlns:a16="http://schemas.microsoft.com/office/drawing/2014/main" val="3902410975"/>
                    </a:ext>
                  </a:extLst>
                </a:gridCol>
                <a:gridCol w="815132">
                  <a:extLst>
                    <a:ext uri="{9D8B030D-6E8A-4147-A177-3AD203B41FA5}">
                      <a16:colId xmlns:a16="http://schemas.microsoft.com/office/drawing/2014/main" val="1114900114"/>
                    </a:ext>
                  </a:extLst>
                </a:gridCol>
              </a:tblGrid>
              <a:tr h="700084">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2132836"/>
                  </a:ext>
                </a:extLst>
              </a:tr>
              <a:tr h="740792">
                <a:tc>
                  <a:txBody>
                    <a:bodyPr/>
                    <a:lstStyle/>
                    <a:p>
                      <a:pPr algn="ct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01961"/>
                  </a:ext>
                </a:extLst>
              </a:tr>
              <a:tr h="666337">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p>
                      <a:pPr algn="ctr"/>
                      <a:r>
                        <a:rPr lang="en-US" sz="1500" b="1"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500" b="1" dirty="0">
                        <a:solidFill>
                          <a:schemeClr val="tx1"/>
                        </a:solidFill>
                      </a:endParaRPr>
                    </a:p>
                    <a:p>
                      <a:pPr algn="ctr"/>
                      <a:r>
                        <a:rPr lang="en-US" sz="1500" b="1" dirty="0">
                          <a:solidFill>
                            <a:schemeClr val="tx1"/>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590911"/>
                  </a:ext>
                </a:extLst>
              </a:tr>
            </a:tbl>
          </a:graphicData>
        </a:graphic>
      </p:graphicFrame>
      <p:sp>
        <p:nvSpPr>
          <p:cNvPr id="21" name="Rectangle 20">
            <a:extLst>
              <a:ext uri="{FF2B5EF4-FFF2-40B4-BE49-F238E27FC236}">
                <a16:creationId xmlns:a16="http://schemas.microsoft.com/office/drawing/2014/main" id="{BDEAA9BF-3390-9059-6902-2D81190EA053}"/>
              </a:ext>
            </a:extLst>
          </p:cNvPr>
          <p:cNvSpPr/>
          <p:nvPr/>
        </p:nvSpPr>
        <p:spPr>
          <a:xfrm>
            <a:off x="4528229" y="3260509"/>
            <a:ext cx="2554289" cy="86789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Speech Bubble: Rectangle with Corners Rounded 21">
            <a:extLst>
              <a:ext uri="{FF2B5EF4-FFF2-40B4-BE49-F238E27FC236}">
                <a16:creationId xmlns:a16="http://schemas.microsoft.com/office/drawing/2014/main" id="{3BD2C3EC-3B99-D7D4-1D46-511511302B6B}"/>
              </a:ext>
            </a:extLst>
          </p:cNvPr>
          <p:cNvSpPr/>
          <p:nvPr/>
        </p:nvSpPr>
        <p:spPr>
          <a:xfrm rot="10800000">
            <a:off x="7668726" y="3653861"/>
            <a:ext cx="943935" cy="334679"/>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pic>
        <p:nvPicPr>
          <p:cNvPr id="23" name="Picture 22" descr="\documentclass{article}&#10;\usepackage{amsmath}&#10;\DeclareFontFamily{U}{mathx}{}&#10;\DeclareFontShape{U}{mathx}{m}{n}{&lt;-&gt; mathx10}{}&#10;\DeclareSymbolFont{mathx}{U}{mathx}{m}{n}&#10;%\DeclareMathAccent{\widehat}{0}{mathx}{&quot;70}&#10;\DeclareMathAccent{\widecheck}{0}{mathx}{&quot;71}&#10;&#10;\pagestyle{empty}&#10;\begin{document}&#10;&#10;${\sf Pr}(\widecheck{y}_n^{(m)}=2|y_n=2)$&#10;&#10;&#10;\end{document}" title="IguanaTex Bitmap Display">
            <a:extLst>
              <a:ext uri="{FF2B5EF4-FFF2-40B4-BE49-F238E27FC236}">
                <a16:creationId xmlns:a16="http://schemas.microsoft.com/office/drawing/2014/main" id="{B894CB0A-18BA-CD44-4A1B-235B2F59D545}"/>
              </a:ext>
            </a:extLst>
          </p:cNvPr>
          <p:cNvPicPr>
            <a:picLocks noChangeAspect="1"/>
          </p:cNvPicPr>
          <p:nvPr>
            <p:custDataLst>
              <p:tags r:id="rId1"/>
            </p:custDataLst>
          </p:nvPr>
        </p:nvPicPr>
        <p:blipFill>
          <a:blip r:embed="rId16"/>
          <a:stretch>
            <a:fillRect/>
          </a:stretch>
        </p:blipFill>
        <p:spPr>
          <a:xfrm>
            <a:off x="2980458" y="2343893"/>
            <a:ext cx="1608000" cy="245714"/>
          </a:xfrm>
          <a:prstGeom prst="rect">
            <a:avLst/>
          </a:prstGeom>
        </p:spPr>
      </p:pic>
      <p:pic>
        <p:nvPicPr>
          <p:cNvPr id="24" name="Picture 23" descr="\documentclass{article}&#10;\usepackage{amsmath}&#10;\DeclareFontFamily{U}{mathx}{}&#10;\DeclareFontShape{U}{mathx}{m}{n}{&lt;-&gt; mathx10}{}&#10;\DeclareSymbolFont{mathx}{U}{mathx}{m}{n}&#10;%\DeclareMathAccent{\widehat}{0}{mathx}{&quot;70}&#10;\DeclareMathAccent{\widecheck}{0}{mathx}{&quot;71}&#10;&#10;\pagestyle{empty}&#10;\begin{document}&#10;&#10;${\sf Pr}(\widecheck{y}_n^{(m)}=2|y_n=3)$&#10;&#10;&#10;\end{document}" title="IguanaTex Bitmap Display">
            <a:extLst>
              <a:ext uri="{FF2B5EF4-FFF2-40B4-BE49-F238E27FC236}">
                <a16:creationId xmlns:a16="http://schemas.microsoft.com/office/drawing/2014/main" id="{19104EFF-B403-D418-C917-A8517F8BB0B4}"/>
              </a:ext>
            </a:extLst>
          </p:cNvPr>
          <p:cNvPicPr>
            <a:picLocks noChangeAspect="1"/>
          </p:cNvPicPr>
          <p:nvPr>
            <p:custDataLst>
              <p:tags r:id="rId2"/>
            </p:custDataLst>
          </p:nvPr>
        </p:nvPicPr>
        <p:blipFill>
          <a:blip r:embed="rId17"/>
          <a:stretch>
            <a:fillRect/>
          </a:stretch>
        </p:blipFill>
        <p:spPr>
          <a:xfrm>
            <a:off x="7152543" y="3264397"/>
            <a:ext cx="1608000" cy="245714"/>
          </a:xfrm>
          <a:prstGeom prst="rect">
            <a:avLst/>
          </a:prstGeom>
        </p:spPr>
      </p:pic>
      <p:sp>
        <p:nvSpPr>
          <p:cNvPr id="25" name="Speech Bubble: Rectangle with Corners Rounded 24">
            <a:extLst>
              <a:ext uri="{FF2B5EF4-FFF2-40B4-BE49-F238E27FC236}">
                <a16:creationId xmlns:a16="http://schemas.microsoft.com/office/drawing/2014/main" id="{6960AD82-7B47-4D3D-CA53-5EC047B3DAA1}"/>
              </a:ext>
            </a:extLst>
          </p:cNvPr>
          <p:cNvSpPr/>
          <p:nvPr/>
        </p:nvSpPr>
        <p:spPr>
          <a:xfrm>
            <a:off x="7660837" y="3675433"/>
            <a:ext cx="1016651" cy="334679"/>
          </a:xfrm>
          <a:prstGeom prst="wedgeRoundRectCallout">
            <a:avLst>
              <a:gd name="adj1" fmla="val -31976"/>
              <a:gd name="adj2" fmla="val 8518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Confusions</a:t>
            </a:r>
          </a:p>
        </p:txBody>
      </p:sp>
      <p:sp>
        <p:nvSpPr>
          <p:cNvPr id="26" name="Speech Bubble: Rectangle with Corners Rounded 25">
            <a:extLst>
              <a:ext uri="{FF2B5EF4-FFF2-40B4-BE49-F238E27FC236}">
                <a16:creationId xmlns:a16="http://schemas.microsoft.com/office/drawing/2014/main" id="{D867D4EF-96EF-2711-3D2E-C14C588F9514}"/>
              </a:ext>
            </a:extLst>
          </p:cNvPr>
          <p:cNvSpPr/>
          <p:nvPr/>
        </p:nvSpPr>
        <p:spPr>
          <a:xfrm>
            <a:off x="3006334" y="2855045"/>
            <a:ext cx="961669" cy="409352"/>
          </a:xfrm>
          <a:prstGeom prst="wedgeRoundRectCallout">
            <a:avLst>
              <a:gd name="adj1" fmla="val -6719"/>
              <a:gd name="adj2" fmla="val -101543"/>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Correct labeling</a:t>
            </a:r>
          </a:p>
        </p:txBody>
      </p:sp>
      <p:pic>
        <p:nvPicPr>
          <p:cNvPr id="27" name="Picture 26" descr="\documentclass{article}&#10;\usepackage{amsmath}&#10;\DeclareFontFamily{U}{mathx}{}&#10;\DeclareFontShape{U}{mathx}{m}{n}{&lt;-&gt; mathx10}{}&#10;\DeclareSymbolFont{mathx}{U}{mathx}{m}{n}&#10;%\DeclareMathAccent{\widehat}{0}{mathx}{&quot;70}&#10;\DeclareMathAccent{\widecheck}{0}{mathx}{&quot;71}&#10;\pagestyle{empty}&#10;\begin{document}&#10;&#10;${\sf Pr}(\widecheck{y}_n^{(m)}=2|y_n=1)$&#10;&#10;&#10;\end{document}" title="IguanaTex Bitmap Display">
            <a:extLst>
              <a:ext uri="{FF2B5EF4-FFF2-40B4-BE49-F238E27FC236}">
                <a16:creationId xmlns:a16="http://schemas.microsoft.com/office/drawing/2014/main" id="{40E1B0CF-8BF7-49E3-3C00-39CC03C012C8}"/>
              </a:ext>
            </a:extLst>
          </p:cNvPr>
          <p:cNvPicPr>
            <a:picLocks noChangeAspect="1"/>
          </p:cNvPicPr>
          <p:nvPr>
            <p:custDataLst>
              <p:tags r:id="rId3"/>
            </p:custDataLst>
          </p:nvPr>
        </p:nvPicPr>
        <p:blipFill>
          <a:blip r:embed="rId18"/>
          <a:stretch>
            <a:fillRect/>
          </a:stretch>
        </p:blipFill>
        <p:spPr>
          <a:xfrm>
            <a:off x="7152543" y="4132289"/>
            <a:ext cx="1608000" cy="245714"/>
          </a:xfrm>
          <a:prstGeom prst="rect">
            <a:avLst/>
          </a:prstGeom>
        </p:spPr>
      </p:pic>
      <p:sp>
        <p:nvSpPr>
          <p:cNvPr id="28" name="Arc 14">
            <a:extLst>
              <a:ext uri="{FF2B5EF4-FFF2-40B4-BE49-F238E27FC236}">
                <a16:creationId xmlns:a16="http://schemas.microsoft.com/office/drawing/2014/main" id="{B61F092C-B888-7362-4AF8-D9CB327AA1F4}"/>
              </a:ext>
            </a:extLst>
          </p:cNvPr>
          <p:cNvSpPr/>
          <p:nvPr/>
        </p:nvSpPr>
        <p:spPr>
          <a:xfrm rot="8778492">
            <a:off x="6760561" y="3486368"/>
            <a:ext cx="885622" cy="320992"/>
          </a:xfrm>
          <a:custGeom>
            <a:avLst/>
            <a:gdLst>
              <a:gd name="connsiteX0" fmla="*/ 1088360 w 1969235"/>
              <a:gd name="connsiteY0" fmla="*/ 1312 h 471347"/>
              <a:gd name="connsiteX1" fmla="*/ 1962661 w 1969235"/>
              <a:gd name="connsiteY1" fmla="*/ 262864 h 471347"/>
              <a:gd name="connsiteX2" fmla="*/ 984618 w 1969235"/>
              <a:gd name="connsiteY2" fmla="*/ 235674 h 471347"/>
              <a:gd name="connsiteX3" fmla="*/ 1088360 w 1969235"/>
              <a:gd name="connsiteY3" fmla="*/ 1312 h 471347"/>
              <a:gd name="connsiteX0" fmla="*/ 1088360 w 1969235"/>
              <a:gd name="connsiteY0" fmla="*/ 1312 h 471347"/>
              <a:gd name="connsiteX1" fmla="*/ 1962661 w 1969235"/>
              <a:gd name="connsiteY1" fmla="*/ 262864 h 471347"/>
              <a:gd name="connsiteX0" fmla="*/ 103742 w 1180829"/>
              <a:gd name="connsiteY0" fmla="*/ 0 h 427989"/>
              <a:gd name="connsiteX1" fmla="*/ 978043 w 1180829"/>
              <a:gd name="connsiteY1" fmla="*/ 261552 h 427989"/>
              <a:gd name="connsiteX2" fmla="*/ 0 w 1180829"/>
              <a:gd name="connsiteY2" fmla="*/ 234362 h 427989"/>
              <a:gd name="connsiteX3" fmla="*/ 103742 w 1180829"/>
              <a:gd name="connsiteY3" fmla="*/ 0 h 427989"/>
              <a:gd name="connsiteX0" fmla="*/ 103742 w 1180829"/>
              <a:gd name="connsiteY0" fmla="*/ 0 h 427989"/>
              <a:gd name="connsiteX1" fmla="*/ 1176170 w 1180829"/>
              <a:gd name="connsiteY1" fmla="*/ 427989 h 427989"/>
            </a:gdLst>
            <a:ahLst/>
            <a:cxnLst>
              <a:cxn ang="0">
                <a:pos x="connsiteX0" y="connsiteY0"/>
              </a:cxn>
              <a:cxn ang="0">
                <a:pos x="connsiteX1" y="connsiteY1"/>
              </a:cxn>
            </a:cxnLst>
            <a:rect l="l" t="t" r="r" b="b"/>
            <a:pathLst>
              <a:path w="1180829" h="427989" stroke="0" extrusionOk="0">
                <a:moveTo>
                  <a:pt x="103742" y="0"/>
                </a:moveTo>
                <a:cubicBezTo>
                  <a:pt x="648359" y="13812"/>
                  <a:pt x="1041227" y="131340"/>
                  <a:pt x="978043" y="261552"/>
                </a:cubicBezTo>
                <a:lnTo>
                  <a:pt x="0" y="234362"/>
                </a:lnTo>
                <a:lnTo>
                  <a:pt x="103742" y="0"/>
                </a:lnTo>
                <a:close/>
              </a:path>
              <a:path w="1180829" h="427989" fill="none">
                <a:moveTo>
                  <a:pt x="103742" y="0"/>
                </a:moveTo>
                <a:cubicBezTo>
                  <a:pt x="648359" y="13812"/>
                  <a:pt x="1239354" y="297777"/>
                  <a:pt x="1176170" y="427989"/>
                </a:cubicBezTo>
              </a:path>
            </a:pathLst>
          </a:custGeom>
          <a:ln w="3175">
            <a:solidFill>
              <a:schemeClr val="accent1">
                <a:lumMod val="7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sp>
        <p:nvSpPr>
          <p:cNvPr id="29" name="Freeform: Shape 28">
            <a:extLst>
              <a:ext uri="{FF2B5EF4-FFF2-40B4-BE49-F238E27FC236}">
                <a16:creationId xmlns:a16="http://schemas.microsoft.com/office/drawing/2014/main" id="{F3C1ACA6-CD24-2644-E12F-9E9C223E7B8F}"/>
              </a:ext>
            </a:extLst>
          </p:cNvPr>
          <p:cNvSpPr/>
          <p:nvPr/>
        </p:nvSpPr>
        <p:spPr>
          <a:xfrm rot="923227">
            <a:off x="3826503" y="2862558"/>
            <a:ext cx="1945479" cy="488859"/>
          </a:xfrm>
          <a:custGeom>
            <a:avLst/>
            <a:gdLst>
              <a:gd name="connsiteX0" fmla="*/ 2200275 w 2200275"/>
              <a:gd name="connsiteY0" fmla="*/ 1749919 h 1749919"/>
              <a:gd name="connsiteX1" fmla="*/ 523875 w 2200275"/>
              <a:gd name="connsiteY1" fmla="*/ 121144 h 1749919"/>
              <a:gd name="connsiteX2" fmla="*/ 0 w 2200275"/>
              <a:gd name="connsiteY2" fmla="*/ 244969 h 1749919"/>
              <a:gd name="connsiteX0" fmla="*/ 2200275 w 2200275"/>
              <a:gd name="connsiteY0" fmla="*/ 1660912 h 1660912"/>
              <a:gd name="connsiteX1" fmla="*/ 1017085 w 2200275"/>
              <a:gd name="connsiteY1" fmla="*/ 173019 h 1660912"/>
              <a:gd name="connsiteX2" fmla="*/ 0 w 2200275"/>
              <a:gd name="connsiteY2" fmla="*/ 155962 h 1660912"/>
              <a:gd name="connsiteX0" fmla="*/ 2354853 w 2354853"/>
              <a:gd name="connsiteY0" fmla="*/ 1570776 h 1570776"/>
              <a:gd name="connsiteX1" fmla="*/ 1171663 w 2354853"/>
              <a:gd name="connsiteY1" fmla="*/ 82883 h 1570776"/>
              <a:gd name="connsiteX2" fmla="*/ 0 w 2354853"/>
              <a:gd name="connsiteY2" fmla="*/ 298258 h 1570776"/>
              <a:gd name="connsiteX0" fmla="*/ 2427952 w 2427952"/>
              <a:gd name="connsiteY0" fmla="*/ 1832022 h 1832022"/>
              <a:gd name="connsiteX1" fmla="*/ 1244762 w 2427952"/>
              <a:gd name="connsiteY1" fmla="*/ 344129 h 1832022"/>
              <a:gd name="connsiteX2" fmla="*/ 0 w 2427952"/>
              <a:gd name="connsiteY2" fmla="*/ 80921 h 1832022"/>
              <a:gd name="connsiteX0" fmla="*/ 2427952 w 2427952"/>
              <a:gd name="connsiteY0" fmla="*/ 1771512 h 1771512"/>
              <a:gd name="connsiteX1" fmla="*/ 802980 w 2427952"/>
              <a:gd name="connsiteY1" fmla="*/ 1281039 h 1771512"/>
              <a:gd name="connsiteX2" fmla="*/ 0 w 2427952"/>
              <a:gd name="connsiteY2" fmla="*/ 20411 h 1771512"/>
            </a:gdLst>
            <a:ahLst/>
            <a:cxnLst>
              <a:cxn ang="0">
                <a:pos x="connsiteX0" y="connsiteY0"/>
              </a:cxn>
              <a:cxn ang="0">
                <a:pos x="connsiteX1" y="connsiteY1"/>
              </a:cxn>
              <a:cxn ang="0">
                <a:pos x="connsiteX2" y="connsiteY2"/>
              </a:cxn>
            </a:cxnLst>
            <a:rect l="l" t="t" r="r" b="b"/>
            <a:pathLst>
              <a:path w="2427952" h="1771512">
                <a:moveTo>
                  <a:pt x="2427952" y="1771512"/>
                </a:moveTo>
                <a:cubicBezTo>
                  <a:pt x="1773108" y="1082537"/>
                  <a:pt x="1207639" y="1572889"/>
                  <a:pt x="802980" y="1281039"/>
                </a:cubicBezTo>
                <a:cubicBezTo>
                  <a:pt x="398321" y="989189"/>
                  <a:pt x="78581" y="-166914"/>
                  <a:pt x="0" y="20411"/>
                </a:cubicBezTo>
              </a:path>
            </a:pathLst>
          </a:custGeom>
          <a:noFill/>
          <a:ln w="3175">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0" name="Arc 30">
            <a:extLst>
              <a:ext uri="{FF2B5EF4-FFF2-40B4-BE49-F238E27FC236}">
                <a16:creationId xmlns:a16="http://schemas.microsoft.com/office/drawing/2014/main" id="{96D0F62F-3AD9-91C3-9D7D-CC633B75570A}"/>
              </a:ext>
            </a:extLst>
          </p:cNvPr>
          <p:cNvSpPr/>
          <p:nvPr/>
        </p:nvSpPr>
        <p:spPr>
          <a:xfrm rot="8065163">
            <a:off x="5746546" y="3045402"/>
            <a:ext cx="1064126" cy="2016608"/>
          </a:xfrm>
          <a:custGeom>
            <a:avLst/>
            <a:gdLst>
              <a:gd name="connsiteX0" fmla="*/ 842417 w 2139126"/>
              <a:gd name="connsiteY0" fmla="*/ 34103 h 2989984"/>
              <a:gd name="connsiteX1" fmla="*/ 1890443 w 2139126"/>
              <a:gd name="connsiteY1" fmla="*/ 536614 h 2989984"/>
              <a:gd name="connsiteX2" fmla="*/ 2139125 w 2139126"/>
              <a:gd name="connsiteY2" fmla="*/ 1494992 h 2989984"/>
              <a:gd name="connsiteX3" fmla="*/ 1069563 w 2139126"/>
              <a:gd name="connsiteY3" fmla="*/ 1494992 h 2989984"/>
              <a:gd name="connsiteX4" fmla="*/ 842417 w 2139126"/>
              <a:gd name="connsiteY4" fmla="*/ 34103 h 2989984"/>
              <a:gd name="connsiteX0" fmla="*/ 842417 w 2139126"/>
              <a:gd name="connsiteY0" fmla="*/ 34103 h 2989984"/>
              <a:gd name="connsiteX1" fmla="*/ 1890443 w 2139126"/>
              <a:gd name="connsiteY1" fmla="*/ 536614 h 2989984"/>
              <a:gd name="connsiteX2" fmla="*/ 2139125 w 2139126"/>
              <a:gd name="connsiteY2" fmla="*/ 1494992 h 2989984"/>
              <a:gd name="connsiteX0" fmla="*/ 461338 w 1758046"/>
              <a:gd name="connsiteY0" fmla="*/ 1009710 h 2470599"/>
              <a:gd name="connsiteX1" fmla="*/ 1509364 w 1758046"/>
              <a:gd name="connsiteY1" fmla="*/ 1512221 h 2470599"/>
              <a:gd name="connsiteX2" fmla="*/ 1758046 w 1758046"/>
              <a:gd name="connsiteY2" fmla="*/ 2470599 h 2470599"/>
              <a:gd name="connsiteX3" fmla="*/ 688484 w 1758046"/>
              <a:gd name="connsiteY3" fmla="*/ 2470599 h 2470599"/>
              <a:gd name="connsiteX4" fmla="*/ 461338 w 1758046"/>
              <a:gd name="connsiteY4" fmla="*/ 1009710 h 2470599"/>
              <a:gd name="connsiteX0" fmla="*/ 0 w 1758046"/>
              <a:gd name="connsiteY0" fmla="*/ 8175 h 2470599"/>
              <a:gd name="connsiteX1" fmla="*/ 1509364 w 1758046"/>
              <a:gd name="connsiteY1" fmla="*/ 1512221 h 2470599"/>
              <a:gd name="connsiteX2" fmla="*/ 1758046 w 1758046"/>
              <a:gd name="connsiteY2" fmla="*/ 2470599 h 2470599"/>
            </a:gdLst>
            <a:ahLst/>
            <a:cxnLst>
              <a:cxn ang="0">
                <a:pos x="connsiteX0" y="connsiteY0"/>
              </a:cxn>
              <a:cxn ang="0">
                <a:pos x="connsiteX1" y="connsiteY1"/>
              </a:cxn>
              <a:cxn ang="0">
                <a:pos x="connsiteX2" y="connsiteY2"/>
              </a:cxn>
            </a:cxnLst>
            <a:rect l="l" t="t" r="r" b="b"/>
            <a:pathLst>
              <a:path w="1758046" h="2470599" stroke="0" extrusionOk="0">
                <a:moveTo>
                  <a:pt x="461338" y="1009710"/>
                </a:moveTo>
                <a:cubicBezTo>
                  <a:pt x="850363" y="891534"/>
                  <a:pt x="1254154" y="1085145"/>
                  <a:pt x="1509364" y="1512221"/>
                </a:cubicBezTo>
                <a:cubicBezTo>
                  <a:pt x="1670032" y="1781087"/>
                  <a:pt x="1758046" y="2120281"/>
                  <a:pt x="1758046" y="2470599"/>
                </a:cubicBezTo>
                <a:lnTo>
                  <a:pt x="688484" y="2470599"/>
                </a:lnTo>
                <a:lnTo>
                  <a:pt x="461338" y="1009710"/>
                </a:lnTo>
                <a:close/>
              </a:path>
              <a:path w="1758046" h="2470599" fill="none">
                <a:moveTo>
                  <a:pt x="0" y="8175"/>
                </a:moveTo>
                <a:cubicBezTo>
                  <a:pt x="389025" y="-110001"/>
                  <a:pt x="1254154" y="1085145"/>
                  <a:pt x="1509364" y="1512221"/>
                </a:cubicBezTo>
                <a:cubicBezTo>
                  <a:pt x="1670032" y="1781087"/>
                  <a:pt x="1758046" y="2120281"/>
                  <a:pt x="1758046" y="2470599"/>
                </a:cubicBezTo>
              </a:path>
            </a:pathLst>
          </a:custGeom>
          <a:ln>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mj-lt"/>
            </a:endParaRPr>
          </a:p>
        </p:txBody>
      </p:sp>
      <p:grpSp>
        <p:nvGrpSpPr>
          <p:cNvPr id="31" name="Group 30">
            <a:extLst>
              <a:ext uri="{FF2B5EF4-FFF2-40B4-BE49-F238E27FC236}">
                <a16:creationId xmlns:a16="http://schemas.microsoft.com/office/drawing/2014/main" id="{A4364091-2ED2-298A-E133-FF2F1BC7A7D5}"/>
              </a:ext>
            </a:extLst>
          </p:cNvPr>
          <p:cNvGrpSpPr/>
          <p:nvPr/>
        </p:nvGrpSpPr>
        <p:grpSpPr>
          <a:xfrm>
            <a:off x="4079937" y="2252600"/>
            <a:ext cx="2611580" cy="2535879"/>
            <a:chOff x="4923513" y="2683051"/>
            <a:chExt cx="3482108" cy="3381171"/>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F458552-5B3B-2E63-9B1B-DC5093A958F2}"/>
                    </a:ext>
                  </a:extLst>
                </p:cNvPr>
                <p:cNvSpPr txBox="1"/>
                <p:nvPr/>
              </p:nvSpPr>
              <p:spPr>
                <a:xfrm rot="16200000">
                  <a:off x="3680822" y="4421422"/>
                  <a:ext cx="2885491" cy="400109"/>
                </a:xfrm>
                <a:prstGeom prst="rect">
                  <a:avLst/>
                </a:prstGeom>
                <a:noFill/>
              </p:spPr>
              <p:txBody>
                <a:bodyPr wrap="none" rtlCol="0">
                  <a:spAutoFit/>
                </a:bodyPr>
                <a:lstStyle/>
                <a:p>
                  <a:r>
                    <a:rPr lang="en-US" sz="1350" b="1" dirty="0">
                      <a:latin typeface="+mj-lt"/>
                      <a:cs typeface="Times New Roman" panose="02020603050405020304" pitchFamily="18" charset="0"/>
                    </a:rPr>
                    <a:t>Annotator </a:t>
                  </a:r>
                  <a14:m>
                    <m:oMath xmlns:m="http://schemas.openxmlformats.org/officeDocument/2006/math">
                      <m:r>
                        <a:rPr lang="en-US" sz="1350" i="1">
                          <a:latin typeface="+mj-lt"/>
                        </a:rPr>
                        <m:t>𝑚</m:t>
                      </m:r>
                    </m:oMath>
                  </a14:m>
                  <a:r>
                    <a:rPr lang="en-US" sz="1350" b="1" dirty="0">
                      <a:latin typeface="+mj-lt"/>
                      <a:cs typeface="Times New Roman" panose="02020603050405020304" pitchFamily="18" charset="0"/>
                    </a:rPr>
                    <a:t>’s response</a:t>
                  </a:r>
                </a:p>
              </p:txBody>
            </p:sp>
          </mc:Choice>
          <mc:Fallback>
            <p:sp>
              <p:nvSpPr>
                <p:cNvPr id="32" name="TextBox 31">
                  <a:extLst>
                    <a:ext uri="{FF2B5EF4-FFF2-40B4-BE49-F238E27FC236}">
                      <a16:creationId xmlns:a16="http://schemas.microsoft.com/office/drawing/2014/main" id="{3F458552-5B3B-2E63-9B1B-DC5093A958F2}"/>
                    </a:ext>
                  </a:extLst>
                </p:cNvPr>
                <p:cNvSpPr txBox="1">
                  <a:spLocks noRot="1" noChangeAspect="1" noMove="1" noResize="1" noEditPoints="1" noAdjustHandles="1" noChangeArrowheads="1" noChangeShapeType="1" noTextEdit="1"/>
                </p:cNvSpPr>
                <p:nvPr/>
              </p:nvSpPr>
              <p:spPr>
                <a:xfrm rot="16200000">
                  <a:off x="3680822" y="4421422"/>
                  <a:ext cx="2885491" cy="400109"/>
                </a:xfrm>
                <a:prstGeom prst="rect">
                  <a:avLst/>
                </a:prstGeom>
                <a:blipFill>
                  <a:blip r:embed="rId19"/>
                  <a:stretch>
                    <a:fillRect l="-2000" r="-18000" b="-563"/>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218341C-6915-F849-5FD3-453517A464EB}"/>
                </a:ext>
              </a:extLst>
            </p:cNvPr>
            <p:cNvSpPr txBox="1"/>
            <p:nvPr/>
          </p:nvSpPr>
          <p:spPr>
            <a:xfrm>
              <a:off x="6598524" y="2683051"/>
              <a:ext cx="1400470" cy="400109"/>
            </a:xfrm>
            <a:prstGeom prst="rect">
              <a:avLst/>
            </a:prstGeom>
            <a:noFill/>
          </p:spPr>
          <p:txBody>
            <a:bodyPr wrap="none" rtlCol="0">
              <a:spAutoFit/>
            </a:bodyPr>
            <a:lstStyle/>
            <a:p>
              <a:r>
                <a:rPr lang="en-US" sz="1350" b="1" dirty="0">
                  <a:latin typeface="+mj-lt"/>
                  <a:cs typeface="Times New Roman" panose="02020603050405020304" pitchFamily="18" charset="0"/>
                </a:rPr>
                <a:t>True Label</a:t>
              </a:r>
            </a:p>
          </p:txBody>
        </p:sp>
        <p:sp>
          <p:nvSpPr>
            <p:cNvPr id="34" name="TextBox 33">
              <a:extLst>
                <a:ext uri="{FF2B5EF4-FFF2-40B4-BE49-F238E27FC236}">
                  <a16:creationId xmlns:a16="http://schemas.microsoft.com/office/drawing/2014/main" id="{61C31191-37DD-F1AB-567C-40A7834C664A}"/>
                </a:ext>
              </a:extLst>
            </p:cNvPr>
            <p:cNvSpPr txBox="1"/>
            <p:nvPr/>
          </p:nvSpPr>
          <p:spPr>
            <a:xfrm>
              <a:off x="6001110" y="2919056"/>
              <a:ext cx="228600" cy="369332"/>
            </a:xfrm>
            <a:prstGeom prst="rect">
              <a:avLst/>
            </a:prstGeom>
            <a:noFill/>
          </p:spPr>
          <p:txBody>
            <a:bodyPr wrap="square" rtlCol="0">
              <a:spAutoFit/>
            </a:bodyPr>
            <a:lstStyle/>
            <a:p>
              <a:r>
                <a:rPr lang="en-US" sz="1200" b="1" dirty="0">
                  <a:latin typeface="+mj-lt"/>
                </a:rPr>
                <a:t>1</a:t>
              </a:r>
            </a:p>
          </p:txBody>
        </p:sp>
        <p:sp>
          <p:nvSpPr>
            <p:cNvPr id="35" name="TextBox 34">
              <a:extLst>
                <a:ext uri="{FF2B5EF4-FFF2-40B4-BE49-F238E27FC236}">
                  <a16:creationId xmlns:a16="http://schemas.microsoft.com/office/drawing/2014/main" id="{C2FF7B98-31A0-AB0C-4D27-B0E4F1782919}"/>
                </a:ext>
              </a:extLst>
            </p:cNvPr>
            <p:cNvSpPr txBox="1"/>
            <p:nvPr/>
          </p:nvSpPr>
          <p:spPr>
            <a:xfrm>
              <a:off x="6985650" y="2917248"/>
              <a:ext cx="228600" cy="369332"/>
            </a:xfrm>
            <a:prstGeom prst="rect">
              <a:avLst/>
            </a:prstGeom>
            <a:noFill/>
          </p:spPr>
          <p:txBody>
            <a:bodyPr wrap="square" rtlCol="0">
              <a:spAutoFit/>
            </a:bodyPr>
            <a:lstStyle/>
            <a:p>
              <a:r>
                <a:rPr lang="en-US" sz="1200" b="1" dirty="0">
                  <a:latin typeface="+mj-lt"/>
                </a:rPr>
                <a:t>2</a:t>
              </a:r>
            </a:p>
          </p:txBody>
        </p:sp>
        <p:sp>
          <p:nvSpPr>
            <p:cNvPr id="36" name="TextBox 35">
              <a:extLst>
                <a:ext uri="{FF2B5EF4-FFF2-40B4-BE49-F238E27FC236}">
                  <a16:creationId xmlns:a16="http://schemas.microsoft.com/office/drawing/2014/main" id="{43BDC522-B34D-6545-502B-028B61686588}"/>
                </a:ext>
              </a:extLst>
            </p:cNvPr>
            <p:cNvSpPr txBox="1"/>
            <p:nvPr/>
          </p:nvSpPr>
          <p:spPr>
            <a:xfrm>
              <a:off x="8177021" y="2930262"/>
              <a:ext cx="228600" cy="369332"/>
            </a:xfrm>
            <a:prstGeom prst="rect">
              <a:avLst/>
            </a:prstGeom>
            <a:noFill/>
          </p:spPr>
          <p:txBody>
            <a:bodyPr wrap="square" rtlCol="0">
              <a:spAutoFit/>
            </a:bodyPr>
            <a:lstStyle/>
            <a:p>
              <a:r>
                <a:rPr lang="en-US" sz="1200" b="1" dirty="0">
                  <a:latin typeface="+mj-lt"/>
                </a:rPr>
                <a:t>3</a:t>
              </a:r>
            </a:p>
          </p:txBody>
        </p:sp>
        <p:pic>
          <p:nvPicPr>
            <p:cNvPr id="37" name="Picture 36" descr="\documentclass{article}&#10;\usepackage{amsmath}&#10;\pagestyle{empty}&#10;\begin{document}&#10;&#10;$y_n$&#10;&#10;&#10;\end{document}" title="IguanaTex Bitmap Display">
              <a:extLst>
                <a:ext uri="{FF2B5EF4-FFF2-40B4-BE49-F238E27FC236}">
                  <a16:creationId xmlns:a16="http://schemas.microsoft.com/office/drawing/2014/main" id="{7E76F1F5-AD05-3CC6-2F89-52B39E641EE6}"/>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903271" y="2816496"/>
              <a:ext cx="234667" cy="163047"/>
            </a:xfrm>
            <a:prstGeom prst="rect">
              <a:avLst/>
            </a:prstGeom>
          </p:spPr>
        </p:pic>
        <p:sp>
          <p:nvSpPr>
            <p:cNvPr id="38" name="TextBox 37">
              <a:extLst>
                <a:ext uri="{FF2B5EF4-FFF2-40B4-BE49-F238E27FC236}">
                  <a16:creationId xmlns:a16="http://schemas.microsoft.com/office/drawing/2014/main" id="{068B78A3-A731-3E39-7D3A-208EDB40A52F}"/>
                </a:ext>
              </a:extLst>
            </p:cNvPr>
            <p:cNvSpPr txBox="1"/>
            <p:nvPr/>
          </p:nvSpPr>
          <p:spPr>
            <a:xfrm>
              <a:off x="5305029" y="3521032"/>
              <a:ext cx="228600" cy="369332"/>
            </a:xfrm>
            <a:prstGeom prst="rect">
              <a:avLst/>
            </a:prstGeom>
            <a:noFill/>
          </p:spPr>
          <p:txBody>
            <a:bodyPr wrap="square" rtlCol="0">
              <a:spAutoFit/>
            </a:bodyPr>
            <a:lstStyle/>
            <a:p>
              <a:r>
                <a:rPr lang="en-US" sz="1200" b="1" dirty="0">
                  <a:latin typeface="+mj-lt"/>
                </a:rPr>
                <a:t>1</a:t>
              </a:r>
            </a:p>
          </p:txBody>
        </p:sp>
        <p:sp>
          <p:nvSpPr>
            <p:cNvPr id="39" name="TextBox 38">
              <a:extLst>
                <a:ext uri="{FF2B5EF4-FFF2-40B4-BE49-F238E27FC236}">
                  <a16:creationId xmlns:a16="http://schemas.microsoft.com/office/drawing/2014/main" id="{FAF9A1F4-C031-C1A7-432C-A401C2E4B400}"/>
                </a:ext>
              </a:extLst>
            </p:cNvPr>
            <p:cNvSpPr txBox="1"/>
            <p:nvPr/>
          </p:nvSpPr>
          <p:spPr>
            <a:xfrm flipH="1">
              <a:off x="5262937" y="4466088"/>
              <a:ext cx="504124" cy="369332"/>
            </a:xfrm>
            <a:prstGeom prst="rect">
              <a:avLst/>
            </a:prstGeom>
            <a:noFill/>
          </p:spPr>
          <p:txBody>
            <a:bodyPr wrap="square" rtlCol="0">
              <a:spAutoFit/>
            </a:bodyPr>
            <a:lstStyle/>
            <a:p>
              <a:r>
                <a:rPr lang="en-US" sz="1200" b="1" dirty="0">
                  <a:latin typeface="+mj-lt"/>
                </a:rPr>
                <a:t>2</a:t>
              </a:r>
            </a:p>
          </p:txBody>
        </p:sp>
        <p:sp>
          <p:nvSpPr>
            <p:cNvPr id="40" name="TextBox 39">
              <a:extLst>
                <a:ext uri="{FF2B5EF4-FFF2-40B4-BE49-F238E27FC236}">
                  <a16:creationId xmlns:a16="http://schemas.microsoft.com/office/drawing/2014/main" id="{9FD94091-2AF8-6DE5-A858-FF9C73A4F0D4}"/>
                </a:ext>
              </a:extLst>
            </p:cNvPr>
            <p:cNvSpPr txBox="1"/>
            <p:nvPr/>
          </p:nvSpPr>
          <p:spPr>
            <a:xfrm>
              <a:off x="5262937" y="5429937"/>
              <a:ext cx="228600" cy="369332"/>
            </a:xfrm>
            <a:prstGeom prst="rect">
              <a:avLst/>
            </a:prstGeom>
            <a:noFill/>
          </p:spPr>
          <p:txBody>
            <a:bodyPr wrap="square" rtlCol="0">
              <a:spAutoFit/>
            </a:bodyPr>
            <a:lstStyle/>
            <a:p>
              <a:r>
                <a:rPr lang="en-US" sz="1200" b="1" dirty="0">
                  <a:latin typeface="+mj-lt"/>
                </a:rPr>
                <a:t>3</a:t>
              </a:r>
            </a:p>
          </p:txBody>
        </p:sp>
      </p:grpSp>
      <p:pic>
        <p:nvPicPr>
          <p:cNvPr id="41" name="Picture 40" descr="\documentclass{article}&#10;\usepackage{amsmath}&#10;\usepackage{bm,amssymb}&#10;\pagestyle{empty}&#10;\begin{document}&#10;&#10;${\bm H}_m(\varLambda,:) = \bm I_K$&#10;&#10;&#10;\end{document}" title="IguanaTex Bitmap Display">
            <a:extLst>
              <a:ext uri="{FF2B5EF4-FFF2-40B4-BE49-F238E27FC236}">
                <a16:creationId xmlns:a16="http://schemas.microsoft.com/office/drawing/2014/main" id="{D2593B53-C71B-B6A7-3877-439EE3B0FA10}"/>
              </a:ext>
            </a:extLst>
          </p:cNvPr>
          <p:cNvPicPr>
            <a:picLocks noChangeAspect="1"/>
          </p:cNvPicPr>
          <p:nvPr>
            <p:custDataLst>
              <p:tags r:id="rId4"/>
            </p:custDataLst>
          </p:nvPr>
        </p:nvPicPr>
        <p:blipFill>
          <a:blip r:embed="rId21"/>
          <a:stretch>
            <a:fillRect/>
          </a:stretch>
        </p:blipFill>
        <p:spPr>
          <a:xfrm>
            <a:off x="2939461" y="1483533"/>
            <a:ext cx="2018835" cy="315975"/>
          </a:xfrm>
          <a:prstGeom prst="rect">
            <a:avLst/>
          </a:prstGeom>
          <a:solidFill>
            <a:schemeClr val="accent1">
              <a:lumMod val="20000"/>
              <a:lumOff val="80000"/>
            </a:schemeClr>
          </a:solidFill>
          <a:ln w="44450">
            <a:solidFill>
              <a:schemeClr val="accent1">
                <a:lumMod val="20000"/>
                <a:lumOff val="80000"/>
              </a:schemeClr>
            </a:solidFill>
          </a:ln>
        </p:spPr>
      </p:pic>
      <p:grpSp>
        <p:nvGrpSpPr>
          <p:cNvPr id="42" name="Group 41">
            <a:extLst>
              <a:ext uri="{FF2B5EF4-FFF2-40B4-BE49-F238E27FC236}">
                <a16:creationId xmlns:a16="http://schemas.microsoft.com/office/drawing/2014/main" id="{CE6A74FF-9B27-60CA-FC4D-FC2A6842C692}"/>
              </a:ext>
            </a:extLst>
          </p:cNvPr>
          <p:cNvGrpSpPr/>
          <p:nvPr/>
        </p:nvGrpSpPr>
        <p:grpSpPr>
          <a:xfrm>
            <a:off x="691357" y="1364142"/>
            <a:ext cx="1811192" cy="886258"/>
            <a:chOff x="1058544" y="1092042"/>
            <a:chExt cx="2414922" cy="1181677"/>
          </a:xfrm>
        </p:grpSpPr>
        <p:sp>
          <p:nvSpPr>
            <p:cNvPr id="43" name="Speech Bubble: Oval 42">
              <a:extLst>
                <a:ext uri="{FF2B5EF4-FFF2-40B4-BE49-F238E27FC236}">
                  <a16:creationId xmlns:a16="http://schemas.microsoft.com/office/drawing/2014/main" id="{32503AEF-1570-5CB5-84FE-39D252ACC122}"/>
                </a:ext>
              </a:extLst>
            </p:cNvPr>
            <p:cNvSpPr/>
            <p:nvPr/>
          </p:nvSpPr>
          <p:spPr>
            <a:xfrm>
              <a:off x="1058544" y="1092042"/>
              <a:ext cx="2308594" cy="1181677"/>
            </a:xfrm>
            <a:prstGeom prst="wedgeEllipseCallout">
              <a:avLst>
                <a:gd name="adj1" fmla="val -17326"/>
                <a:gd name="adj2" fmla="val 63149"/>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44" name="TextBox 43">
              <a:extLst>
                <a:ext uri="{FF2B5EF4-FFF2-40B4-BE49-F238E27FC236}">
                  <a16:creationId xmlns:a16="http://schemas.microsoft.com/office/drawing/2014/main" id="{8E428805-4F8E-606A-280C-8A8BDD28B263}"/>
                </a:ext>
              </a:extLst>
            </p:cNvPr>
            <p:cNvSpPr txBox="1"/>
            <p:nvPr/>
          </p:nvSpPr>
          <p:spPr>
            <a:xfrm>
              <a:off x="1164873" y="1319294"/>
              <a:ext cx="2308593" cy="677108"/>
            </a:xfrm>
            <a:prstGeom prst="rect">
              <a:avLst/>
            </a:prstGeom>
            <a:noFill/>
          </p:spPr>
          <p:txBody>
            <a:bodyPr wrap="square" rtlCol="0">
              <a:spAutoFit/>
            </a:bodyPr>
            <a:lstStyle/>
            <a:p>
              <a:r>
                <a:rPr lang="en-US" sz="1350" dirty="0">
                  <a:latin typeface="+mj-lt"/>
                  <a:cs typeface="Times New Roman" panose="02020603050405020304" pitchFamily="18" charset="0"/>
                </a:rPr>
                <a:t>Consider annotators </a:t>
              </a:r>
            </a:p>
            <a:p>
              <a:endParaRPr lang="en-US" sz="1350" dirty="0">
                <a:latin typeface="+mj-lt"/>
              </a:endParaRPr>
            </a:p>
          </p:txBody>
        </p:sp>
        <p:pic>
          <p:nvPicPr>
            <p:cNvPr id="45" name="Picture 44" descr="\documentclass{article}&#10;\usepackage{amsmath}&#10;\usepackage{bm,amssymb}&#10;\pagestyle{empty}&#10;\begin{document}&#10;&#10;$m_1^*, m_2^*, m_3^*$&#10;&#10;&#10;\end{document}" title="IguanaTex Bitmap Display">
              <a:extLst>
                <a:ext uri="{FF2B5EF4-FFF2-40B4-BE49-F238E27FC236}">
                  <a16:creationId xmlns:a16="http://schemas.microsoft.com/office/drawing/2014/main" id="{25163933-75CA-8274-FC5F-C98AF63D52B3}"/>
                </a:ext>
              </a:extLst>
            </p:cNvPr>
            <p:cNvPicPr>
              <a:picLocks noChangeAspect="1"/>
            </p:cNvPicPr>
            <p:nvPr>
              <p:custDataLst>
                <p:tags r:id="rId6"/>
              </p:custDataLst>
            </p:nvPr>
          </p:nvPicPr>
          <p:blipFill>
            <a:blip r:embed="rId22"/>
            <a:stretch>
              <a:fillRect/>
            </a:stretch>
          </p:blipFill>
          <p:spPr>
            <a:xfrm>
              <a:off x="1598684" y="1696731"/>
              <a:ext cx="1209905" cy="239238"/>
            </a:xfrm>
            <a:prstGeom prst="rect">
              <a:avLst/>
            </a:prstGeom>
          </p:spPr>
        </p:pic>
      </p:grpSp>
      <p:sp>
        <p:nvSpPr>
          <p:cNvPr id="46" name="TextBox 45">
            <a:extLst>
              <a:ext uri="{FF2B5EF4-FFF2-40B4-BE49-F238E27FC236}">
                <a16:creationId xmlns:a16="http://schemas.microsoft.com/office/drawing/2014/main" id="{46656C70-EB1F-785F-EE73-CAE6521140BC}"/>
              </a:ext>
            </a:extLst>
          </p:cNvPr>
          <p:cNvSpPr txBox="1"/>
          <p:nvPr/>
        </p:nvSpPr>
        <p:spPr>
          <a:xfrm>
            <a:off x="-408519" y="6306649"/>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47" name="TextBox 46">
            <a:extLst>
              <a:ext uri="{FF2B5EF4-FFF2-40B4-BE49-F238E27FC236}">
                <a16:creationId xmlns:a16="http://schemas.microsoft.com/office/drawing/2014/main" id="{423B0BC7-727F-BFF7-AB24-9612A9CD5A95}"/>
              </a:ext>
            </a:extLst>
          </p:cNvPr>
          <p:cNvSpPr txBox="1"/>
          <p:nvPr/>
        </p:nvSpPr>
        <p:spPr>
          <a:xfrm>
            <a:off x="450738" y="683548"/>
            <a:ext cx="5833648"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What does it mean by “        </a:t>
            </a:r>
            <a:r>
              <a:rPr lang="en-US" b="1" dirty="0">
                <a:latin typeface="+mj-lt"/>
                <a:cs typeface="Times New Roman" panose="02020603050405020304" pitchFamily="18" charset="0"/>
              </a:rPr>
              <a:t>satisfies separability</a:t>
            </a:r>
            <a:r>
              <a:rPr lang="en-US" dirty="0">
                <a:latin typeface="+mj-lt"/>
                <a:cs typeface="Times New Roman" panose="02020603050405020304" pitchFamily="18" charset="0"/>
              </a:rPr>
              <a:t>”?</a:t>
            </a:r>
          </a:p>
        </p:txBody>
      </p:sp>
      <p:pic>
        <p:nvPicPr>
          <p:cNvPr id="48" name="Picture 47" descr="\documentclass{article}&#10;\usepackage{amsmath,bm,amsfonts,amssymb}&#10;\pagestyle{empty}&#10;\begin{document}&#10;&#10;$\bm H_m$&#10;&#10;&#10;\end{document}" title="IguanaTex Bitmap Display">
            <a:extLst>
              <a:ext uri="{FF2B5EF4-FFF2-40B4-BE49-F238E27FC236}">
                <a16:creationId xmlns:a16="http://schemas.microsoft.com/office/drawing/2014/main" id="{C95A0514-39D7-5744-75B7-BBB76EC7A216}"/>
              </a:ext>
            </a:extLst>
          </p:cNvPr>
          <p:cNvPicPr>
            <a:picLocks noChangeAspect="1"/>
          </p:cNvPicPr>
          <p:nvPr>
            <p:custDataLst>
              <p:tags r:id="rId5"/>
            </p:custDataLst>
          </p:nvPr>
        </p:nvPicPr>
        <p:blipFill>
          <a:blip r:embed="rId23"/>
          <a:stretch>
            <a:fillRect/>
          </a:stretch>
        </p:blipFill>
        <p:spPr>
          <a:xfrm>
            <a:off x="3230991" y="782364"/>
            <a:ext cx="368914" cy="192000"/>
          </a:xfrm>
          <a:prstGeom prst="rect">
            <a:avLst/>
          </a:prstGeom>
        </p:spPr>
      </p:pic>
      <p:sp>
        <p:nvSpPr>
          <p:cNvPr id="49" name="TextBox 48">
            <a:extLst>
              <a:ext uri="{FF2B5EF4-FFF2-40B4-BE49-F238E27FC236}">
                <a16:creationId xmlns:a16="http://schemas.microsoft.com/office/drawing/2014/main" id="{80CCCE53-DFE6-B968-3282-03616362CA9B}"/>
              </a:ext>
            </a:extLst>
          </p:cNvPr>
          <p:cNvSpPr txBox="1"/>
          <p:nvPr/>
        </p:nvSpPr>
        <p:spPr>
          <a:xfrm>
            <a:off x="1801601" y="5608050"/>
            <a:ext cx="6272871" cy="400110"/>
          </a:xfrm>
          <a:prstGeom prst="rect">
            <a:avLst/>
          </a:prstGeom>
          <a:noFill/>
        </p:spPr>
        <p:txBody>
          <a:bodyPr wrap="none" rtlCol="0">
            <a:spAutoFit/>
          </a:bodyPr>
          <a:lstStyle/>
          <a:p>
            <a:r>
              <a:rPr lang="en-US" sz="2000" b="1" dirty="0">
                <a:latin typeface="+mj-lt"/>
                <a:cs typeface="Times New Roman" panose="02020603050405020304" pitchFamily="18" charset="0"/>
              </a:rPr>
              <a:t>Specialized annotators exist </a:t>
            </a:r>
            <a:r>
              <a:rPr lang="en-US" sz="2000" b="1" dirty="0">
                <a:latin typeface="+mj-lt"/>
                <a:cs typeface="Times New Roman" panose="02020603050405020304" pitchFamily="18" charset="0"/>
                <a:sym typeface="Wingdings" panose="05000000000000000000" pitchFamily="2" charset="2"/>
              </a:rPr>
              <a:t> separability holds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228456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5" grpId="0" animBg="1"/>
      <p:bldP spid="26" grpId="0" animBg="1"/>
      <p:bldP spid="28" grpId="0" animBg="1"/>
      <p:bldP spid="29" grpId="0" animBg="1"/>
      <p:bldP spid="30" grpId="0" animBg="1"/>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FE38-5973-B159-979F-83CCBF4AF285}"/>
              </a:ext>
            </a:extLst>
          </p:cNvPr>
          <p:cNvSpPr>
            <a:spLocks noGrp="1"/>
          </p:cNvSpPr>
          <p:nvPr>
            <p:ph type="title"/>
          </p:nvPr>
        </p:nvSpPr>
        <p:spPr>
          <a:xfrm>
            <a:off x="95475" y="-26359"/>
            <a:ext cx="7886700" cy="1325563"/>
          </a:xfrm>
        </p:spPr>
        <p:txBody>
          <a:bodyPr/>
          <a:lstStyle/>
          <a:p>
            <a:r>
              <a:rPr lang="en-US" dirty="0"/>
              <a:t>Identifiability Result</a:t>
            </a:r>
            <a:br>
              <a:rPr lang="en-US" dirty="0"/>
            </a:br>
            <a:endParaRPr lang="en-US" dirty="0"/>
          </a:p>
        </p:txBody>
      </p:sp>
      <p:grpSp>
        <p:nvGrpSpPr>
          <p:cNvPr id="4" name="Group 3">
            <a:extLst>
              <a:ext uri="{FF2B5EF4-FFF2-40B4-BE49-F238E27FC236}">
                <a16:creationId xmlns:a16="http://schemas.microsoft.com/office/drawing/2014/main" id="{C16455D0-F852-E54C-0C19-AE364691FF56}"/>
              </a:ext>
            </a:extLst>
          </p:cNvPr>
          <p:cNvGrpSpPr/>
          <p:nvPr/>
        </p:nvGrpSpPr>
        <p:grpSpPr>
          <a:xfrm>
            <a:off x="330798" y="4796070"/>
            <a:ext cx="5445121" cy="1423558"/>
            <a:chOff x="675754" y="4455710"/>
            <a:chExt cx="7260162" cy="1628844"/>
          </a:xfrm>
        </p:grpSpPr>
        <p:sp>
          <p:nvSpPr>
            <p:cNvPr id="5" name="Rectangle: Rounded Corners 4">
              <a:extLst>
                <a:ext uri="{FF2B5EF4-FFF2-40B4-BE49-F238E27FC236}">
                  <a16:creationId xmlns:a16="http://schemas.microsoft.com/office/drawing/2014/main" id="{E02D7C6D-9E32-B0C7-345D-6C7393ED797C}"/>
                </a:ext>
              </a:extLst>
            </p:cNvPr>
            <p:cNvSpPr/>
            <p:nvPr/>
          </p:nvSpPr>
          <p:spPr>
            <a:xfrm>
              <a:off x="755827" y="4455710"/>
              <a:ext cx="7180089" cy="1477328"/>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TextBox 5">
              <a:extLst>
                <a:ext uri="{FF2B5EF4-FFF2-40B4-BE49-F238E27FC236}">
                  <a16:creationId xmlns:a16="http://schemas.microsoft.com/office/drawing/2014/main" id="{2EB33B5D-3A1B-C454-3F2B-4A821B9F0F68}"/>
                </a:ext>
              </a:extLst>
            </p:cNvPr>
            <p:cNvSpPr txBox="1"/>
            <p:nvPr/>
          </p:nvSpPr>
          <p:spPr>
            <a:xfrm>
              <a:off x="675754" y="4576449"/>
              <a:ext cx="7180090" cy="1508105"/>
            </a:xfrm>
            <a:prstGeom prst="rect">
              <a:avLst/>
            </a:prstGeom>
            <a:noFill/>
          </p:spPr>
          <p:txBody>
            <a:bodyPr wrap="square" rtlCol="0">
              <a:spAutoFit/>
            </a:bodyPr>
            <a:lstStyle/>
            <a:p>
              <a:pPr algn="ctr"/>
              <a:r>
                <a:rPr lang="en-US" dirty="0">
                  <a:latin typeface="+mj-lt"/>
                  <a:cs typeface="Times New Roman" panose="02020603050405020304" pitchFamily="18" charset="0"/>
                </a:rPr>
                <a:t>A fast algorithm called </a:t>
              </a:r>
              <a:r>
                <a:rPr lang="en-US" dirty="0" err="1">
                  <a:latin typeface="+mj-lt"/>
                  <a:cs typeface="Times New Roman" panose="02020603050405020304" pitchFamily="18" charset="0"/>
                </a:rPr>
                <a:t>MultiSPA</a:t>
              </a:r>
              <a:r>
                <a:rPr lang="en-US" dirty="0">
                  <a:latin typeface="+mj-lt"/>
                  <a:cs typeface="Times New Roman" panose="02020603050405020304" pitchFamily="18" charset="0"/>
                </a:rPr>
                <a:t> is designed leveraging </a:t>
              </a:r>
              <a:r>
                <a:rPr lang="en-US" b="1" i="1" u="sng" dirty="0">
                  <a:latin typeface="+mj-lt"/>
                  <a:cs typeface="Times New Roman" panose="02020603050405020304" pitchFamily="18" charset="0"/>
                </a:rPr>
                <a:t>successive projection algorithm (SPA)</a:t>
              </a:r>
            </a:p>
            <a:p>
              <a:pPr algn="ctr"/>
              <a:r>
                <a:rPr lang="en-US" sz="1350" dirty="0">
                  <a:latin typeface="+mj-lt"/>
                  <a:cs typeface="Times New Roman" panose="02020603050405020304" pitchFamily="18" charset="0"/>
                </a:rPr>
                <a:t>[Araújo et al., 2001, Gillis &amp; </a:t>
              </a:r>
              <a:r>
                <a:rPr lang="en-US" sz="1350" dirty="0" err="1">
                  <a:latin typeface="+mj-lt"/>
                  <a:cs typeface="Times New Roman" panose="02020603050405020304" pitchFamily="18" charset="0"/>
                </a:rPr>
                <a:t>Vavasis</a:t>
              </a:r>
              <a:r>
                <a:rPr lang="en-US" sz="1350" dirty="0">
                  <a:latin typeface="+mj-lt"/>
                  <a:cs typeface="Times New Roman" panose="02020603050405020304" pitchFamily="18" charset="0"/>
                </a:rPr>
                <a:t>, 2014, Fu et al., 2015]</a:t>
              </a:r>
            </a:p>
          </p:txBody>
        </p:sp>
      </p:grpSp>
      <p:pic>
        <p:nvPicPr>
          <p:cNvPr id="7" name="Picture 2" descr="Crowd Wisdom | Marius Tremblay">
            <a:extLst>
              <a:ext uri="{FF2B5EF4-FFF2-40B4-BE49-F238E27FC236}">
                <a16:creationId xmlns:a16="http://schemas.microsoft.com/office/drawing/2014/main" id="{B8551E33-5F78-AD57-680D-ADE7B9643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624" y="3589211"/>
            <a:ext cx="1835578" cy="2137908"/>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C113E511-D441-FAA6-FE93-866BF97F4213}"/>
              </a:ext>
            </a:extLst>
          </p:cNvPr>
          <p:cNvSpPr/>
          <p:nvPr/>
        </p:nvSpPr>
        <p:spPr>
          <a:xfrm>
            <a:off x="6489108" y="2195229"/>
            <a:ext cx="1611470" cy="748318"/>
          </a:xfrm>
          <a:prstGeom prst="wedgeRoundRectCallout">
            <a:avLst>
              <a:gd name="adj1" fmla="val 42511"/>
              <a:gd name="adj2" fmla="val 13988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cs typeface="Times New Roman" panose="02020603050405020304" pitchFamily="18" charset="0"/>
              </a:rPr>
              <a:t>Wisdom of the Crowd</a:t>
            </a:r>
          </a:p>
        </p:txBody>
      </p:sp>
      <p:sp>
        <p:nvSpPr>
          <p:cNvPr id="9" name="TextBox 8">
            <a:extLst>
              <a:ext uri="{FF2B5EF4-FFF2-40B4-BE49-F238E27FC236}">
                <a16:creationId xmlns:a16="http://schemas.microsoft.com/office/drawing/2014/main" id="{CB7FF6B1-2274-8543-F47C-B07E919DE17D}"/>
              </a:ext>
            </a:extLst>
          </p:cNvPr>
          <p:cNvSpPr txBox="1"/>
          <p:nvPr/>
        </p:nvSpPr>
        <p:spPr>
          <a:xfrm>
            <a:off x="-232434" y="6307393"/>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10" name="Rectangle 9">
            <a:extLst>
              <a:ext uri="{FF2B5EF4-FFF2-40B4-BE49-F238E27FC236}">
                <a16:creationId xmlns:a16="http://schemas.microsoft.com/office/drawing/2014/main" id="{FE655EE4-5409-4CF7-F328-78ECE7AC4388}"/>
              </a:ext>
            </a:extLst>
          </p:cNvPr>
          <p:cNvSpPr/>
          <p:nvPr/>
        </p:nvSpPr>
        <p:spPr>
          <a:xfrm>
            <a:off x="198389" y="1117832"/>
            <a:ext cx="6803045" cy="44610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1" name="Group 10">
            <a:extLst>
              <a:ext uri="{FF2B5EF4-FFF2-40B4-BE49-F238E27FC236}">
                <a16:creationId xmlns:a16="http://schemas.microsoft.com/office/drawing/2014/main" id="{6769402E-CBED-17DF-40F4-95D76763A626}"/>
              </a:ext>
            </a:extLst>
          </p:cNvPr>
          <p:cNvGrpSpPr/>
          <p:nvPr/>
        </p:nvGrpSpPr>
        <p:grpSpPr>
          <a:xfrm>
            <a:off x="95475" y="1114000"/>
            <a:ext cx="9403976" cy="1246474"/>
            <a:chOff x="348120" y="1279406"/>
            <a:chExt cx="9403976" cy="1246474"/>
          </a:xfrm>
        </p:grpSpPr>
        <p:sp>
          <p:nvSpPr>
            <p:cNvPr id="15" name="TextBox 14">
              <a:extLst>
                <a:ext uri="{FF2B5EF4-FFF2-40B4-BE49-F238E27FC236}">
                  <a16:creationId xmlns:a16="http://schemas.microsoft.com/office/drawing/2014/main" id="{D52A0336-A504-49E9-CB68-BB8A3B8775FF}"/>
                </a:ext>
              </a:extLst>
            </p:cNvPr>
            <p:cNvSpPr txBox="1"/>
            <p:nvPr/>
          </p:nvSpPr>
          <p:spPr>
            <a:xfrm>
              <a:off x="348120" y="1279406"/>
              <a:ext cx="9403976" cy="830997"/>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separability, there exists a </a:t>
              </a:r>
            </a:p>
            <a:p>
              <a:r>
                <a:rPr lang="en-US" sz="2400" b="1" dirty="0">
                  <a:latin typeface="+mj-lt"/>
                  <a:cs typeface="Times New Roman" panose="02020603050405020304" pitchFamily="18" charset="0"/>
                </a:rPr>
                <a:t> </a:t>
              </a:r>
            </a:p>
          </p:txBody>
        </p:sp>
        <p:pic>
          <p:nvPicPr>
            <p:cNvPr id="12" name="Picture 11"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FF18F39A-7868-1755-06EB-E1C0FDA0F6A6}"/>
                </a:ext>
              </a:extLst>
            </p:cNvPr>
            <p:cNvPicPr>
              <a:picLocks noChangeAspect="1"/>
            </p:cNvPicPr>
            <p:nvPr>
              <p:custDataLst>
                <p:tags r:id="rId3"/>
              </p:custDataLst>
            </p:nvPr>
          </p:nvPicPr>
          <p:blipFill>
            <a:blip r:embed="rId7"/>
            <a:stretch>
              <a:fillRect/>
            </a:stretch>
          </p:blipFill>
          <p:spPr>
            <a:xfrm>
              <a:off x="3211023" y="2260112"/>
              <a:ext cx="1611470" cy="265768"/>
            </a:xfrm>
            <a:prstGeom prst="rect">
              <a:avLst/>
            </a:prstGeom>
          </p:spPr>
        </p:pic>
        <p:sp>
          <p:nvSpPr>
            <p:cNvPr id="13" name="TextBox 12">
              <a:extLst>
                <a:ext uri="{FF2B5EF4-FFF2-40B4-BE49-F238E27FC236}">
                  <a16:creationId xmlns:a16="http://schemas.microsoft.com/office/drawing/2014/main" id="{019CB629-79F4-9D09-ADEA-F4D18E647AB7}"/>
                </a:ext>
              </a:extLst>
            </p:cNvPr>
            <p:cNvSpPr txBox="1"/>
            <p:nvPr/>
          </p:nvSpPr>
          <p:spPr>
            <a:xfrm>
              <a:off x="348120" y="1721428"/>
              <a:ext cx="9096288" cy="461665"/>
            </a:xfrm>
            <a:prstGeom prst="rect">
              <a:avLst/>
            </a:prstGeom>
            <a:noFill/>
            <a:ln>
              <a:noFill/>
            </a:ln>
          </p:spPr>
          <p:txBody>
            <a:bodyPr wrap="square" rtlCol="0">
              <a:spAutoFit/>
            </a:bodyPr>
            <a:lstStyle/>
            <a:p>
              <a:r>
                <a:rPr lang="en-US" sz="2400" b="1" dirty="0">
                  <a:latin typeface="+mj-lt"/>
                  <a:cs typeface="Times New Roman" panose="02020603050405020304" pitchFamily="18" charset="0"/>
                </a:rPr>
                <a:t>greedy algorithm to learn the true confusion from the model</a:t>
              </a:r>
            </a:p>
          </p:txBody>
        </p:sp>
        <p:pic>
          <p:nvPicPr>
            <p:cNvPr id="14" name="Picture 13" descr="\documentclass{article}&#10;\usepackage{amsmath}&#10;\usepackage{bm,amssymb}&#10;\pagestyle{empty}&#10;\begin{document}&#10;&#10;${\bm H}_m$&#10;&#10;&#10;\end{document}" title="IguanaTex Bitmap Display">
              <a:extLst>
                <a:ext uri="{FF2B5EF4-FFF2-40B4-BE49-F238E27FC236}">
                  <a16:creationId xmlns:a16="http://schemas.microsoft.com/office/drawing/2014/main" id="{9A865696-F94D-DF08-446F-5685FE937B20}"/>
                </a:ext>
              </a:extLst>
            </p:cNvPr>
            <p:cNvPicPr>
              <a:picLocks noChangeAspect="1"/>
            </p:cNvPicPr>
            <p:nvPr>
              <p:custDataLst>
                <p:tags r:id="rId4"/>
              </p:custDataLst>
            </p:nvPr>
          </p:nvPicPr>
          <p:blipFill>
            <a:blip r:embed="rId8"/>
            <a:stretch>
              <a:fillRect/>
            </a:stretch>
          </p:blipFill>
          <p:spPr>
            <a:xfrm>
              <a:off x="3728785" y="1435682"/>
              <a:ext cx="411995" cy="205921"/>
            </a:xfrm>
            <a:prstGeom prst="rect">
              <a:avLst/>
            </a:prstGeom>
            <a:noFill/>
            <a:ln w="44450">
              <a:noFill/>
            </a:ln>
          </p:spPr>
        </p:pic>
      </p:grpSp>
      <p:sp>
        <p:nvSpPr>
          <p:cNvPr id="17" name="TextBox 16">
            <a:extLst>
              <a:ext uri="{FF2B5EF4-FFF2-40B4-BE49-F238E27FC236}">
                <a16:creationId xmlns:a16="http://schemas.microsoft.com/office/drawing/2014/main" id="{175BC0E9-E64B-0DFB-90F4-ABC5D448417A}"/>
              </a:ext>
            </a:extLst>
          </p:cNvPr>
          <p:cNvSpPr txBox="1"/>
          <p:nvPr/>
        </p:nvSpPr>
        <p:spPr>
          <a:xfrm>
            <a:off x="95475" y="638372"/>
            <a:ext cx="6340655"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Theorem 1 </a:t>
            </a:r>
            <a:r>
              <a:rPr lang="en-US" dirty="0">
                <a:latin typeface="+mj-lt"/>
                <a:cs typeface="Times New Roman" panose="02020603050405020304" pitchFamily="18" charset="0"/>
              </a:rPr>
              <a:t>[Ibrahim et al., 2019]</a:t>
            </a:r>
          </a:p>
        </p:txBody>
      </p:sp>
      <p:grpSp>
        <p:nvGrpSpPr>
          <p:cNvPr id="18" name="Group 17">
            <a:extLst>
              <a:ext uri="{FF2B5EF4-FFF2-40B4-BE49-F238E27FC236}">
                <a16:creationId xmlns:a16="http://schemas.microsoft.com/office/drawing/2014/main" id="{E6AF859C-D371-7ACA-A309-FAA2503F31D3}"/>
              </a:ext>
            </a:extLst>
          </p:cNvPr>
          <p:cNvGrpSpPr/>
          <p:nvPr/>
        </p:nvGrpSpPr>
        <p:grpSpPr>
          <a:xfrm>
            <a:off x="198389" y="3083097"/>
            <a:ext cx="7305069" cy="1631216"/>
            <a:chOff x="183479" y="2865876"/>
            <a:chExt cx="6575166" cy="1631216"/>
          </a:xfrm>
        </p:grpSpPr>
        <p:sp>
          <p:nvSpPr>
            <p:cNvPr id="19" name="TextBox 18">
              <a:extLst>
                <a:ext uri="{FF2B5EF4-FFF2-40B4-BE49-F238E27FC236}">
                  <a16:creationId xmlns:a16="http://schemas.microsoft.com/office/drawing/2014/main" id="{47F4EBEF-764E-6B6C-7C3B-12D66620AB30}"/>
                </a:ext>
              </a:extLst>
            </p:cNvPr>
            <p:cNvSpPr txBox="1"/>
            <p:nvPr/>
          </p:nvSpPr>
          <p:spPr>
            <a:xfrm>
              <a:off x="183479" y="2865876"/>
              <a:ext cx="657516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It was shown that when there are </a:t>
              </a:r>
              <a:r>
                <a:rPr lang="en-US" sz="2000" b="1" dirty="0">
                  <a:solidFill>
                    <a:schemeClr val="accent1">
                      <a:lumMod val="75000"/>
                    </a:schemeClr>
                  </a:solidFill>
                  <a:latin typeface="+mj-lt"/>
                  <a:cs typeface="Times New Roman" panose="02020603050405020304" pitchFamily="18" charset="0"/>
                </a:rPr>
                <a:t>approximate specialized annotators</a:t>
              </a:r>
              <a:r>
                <a:rPr lang="en-US" sz="2000" dirty="0">
                  <a:latin typeface="+mj-lt"/>
                  <a:cs typeface="Times New Roman" panose="02020603050405020304" pitchFamily="18" charset="0"/>
                </a:rPr>
                <a:t> exists, </a:t>
              </a:r>
              <a:r>
                <a:rPr lang="en-US" sz="2000" b="1" dirty="0">
                  <a:solidFill>
                    <a:schemeClr val="accent1">
                      <a:lumMod val="75000"/>
                    </a:schemeClr>
                  </a:solidFill>
                  <a:latin typeface="+mj-lt"/>
                  <a:cs typeface="Times New Roman" panose="02020603050405020304" pitchFamily="18" charset="0"/>
                </a:rPr>
                <a:t>near-separability</a:t>
              </a:r>
              <a:r>
                <a:rPr lang="en-US" sz="2000" dirty="0">
                  <a:latin typeface="+mj-lt"/>
                  <a:cs typeface="Times New Roman" panose="02020603050405020304" pitchFamily="18" charset="0"/>
                </a:rPr>
                <a:t> holds</a:t>
              </a:r>
            </a:p>
            <a:p>
              <a:pPr marL="800100" lvl="1" indent="-342900">
                <a:buFont typeface="Wingdings" panose="05000000000000000000" pitchFamily="2" charset="2"/>
                <a:buChar char="§"/>
              </a:pPr>
              <a:r>
                <a:rPr lang="en-US" sz="2000" dirty="0">
                  <a:latin typeface="+mj-lt"/>
                  <a:cs typeface="Times New Roman" panose="02020603050405020304" pitchFamily="18" charset="0"/>
                </a:rPr>
                <a:t>confusion matrix can be identified using      Gram-Schmidt iterations</a:t>
              </a:r>
            </a:p>
          </p:txBody>
        </p:sp>
        <p:pic>
          <p:nvPicPr>
            <p:cNvPr id="20" name="Picture 19" descr="\documentclass{article}&#10;\usepackage{amsmath}&#10;\usepackage{bm,amssymb}&#10;\pagestyle{empty}&#10;\begin{document}&#10;&#10;${\bm H}_m(\varLambda,:) \approx \bm I_K$&#10;&#10;&#10;\end{document}" title="IguanaTex Bitmap Display">
              <a:extLst>
                <a:ext uri="{FF2B5EF4-FFF2-40B4-BE49-F238E27FC236}">
                  <a16:creationId xmlns:a16="http://schemas.microsoft.com/office/drawing/2014/main" id="{F43DC3A4-B307-ECA4-450C-B7C027866902}"/>
                </a:ext>
              </a:extLst>
            </p:cNvPr>
            <p:cNvPicPr>
              <a:picLocks noChangeAspect="1"/>
            </p:cNvPicPr>
            <p:nvPr>
              <p:custDataLst>
                <p:tags r:id="rId1"/>
              </p:custDataLst>
            </p:nvPr>
          </p:nvPicPr>
          <p:blipFill>
            <a:blip r:embed="rId9"/>
            <a:stretch>
              <a:fillRect/>
            </a:stretch>
          </p:blipFill>
          <p:spPr>
            <a:xfrm>
              <a:off x="5050005" y="3306600"/>
              <a:ext cx="1396943" cy="218640"/>
            </a:xfrm>
            <a:prstGeom prst="rect">
              <a:avLst/>
            </a:prstGeom>
            <a:solidFill>
              <a:schemeClr val="accent1">
                <a:lumMod val="20000"/>
                <a:lumOff val="80000"/>
              </a:schemeClr>
            </a:solidFill>
            <a:ln w="44450">
              <a:solidFill>
                <a:schemeClr val="accent1">
                  <a:lumMod val="20000"/>
                  <a:lumOff val="80000"/>
                </a:schemeClr>
              </a:solidFill>
            </a:ln>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 $K$&#10;&#10;\end{document}" title="IguanaTex Bitmap Display">
              <a:extLst>
                <a:ext uri="{FF2B5EF4-FFF2-40B4-BE49-F238E27FC236}">
                  <a16:creationId xmlns:a16="http://schemas.microsoft.com/office/drawing/2014/main" id="{16E749A7-CC67-BA0A-73A5-F2ADC77B7410}"/>
                </a:ext>
              </a:extLst>
            </p:cNvPr>
            <p:cNvPicPr>
              <a:picLocks noChangeAspect="1"/>
            </p:cNvPicPr>
            <p:nvPr>
              <p:custDataLst>
                <p:tags r:id="rId2"/>
              </p:custDataLst>
            </p:nvPr>
          </p:nvPicPr>
          <p:blipFill>
            <a:blip r:embed="rId10"/>
            <a:stretch>
              <a:fillRect/>
            </a:stretch>
          </p:blipFill>
          <p:spPr>
            <a:xfrm>
              <a:off x="5087457" y="3621797"/>
              <a:ext cx="216381" cy="172190"/>
            </a:xfrm>
            <a:prstGeom prst="rect">
              <a:avLst/>
            </a:prstGeom>
          </p:spPr>
        </p:pic>
      </p:grpSp>
    </p:spTree>
    <p:extLst>
      <p:ext uri="{BB962C8B-B14F-4D97-AF65-F5344CB8AC3E}">
        <p14:creationId xmlns:p14="http://schemas.microsoft.com/office/powerpoint/2010/main" val="327891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883F-5BD1-3D24-1E31-AEBE87F0706B}"/>
              </a:ext>
            </a:extLst>
          </p:cNvPr>
          <p:cNvSpPr>
            <a:spLocks noGrp="1"/>
          </p:cNvSpPr>
          <p:nvPr>
            <p:ph type="title"/>
          </p:nvPr>
        </p:nvSpPr>
        <p:spPr>
          <a:xfrm>
            <a:off x="115704" y="0"/>
            <a:ext cx="7886700" cy="1325563"/>
          </a:xfrm>
        </p:spPr>
        <p:txBody>
          <a:bodyPr/>
          <a:lstStyle/>
          <a:p>
            <a:r>
              <a:rPr lang="en-US" dirty="0"/>
              <a:t>Identifiability Result</a:t>
            </a:r>
            <a:br>
              <a:rPr lang="en-US" dirty="0"/>
            </a:br>
            <a:endParaRPr lang="en-US" dirty="0"/>
          </a:p>
        </p:txBody>
      </p:sp>
      <p:sp>
        <p:nvSpPr>
          <p:cNvPr id="4" name="Rectangle: Rounded Corners 3">
            <a:extLst>
              <a:ext uri="{FF2B5EF4-FFF2-40B4-BE49-F238E27FC236}">
                <a16:creationId xmlns:a16="http://schemas.microsoft.com/office/drawing/2014/main" id="{081756BD-6A8B-B509-E327-DBE9103BC5E9}"/>
              </a:ext>
            </a:extLst>
          </p:cNvPr>
          <p:cNvSpPr/>
          <p:nvPr/>
        </p:nvSpPr>
        <p:spPr>
          <a:xfrm>
            <a:off x="658026" y="1486968"/>
            <a:ext cx="7315200" cy="27432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06715400-0211-BDAD-6D53-DF4249C86BB5}"/>
              </a:ext>
            </a:extLst>
          </p:cNvPr>
          <p:cNvSpPr txBox="1"/>
          <p:nvPr/>
        </p:nvSpPr>
        <p:spPr>
          <a:xfrm>
            <a:off x="380032" y="968710"/>
            <a:ext cx="657516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Does more annotators help? [Ibrahim et al., 2019] </a:t>
            </a:r>
          </a:p>
        </p:txBody>
      </p:sp>
      <p:pic>
        <p:nvPicPr>
          <p:cNvPr id="6" name="Picture 5" descr="\documentclass{article}&#10;\usepackage{amsmath,bm,amsfonts,amssymb}&#10;\pagestyle{empty}&#10;\begin{document}&#10;&#10;\noindent&#10;{\bf Proposition 1}: Let $\rho &gt; 0 ,\varepsilon &gt;0$, and assume that the rows of $\overline{\bm H}_m$ (row normalized version of $\bm H_m$) are generated within the $(K-1)$-probability simplex uniformly at random. If the number of annotators satisfies {$$M = \Omega\left(\frac{\varepsilon^{-2(K-1)}}{K}{\rm log}\left(\frac{K}{\rho}\right)\right),$$} then, with probability greater than or equal to $1-\rho$, there exist rows of $\overline{\bm H}_m$ indexed by $ q_1,\dots  q_K$ such that &#10; \begin{equation*}&#10; \|\overline{\bm H}_m( q_k, :) - \bm e_k^{\top} \|_2 \le \varepsilon,~k=1,\ldots,K.&#10;\end{equation*}&#10;&#10;&#10;\end{document}" title="IguanaTex Bitmap Display">
            <a:extLst>
              <a:ext uri="{FF2B5EF4-FFF2-40B4-BE49-F238E27FC236}">
                <a16:creationId xmlns:a16="http://schemas.microsoft.com/office/drawing/2014/main" id="{77BB8BCC-24C3-52AC-0E46-02B0121F8C3D}"/>
              </a:ext>
            </a:extLst>
          </p:cNvPr>
          <p:cNvPicPr>
            <a:picLocks noChangeAspect="1"/>
          </p:cNvPicPr>
          <p:nvPr>
            <p:custDataLst>
              <p:tags r:id="rId1"/>
            </p:custDataLst>
          </p:nvPr>
        </p:nvPicPr>
        <p:blipFill>
          <a:blip r:embed="rId4"/>
          <a:stretch>
            <a:fillRect/>
          </a:stretch>
        </p:blipFill>
        <p:spPr>
          <a:xfrm>
            <a:off x="845489" y="1599963"/>
            <a:ext cx="6802903" cy="2507085"/>
          </a:xfrm>
          <a:prstGeom prst="rect">
            <a:avLst/>
          </a:prstGeom>
        </p:spPr>
      </p:pic>
      <p:sp>
        <p:nvSpPr>
          <p:cNvPr id="7" name="TextBox 6">
            <a:extLst>
              <a:ext uri="{FF2B5EF4-FFF2-40B4-BE49-F238E27FC236}">
                <a16:creationId xmlns:a16="http://schemas.microsoft.com/office/drawing/2014/main" id="{686C7EAE-7D4A-4EC0-0E38-383ECA312E62}"/>
              </a:ext>
            </a:extLst>
          </p:cNvPr>
          <p:cNvSpPr txBox="1"/>
          <p:nvPr/>
        </p:nvSpPr>
        <p:spPr>
          <a:xfrm>
            <a:off x="532432" y="4522337"/>
            <a:ext cx="683331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Number of annotators increases means that we have more rows in </a:t>
            </a:r>
          </a:p>
          <a:p>
            <a:pPr marL="342900" indent="-342900">
              <a:buFont typeface="Wingdings" panose="05000000000000000000" pitchFamily="2" charset="2"/>
              <a:buChar char="Ø"/>
            </a:pPr>
            <a:endParaRPr lang="en-US" sz="2000" dirty="0">
              <a:latin typeface="+mj-lt"/>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accent1">
                    <a:lumMod val="75000"/>
                  </a:schemeClr>
                </a:solidFill>
                <a:latin typeface="+mj-lt"/>
                <a:cs typeface="Times New Roman" panose="02020603050405020304" pitchFamily="18" charset="0"/>
              </a:rPr>
              <a:t>Takeaway</a:t>
            </a:r>
            <a:r>
              <a:rPr lang="en-US" sz="2000" dirty="0">
                <a:latin typeface="+mj-lt"/>
                <a:cs typeface="Times New Roman" panose="02020603050405020304" pitchFamily="18" charset="0"/>
              </a:rPr>
              <a:t>: </a:t>
            </a:r>
            <a:r>
              <a:rPr lang="en-US" sz="2000" b="1" dirty="0">
                <a:latin typeface="+mj-lt"/>
                <a:cs typeface="Times New Roman" panose="02020603050405020304" pitchFamily="18" charset="0"/>
              </a:rPr>
              <a:t>Having</a:t>
            </a:r>
            <a:r>
              <a:rPr lang="en-US" sz="2000" dirty="0">
                <a:latin typeface="+mj-lt"/>
                <a:cs typeface="Times New Roman" panose="02020603050405020304" pitchFamily="18" charset="0"/>
              </a:rPr>
              <a:t> </a:t>
            </a:r>
            <a:r>
              <a:rPr lang="en-US" sz="2000" b="1" dirty="0">
                <a:latin typeface="+mj-lt"/>
                <a:cs typeface="Times New Roman" panose="02020603050405020304" pitchFamily="18" charset="0"/>
              </a:rPr>
              <a:t>sufficiently large number of annotators helps in identifiability</a:t>
            </a:r>
          </a:p>
        </p:txBody>
      </p:sp>
      <p:pic>
        <p:nvPicPr>
          <p:cNvPr id="8" name="Picture 7" descr="\documentclass{article}&#10;\usepackage{amsmath,bm,amsfonts,amssymb}&#10;\pagestyle{empty}&#10;\begin{document}&#10;&#10;$\bm H_m$&#10;&#10;&#10;\end{document}" title="IguanaTex Bitmap Display">
            <a:extLst>
              <a:ext uri="{FF2B5EF4-FFF2-40B4-BE49-F238E27FC236}">
                <a16:creationId xmlns:a16="http://schemas.microsoft.com/office/drawing/2014/main" id="{FFB2F517-8065-6FCE-5D74-CB9421E62EEA}"/>
              </a:ext>
            </a:extLst>
          </p:cNvPr>
          <p:cNvPicPr>
            <a:picLocks noChangeAspect="1"/>
          </p:cNvPicPr>
          <p:nvPr>
            <p:custDataLst>
              <p:tags r:id="rId2"/>
            </p:custDataLst>
          </p:nvPr>
        </p:nvPicPr>
        <p:blipFill>
          <a:blip r:embed="rId5"/>
          <a:stretch>
            <a:fillRect/>
          </a:stretch>
        </p:blipFill>
        <p:spPr>
          <a:xfrm>
            <a:off x="2486471" y="4964450"/>
            <a:ext cx="376820" cy="196114"/>
          </a:xfrm>
          <a:prstGeom prst="rect">
            <a:avLst/>
          </a:prstGeom>
        </p:spPr>
      </p:pic>
      <p:pic>
        <p:nvPicPr>
          <p:cNvPr id="9" name="Picture 8">
            <a:extLst>
              <a:ext uri="{FF2B5EF4-FFF2-40B4-BE49-F238E27FC236}">
                <a16:creationId xmlns:a16="http://schemas.microsoft.com/office/drawing/2014/main" id="{01992358-8AA8-F6FD-487F-8BCE1095424E}"/>
              </a:ext>
            </a:extLst>
          </p:cNvPr>
          <p:cNvPicPr>
            <a:picLocks noChangeAspect="1"/>
          </p:cNvPicPr>
          <p:nvPr/>
        </p:nvPicPr>
        <p:blipFill>
          <a:blip r:embed="rId6"/>
          <a:stretch>
            <a:fillRect/>
          </a:stretch>
        </p:blipFill>
        <p:spPr>
          <a:xfrm>
            <a:off x="7055851" y="4699234"/>
            <a:ext cx="1834750" cy="1597498"/>
          </a:xfrm>
          <a:prstGeom prst="rect">
            <a:avLst/>
          </a:prstGeom>
        </p:spPr>
      </p:pic>
      <p:sp>
        <p:nvSpPr>
          <p:cNvPr id="10" name="TextBox 9">
            <a:extLst>
              <a:ext uri="{FF2B5EF4-FFF2-40B4-BE49-F238E27FC236}">
                <a16:creationId xmlns:a16="http://schemas.microsoft.com/office/drawing/2014/main" id="{71819613-5D74-8F10-79B1-E4E5A0D5669E}"/>
              </a:ext>
            </a:extLst>
          </p:cNvPr>
          <p:cNvSpPr txBox="1"/>
          <p:nvPr/>
        </p:nvSpPr>
        <p:spPr>
          <a:xfrm>
            <a:off x="-154230" y="6340526"/>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Tree>
    <p:extLst>
      <p:ext uri="{BB962C8B-B14F-4D97-AF65-F5344CB8AC3E}">
        <p14:creationId xmlns:p14="http://schemas.microsoft.com/office/powerpoint/2010/main" val="346004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2246-93F9-AB5A-991F-3FF32D4F6AFB}"/>
              </a:ext>
            </a:extLst>
          </p:cNvPr>
          <p:cNvSpPr>
            <a:spLocks noGrp="1"/>
          </p:cNvSpPr>
          <p:nvPr>
            <p:ph type="title"/>
          </p:nvPr>
        </p:nvSpPr>
        <p:spPr>
          <a:xfrm>
            <a:off x="106739" y="0"/>
            <a:ext cx="7886700" cy="1325563"/>
          </a:xfrm>
        </p:spPr>
        <p:txBody>
          <a:bodyPr>
            <a:normAutofit fontScale="90000"/>
          </a:bodyPr>
          <a:lstStyle/>
          <a:p>
            <a:r>
              <a:rPr lang="en-US" dirty="0"/>
              <a:t>Enhanced Identifiability Guaranteed Approach</a:t>
            </a:r>
            <a:br>
              <a:rPr lang="en-US" dirty="0"/>
            </a:br>
            <a:endParaRPr lang="en-US" dirty="0"/>
          </a:p>
        </p:txBody>
      </p:sp>
      <p:pic>
        <p:nvPicPr>
          <p:cNvPr id="4" name="Picture 3">
            <a:extLst>
              <a:ext uri="{FF2B5EF4-FFF2-40B4-BE49-F238E27FC236}">
                <a16:creationId xmlns:a16="http://schemas.microsoft.com/office/drawing/2014/main" id="{DE805486-F339-C0BB-C2B9-F9B81AB16532}"/>
              </a:ext>
            </a:extLst>
          </p:cNvPr>
          <p:cNvPicPr>
            <a:picLocks noChangeAspect="1"/>
          </p:cNvPicPr>
          <p:nvPr/>
        </p:nvPicPr>
        <p:blipFill>
          <a:blip r:embed="rId6"/>
          <a:stretch>
            <a:fillRect/>
          </a:stretch>
        </p:blipFill>
        <p:spPr>
          <a:xfrm>
            <a:off x="6027598" y="1044982"/>
            <a:ext cx="2912241" cy="2547290"/>
          </a:xfrm>
          <a:prstGeom prst="rect">
            <a:avLst/>
          </a:prstGeom>
        </p:spPr>
      </p:pic>
      <p:sp>
        <p:nvSpPr>
          <p:cNvPr id="5" name="TextBox 4">
            <a:extLst>
              <a:ext uri="{FF2B5EF4-FFF2-40B4-BE49-F238E27FC236}">
                <a16:creationId xmlns:a16="http://schemas.microsoft.com/office/drawing/2014/main" id="{B100A559-FC49-29E5-D87B-CC64ADD7D352}"/>
              </a:ext>
            </a:extLst>
          </p:cNvPr>
          <p:cNvSpPr txBox="1"/>
          <p:nvPr/>
        </p:nvSpPr>
        <p:spPr>
          <a:xfrm>
            <a:off x="324602" y="2066240"/>
            <a:ext cx="1838965" cy="400110"/>
          </a:xfrm>
          <a:prstGeom prst="rect">
            <a:avLst/>
          </a:prstGeom>
          <a:noFill/>
        </p:spPr>
        <p:txBody>
          <a:bodyPr wrap="none" rtlCol="0">
            <a:spAutoFit/>
          </a:bodyPr>
          <a:lstStyle/>
          <a:p>
            <a:r>
              <a:rPr lang="en-US" sz="2000" b="1" i="1" u="sng" dirty="0">
                <a:latin typeface="+mj-lt"/>
                <a:cs typeface="Times New Roman" panose="02020603050405020304" pitchFamily="18" charset="0"/>
              </a:rPr>
              <a:t>Coupled NMF</a:t>
            </a:r>
          </a:p>
        </p:txBody>
      </p:sp>
      <p:grpSp>
        <p:nvGrpSpPr>
          <p:cNvPr id="6" name="Group 5">
            <a:extLst>
              <a:ext uri="{FF2B5EF4-FFF2-40B4-BE49-F238E27FC236}">
                <a16:creationId xmlns:a16="http://schemas.microsoft.com/office/drawing/2014/main" id="{A8FC581B-5E26-7C10-D3FC-A57D15027050}"/>
              </a:ext>
            </a:extLst>
          </p:cNvPr>
          <p:cNvGrpSpPr/>
          <p:nvPr/>
        </p:nvGrpSpPr>
        <p:grpSpPr>
          <a:xfrm>
            <a:off x="185098" y="2533944"/>
            <a:ext cx="6334852" cy="1722597"/>
            <a:chOff x="498071" y="2525854"/>
            <a:chExt cx="8446469" cy="2296796"/>
          </a:xfrm>
        </p:grpSpPr>
        <p:grpSp>
          <p:nvGrpSpPr>
            <p:cNvPr id="7" name="Group 6">
              <a:extLst>
                <a:ext uri="{FF2B5EF4-FFF2-40B4-BE49-F238E27FC236}">
                  <a16:creationId xmlns:a16="http://schemas.microsoft.com/office/drawing/2014/main" id="{46727DCE-7FCA-815F-E856-9CD687CA4678}"/>
                </a:ext>
              </a:extLst>
            </p:cNvPr>
            <p:cNvGrpSpPr/>
            <p:nvPr>
              <p:custDataLst>
                <p:tags r:id="rId3"/>
              </p:custDataLst>
            </p:nvPr>
          </p:nvGrpSpPr>
          <p:grpSpPr>
            <a:xfrm>
              <a:off x="847042" y="2633584"/>
              <a:ext cx="8097498" cy="1998231"/>
              <a:chOff x="847042" y="2633584"/>
              <a:chExt cx="8097498" cy="1998231"/>
            </a:xfrm>
          </p:grpSpPr>
          <p:sp>
            <p:nvSpPr>
              <p:cNvPr id="9" name="Speech Bubble: Rectangle with Corners Rounded 8">
                <a:extLst>
                  <a:ext uri="{FF2B5EF4-FFF2-40B4-BE49-F238E27FC236}">
                    <a16:creationId xmlns:a16="http://schemas.microsoft.com/office/drawing/2014/main" id="{5BFF53CC-2963-2686-15A4-D7C4C61F650B}"/>
                  </a:ext>
                </a:extLst>
              </p:cNvPr>
              <p:cNvSpPr/>
              <p:nvPr/>
            </p:nvSpPr>
            <p:spPr>
              <a:xfrm>
                <a:off x="6434453" y="3399094"/>
                <a:ext cx="660484" cy="605305"/>
              </a:xfrm>
              <a:prstGeom prst="wedgeRoundRectCallout">
                <a:avLst>
                  <a:gd name="adj1" fmla="val 76842"/>
                  <a:gd name="adj2" fmla="val -11698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0" name="Picture 9" descr="\documentclass{article}&#10;\usepackage{amsmath}&#10;\usepackage{bm,amssymb}&#10;\pagestyle{empty}&#10;\begin{document}&#10;&#10; \begin{align*}&#10; {\rm find}&amp;~\{\bm A_m\}_{m=1}^M,\bm d\\&#10; {\rm s.t.}&amp;~\bm R_{m,j}=\bm A_m\bm D\bm A_j^\top,~(m,j)\in\bm \varOmega,\\&#10; &amp;~\bm A_m\geq \bm 0,\bm 1^\top\bm A_m=\bm 1^\top,~\bm 1^\top\bm d=1,\bm d\geq \bm 0.&#10; \end{align*}&#10;&#10; &#10;\end{document}" title="IguanaTex Bitmap Display">
                <a:extLst>
                  <a:ext uri="{FF2B5EF4-FFF2-40B4-BE49-F238E27FC236}">
                    <a16:creationId xmlns:a16="http://schemas.microsoft.com/office/drawing/2014/main" id="{DA2F198A-149A-3B43-9238-54F3A96756D6}"/>
                  </a:ext>
                </a:extLst>
              </p:cNvPr>
              <p:cNvPicPr>
                <a:picLocks noChangeAspect="1"/>
              </p:cNvPicPr>
              <p:nvPr>
                <p:custDataLst>
                  <p:tags r:id="rId4"/>
                </p:custDataLst>
              </p:nvPr>
            </p:nvPicPr>
            <p:blipFill>
              <a:blip r:embed="rId7"/>
              <a:stretch>
                <a:fillRect/>
              </a:stretch>
            </p:blipFill>
            <p:spPr>
              <a:xfrm>
                <a:off x="847042" y="2841443"/>
                <a:ext cx="7620173" cy="1790372"/>
              </a:xfrm>
              <a:prstGeom prst="rect">
                <a:avLst/>
              </a:prstGeom>
            </p:spPr>
          </p:pic>
          <p:sp>
            <p:nvSpPr>
              <p:cNvPr id="11" name="TextBox 10">
                <a:extLst>
                  <a:ext uri="{FF2B5EF4-FFF2-40B4-BE49-F238E27FC236}">
                    <a16:creationId xmlns:a16="http://schemas.microsoft.com/office/drawing/2014/main" id="{D4976D23-4710-A9CB-9431-D601FDD4CB1B}"/>
                  </a:ext>
                </a:extLst>
              </p:cNvPr>
              <p:cNvSpPr txBox="1"/>
              <p:nvPr/>
            </p:nvSpPr>
            <p:spPr>
              <a:xfrm>
                <a:off x="6571247" y="2633584"/>
                <a:ext cx="2373293" cy="677108"/>
              </a:xfrm>
              <a:prstGeom prst="rect">
                <a:avLst/>
              </a:prstGeom>
              <a:noFill/>
            </p:spPr>
            <p:txBody>
              <a:bodyPr wrap="square" rtlCol="0">
                <a:spAutoFit/>
              </a:bodyPr>
              <a:lstStyle/>
              <a:p>
                <a:pPr algn="ctr"/>
                <a:r>
                  <a:rPr lang="en-US" sz="1350" b="1" dirty="0">
                    <a:latin typeface="+mj-lt"/>
                    <a:cs typeface="Times New Roman" panose="02020603050405020304" pitchFamily="18" charset="0"/>
                  </a:rPr>
                  <a:t>Available pairwise statistics</a:t>
                </a:r>
              </a:p>
            </p:txBody>
          </p:sp>
        </p:grpSp>
        <p:sp>
          <p:nvSpPr>
            <p:cNvPr id="8" name="Rectangle: Rounded Corners 7">
              <a:extLst>
                <a:ext uri="{FF2B5EF4-FFF2-40B4-BE49-F238E27FC236}">
                  <a16:creationId xmlns:a16="http://schemas.microsoft.com/office/drawing/2014/main" id="{EF3486F3-CB62-80CB-FD75-881B9A9FFA83}"/>
                </a:ext>
              </a:extLst>
            </p:cNvPr>
            <p:cNvSpPr/>
            <p:nvPr/>
          </p:nvSpPr>
          <p:spPr>
            <a:xfrm>
              <a:off x="498071" y="2525854"/>
              <a:ext cx="8216272" cy="2296796"/>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12" name="TextBox 11">
            <a:extLst>
              <a:ext uri="{FF2B5EF4-FFF2-40B4-BE49-F238E27FC236}">
                <a16:creationId xmlns:a16="http://schemas.microsoft.com/office/drawing/2014/main" id="{1116DE1C-6903-0DC3-18D7-D70D0E761741}"/>
              </a:ext>
            </a:extLst>
          </p:cNvPr>
          <p:cNvSpPr txBox="1"/>
          <p:nvPr/>
        </p:nvSpPr>
        <p:spPr>
          <a:xfrm>
            <a:off x="-226010" y="5812620"/>
            <a:ext cx="8688962" cy="415498"/>
          </a:xfrm>
          <a:prstGeom prst="rect">
            <a:avLst/>
          </a:prstGeom>
          <a:noFill/>
        </p:spPr>
        <p:txBody>
          <a:bodyPr wrap="square" rtlCol="0">
            <a:spAutoFit/>
          </a:bodyPr>
          <a:lstStyle/>
          <a:p>
            <a:pPr algn="ctr"/>
            <a:r>
              <a:rPr lang="en-US" sz="2100" b="1" dirty="0">
                <a:solidFill>
                  <a:srgbClr val="C00000"/>
                </a:solidFill>
                <a:latin typeface="+mj-lt"/>
                <a:cs typeface="Times New Roman" panose="02020603050405020304" pitchFamily="18" charset="0"/>
              </a:rPr>
              <a:t>How does this criterion identify the model parameters? </a:t>
            </a:r>
          </a:p>
        </p:txBody>
      </p:sp>
      <p:sp>
        <p:nvSpPr>
          <p:cNvPr id="13" name="TextBox 12">
            <a:extLst>
              <a:ext uri="{FF2B5EF4-FFF2-40B4-BE49-F238E27FC236}">
                <a16:creationId xmlns:a16="http://schemas.microsoft.com/office/drawing/2014/main" id="{39975B04-0FC7-598D-A827-B005D829DFAD}"/>
              </a:ext>
            </a:extLst>
          </p:cNvPr>
          <p:cNvSpPr txBox="1"/>
          <p:nvPr/>
        </p:nvSpPr>
        <p:spPr>
          <a:xfrm>
            <a:off x="-328063" y="6261249"/>
            <a:ext cx="9096289" cy="246221"/>
          </a:xfrm>
          <a:prstGeom prst="rect">
            <a:avLst/>
          </a:prstGeom>
          <a:noFill/>
        </p:spPr>
        <p:txBody>
          <a:bodyPr wrap="square" rtlCol="0">
            <a:spAutoFit/>
          </a:bodyPr>
          <a:lstStyle/>
          <a:p>
            <a:pPr algn="ctr"/>
            <a:r>
              <a:rPr lang="en-US" sz="1000" dirty="0">
                <a:latin typeface="+mj-lt"/>
                <a:cs typeface="Times New Roman" panose="02020603050405020304" pitchFamily="18" charset="0"/>
              </a:rPr>
              <a:t>S. Ibrahim, X. Fu, N. </a:t>
            </a:r>
            <a:r>
              <a:rPr lang="en-US" sz="1000" dirty="0" err="1">
                <a:latin typeface="+mj-lt"/>
                <a:cs typeface="Times New Roman" panose="02020603050405020304" pitchFamily="18" charset="0"/>
              </a:rPr>
              <a:t>Kargas</a:t>
            </a:r>
            <a:r>
              <a:rPr lang="en-US" sz="1000" dirty="0">
                <a:latin typeface="+mj-lt"/>
                <a:cs typeface="Times New Roman" panose="02020603050405020304" pitchFamily="18" charset="0"/>
              </a:rPr>
              <a:t>, and K. Huang, “Crowdsourcing via pairwise co-occurrences: Identifiability and algorithms,” </a:t>
            </a:r>
            <a:r>
              <a:rPr lang="en-US" sz="1000" dirty="0" err="1">
                <a:latin typeface="+mj-lt"/>
                <a:cs typeface="Times New Roman" panose="02020603050405020304" pitchFamily="18" charset="0"/>
              </a:rPr>
              <a:t>NeurIPS</a:t>
            </a:r>
            <a:r>
              <a:rPr lang="en-US" sz="1000" dirty="0">
                <a:latin typeface="+mj-lt"/>
                <a:cs typeface="Times New Roman" panose="02020603050405020304" pitchFamily="18" charset="0"/>
              </a:rPr>
              <a:t>, 2019</a:t>
            </a:r>
          </a:p>
        </p:txBody>
      </p:sp>
      <p:sp>
        <p:nvSpPr>
          <p:cNvPr id="14" name="TextBox 13">
            <a:extLst>
              <a:ext uri="{FF2B5EF4-FFF2-40B4-BE49-F238E27FC236}">
                <a16:creationId xmlns:a16="http://schemas.microsoft.com/office/drawing/2014/main" id="{EE6F4CD1-D5E3-6A82-1330-8FC22B72B289}"/>
              </a:ext>
            </a:extLst>
          </p:cNvPr>
          <p:cNvSpPr txBox="1"/>
          <p:nvPr/>
        </p:nvSpPr>
        <p:spPr>
          <a:xfrm>
            <a:off x="310801" y="815391"/>
            <a:ext cx="657516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mj-lt"/>
                <a:cs typeface="Times New Roman" panose="02020603050405020304" pitchFamily="18" charset="0"/>
              </a:rPr>
              <a:t>In the previous approach, we construct</a:t>
            </a:r>
          </a:p>
          <a:p>
            <a:r>
              <a:rPr lang="en-US" sz="2000" dirty="0">
                <a:latin typeface="+mj-lt"/>
                <a:cs typeface="Times New Roman" panose="02020603050405020304" pitchFamily="18" charset="0"/>
              </a:rPr>
              <a:t>     for each annotator</a:t>
            </a:r>
          </a:p>
          <a:p>
            <a:pPr marL="342900" indent="-342900">
              <a:buFont typeface="Wingdings" panose="05000000000000000000" pitchFamily="2" charset="2"/>
              <a:buChar char="Ø"/>
            </a:pPr>
            <a:r>
              <a:rPr lang="en-US" sz="2000" dirty="0">
                <a:latin typeface="+mj-lt"/>
                <a:cs typeface="Times New Roman" panose="02020603050405020304" pitchFamily="18" charset="0"/>
              </a:rPr>
              <a:t>What if for some annotators, the model is not identifiable?</a:t>
            </a:r>
          </a:p>
        </p:txBody>
      </p:sp>
      <p:pic>
        <p:nvPicPr>
          <p:cNvPr id="15" name="Picture 14" descr="\documentclass{article}&#10;\usepackage{amsmath}&#10;\usepackage{bm,amssymb}&#10;\pagestyle{empty}&#10;\begin{document}&#10;&#10;$\bm Z_m = \bm W_m\bm H_m^\top$&#10;&#10;&#10;\end{document}" title="IguanaTex Bitmap Display">
            <a:extLst>
              <a:ext uri="{FF2B5EF4-FFF2-40B4-BE49-F238E27FC236}">
                <a16:creationId xmlns:a16="http://schemas.microsoft.com/office/drawing/2014/main" id="{A2910186-B067-B524-B134-15784BE176D1}"/>
              </a:ext>
            </a:extLst>
          </p:cNvPr>
          <p:cNvPicPr>
            <a:picLocks noChangeAspect="1"/>
          </p:cNvPicPr>
          <p:nvPr>
            <p:custDataLst>
              <p:tags r:id="rId1"/>
            </p:custDataLst>
          </p:nvPr>
        </p:nvPicPr>
        <p:blipFill>
          <a:blip r:embed="rId8"/>
          <a:stretch>
            <a:fillRect/>
          </a:stretch>
        </p:blipFill>
        <p:spPr>
          <a:xfrm>
            <a:off x="5224775" y="912793"/>
            <a:ext cx="1422928" cy="244974"/>
          </a:xfrm>
          <a:prstGeom prst="rect">
            <a:avLst/>
          </a:prstGeom>
        </p:spPr>
      </p:pic>
      <p:sp>
        <p:nvSpPr>
          <p:cNvPr id="16" name="TextBox 15">
            <a:extLst>
              <a:ext uri="{FF2B5EF4-FFF2-40B4-BE49-F238E27FC236}">
                <a16:creationId xmlns:a16="http://schemas.microsoft.com/office/drawing/2014/main" id="{469A6564-0E31-3605-33C4-79C27E2F29C0}"/>
              </a:ext>
            </a:extLst>
          </p:cNvPr>
          <p:cNvSpPr txBox="1"/>
          <p:nvPr/>
        </p:nvSpPr>
        <p:spPr>
          <a:xfrm>
            <a:off x="310801" y="4465004"/>
            <a:ext cx="7430182"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chemeClr val="accent1">
                    <a:lumMod val="75000"/>
                  </a:schemeClr>
                </a:solidFill>
                <a:latin typeface="+mj-lt"/>
                <a:cs typeface="Times New Roman" panose="02020603050405020304" pitchFamily="18" charset="0"/>
              </a:rPr>
              <a:t>Idea: </a:t>
            </a:r>
            <a:r>
              <a:rPr lang="en-US" sz="2000" dirty="0">
                <a:latin typeface="+mj-lt"/>
                <a:cs typeface="Times New Roman" panose="02020603050405020304" pitchFamily="18" charset="0"/>
              </a:rPr>
              <a:t>find a feasible solution that fits whatever data available</a:t>
            </a:r>
          </a:p>
          <a:p>
            <a:pPr marL="342900" indent="-342900">
              <a:buFont typeface="Wingdings" panose="05000000000000000000" pitchFamily="2" charset="2"/>
              <a:buChar char="Ø"/>
            </a:pPr>
            <a:r>
              <a:rPr lang="en-US" sz="2000" dirty="0">
                <a:latin typeface="+mj-lt"/>
                <a:cs typeface="Times New Roman" panose="02020603050405020304" pitchFamily="18" charset="0"/>
              </a:rPr>
              <a:t>Can be realized via fitting the below with simplex constraints</a:t>
            </a:r>
          </a:p>
        </p:txBody>
      </p:sp>
      <p:pic>
        <p:nvPicPr>
          <p:cNvPr id="17" name="Picture 16" descr="\documentclass{article}&#10;\usepackage{amsmath,bm,amsfonts,amssymb}&#10;\pagestyle{empty}&#10;\begin{document}&#10;&#10;${\rm minimize}~\sum_{m,\ell \in {\bm \Omega}}{\rm KL}(\bm R_{m,\ell} || \bm A_m\bm D\bm A_\ell^\top) $&#10;&#10;&#10;\end{document}" title="IguanaTex Bitmap Display">
            <a:extLst>
              <a:ext uri="{FF2B5EF4-FFF2-40B4-BE49-F238E27FC236}">
                <a16:creationId xmlns:a16="http://schemas.microsoft.com/office/drawing/2014/main" id="{7475CF16-C22D-6A00-9061-1FD71AF49A52}"/>
              </a:ext>
            </a:extLst>
          </p:cNvPr>
          <p:cNvPicPr>
            <a:picLocks noChangeAspect="1"/>
          </p:cNvPicPr>
          <p:nvPr>
            <p:custDataLst>
              <p:tags r:id="rId2"/>
            </p:custDataLst>
          </p:nvPr>
        </p:nvPicPr>
        <p:blipFill>
          <a:blip r:embed="rId9"/>
          <a:stretch>
            <a:fillRect/>
          </a:stretch>
        </p:blipFill>
        <p:spPr>
          <a:xfrm>
            <a:off x="2258870" y="5319976"/>
            <a:ext cx="3903086" cy="293486"/>
          </a:xfrm>
          <a:prstGeom prst="rect">
            <a:avLst/>
          </a:prstGeom>
        </p:spPr>
      </p:pic>
    </p:spTree>
    <p:extLst>
      <p:ext uri="{BB962C8B-B14F-4D97-AF65-F5344CB8AC3E}">
        <p14:creationId xmlns:p14="http://schemas.microsoft.com/office/powerpoint/2010/main" val="45204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7195-4B23-99F0-8AA4-C752B2128637}"/>
              </a:ext>
            </a:extLst>
          </p:cNvPr>
          <p:cNvSpPr>
            <a:spLocks noGrp="1"/>
          </p:cNvSpPr>
          <p:nvPr>
            <p:ph type="title"/>
          </p:nvPr>
        </p:nvSpPr>
        <p:spPr>
          <a:xfrm>
            <a:off x="0" y="0"/>
            <a:ext cx="7886700" cy="1325563"/>
          </a:xfrm>
        </p:spPr>
        <p:txBody>
          <a:bodyPr/>
          <a:lstStyle/>
          <a:p>
            <a:r>
              <a:rPr lang="en-US" dirty="0"/>
              <a:t>Towards More Realistic Conditions</a:t>
            </a:r>
            <a:br>
              <a:rPr lang="en-US" dirty="0"/>
            </a:br>
            <a:endParaRPr lang="en-US" dirty="0"/>
          </a:p>
        </p:txBody>
      </p:sp>
      <p:sp>
        <p:nvSpPr>
          <p:cNvPr id="4" name="TextBox 3">
            <a:extLst>
              <a:ext uri="{FF2B5EF4-FFF2-40B4-BE49-F238E27FC236}">
                <a16:creationId xmlns:a16="http://schemas.microsoft.com/office/drawing/2014/main" id="{A66902D8-4C35-88EB-AAAA-101C6768DAF4}"/>
              </a:ext>
            </a:extLst>
          </p:cNvPr>
          <p:cNvSpPr txBox="1"/>
          <p:nvPr/>
        </p:nvSpPr>
        <p:spPr>
          <a:xfrm>
            <a:off x="240263" y="798298"/>
            <a:ext cx="8704678" cy="646331"/>
          </a:xfrm>
          <a:prstGeom prst="rect">
            <a:avLst/>
          </a:prstGeom>
          <a:noFill/>
        </p:spPr>
        <p:txBody>
          <a:bodyPr wrap="square" rtlCol="0">
            <a:spAutoFit/>
          </a:bodyPr>
          <a:lstStyle/>
          <a:p>
            <a:r>
              <a:rPr lang="en-US" b="1" dirty="0">
                <a:latin typeface="+mj-lt"/>
                <a:cs typeface="Times New Roman" panose="02020603050405020304" pitchFamily="18" charset="0"/>
              </a:rPr>
              <a:t>A concept from NMF theory, </a:t>
            </a:r>
            <a:r>
              <a:rPr lang="en-US" b="1" i="1" u="sng" dirty="0">
                <a:solidFill>
                  <a:schemeClr val="bg2">
                    <a:lumMod val="50000"/>
                  </a:schemeClr>
                </a:solidFill>
                <a:latin typeface="+mj-lt"/>
                <a:cs typeface="Times New Roman" panose="02020603050405020304" pitchFamily="18" charset="0"/>
              </a:rPr>
              <a:t>sufficiently scattered condition (SSC)</a:t>
            </a:r>
            <a:r>
              <a:rPr lang="en-US" b="1" i="1" dirty="0">
                <a:solidFill>
                  <a:schemeClr val="bg2">
                    <a:lumMod val="50000"/>
                  </a:schemeClr>
                </a:solidFill>
                <a:latin typeface="+mj-lt"/>
                <a:cs typeface="Times New Roman" panose="02020603050405020304" pitchFamily="18" charset="0"/>
              </a:rPr>
              <a:t> </a:t>
            </a:r>
            <a:r>
              <a:rPr lang="en-US" b="1" dirty="0">
                <a:latin typeface="+mj-lt"/>
                <a:cs typeface="Times New Roman" panose="02020603050405020304" pitchFamily="18" charset="0"/>
              </a:rPr>
              <a:t>[Huang et al., 2014], helps!</a:t>
            </a:r>
          </a:p>
        </p:txBody>
      </p:sp>
      <p:grpSp>
        <p:nvGrpSpPr>
          <p:cNvPr id="5" name="Group 4">
            <a:extLst>
              <a:ext uri="{FF2B5EF4-FFF2-40B4-BE49-F238E27FC236}">
                <a16:creationId xmlns:a16="http://schemas.microsoft.com/office/drawing/2014/main" id="{A879F63B-D88B-BB6C-9842-B006D59B6BEA}"/>
              </a:ext>
            </a:extLst>
          </p:cNvPr>
          <p:cNvGrpSpPr/>
          <p:nvPr/>
        </p:nvGrpSpPr>
        <p:grpSpPr>
          <a:xfrm>
            <a:off x="2074472" y="1524054"/>
            <a:ext cx="887663" cy="2446258"/>
            <a:chOff x="2989626" y="3306334"/>
            <a:chExt cx="1183550" cy="3261677"/>
          </a:xfrm>
        </p:grpSpPr>
        <p:sp>
          <p:nvSpPr>
            <p:cNvPr id="6" name="Rectangle 5">
              <a:extLst>
                <a:ext uri="{FF2B5EF4-FFF2-40B4-BE49-F238E27FC236}">
                  <a16:creationId xmlns:a16="http://schemas.microsoft.com/office/drawing/2014/main" id="{4CAC9580-C5C3-245F-012B-387EDD233B42}"/>
                </a:ext>
              </a:extLst>
            </p:cNvPr>
            <p:cNvSpPr/>
            <p:nvPr/>
          </p:nvSpPr>
          <p:spPr>
            <a:xfrm rot="5400000">
              <a:off x="3512912" y="30283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1A986913-9A24-0FEE-A0CC-7ED35ACD3D1C}"/>
                </a:ext>
              </a:extLst>
            </p:cNvPr>
            <p:cNvSpPr/>
            <p:nvPr/>
          </p:nvSpPr>
          <p:spPr>
            <a:xfrm rot="5400000">
              <a:off x="3512912" y="3298694"/>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Rectangle 7">
              <a:extLst>
                <a:ext uri="{FF2B5EF4-FFF2-40B4-BE49-F238E27FC236}">
                  <a16:creationId xmlns:a16="http://schemas.microsoft.com/office/drawing/2014/main" id="{18AA1FFE-90F7-098E-AC0B-7EB279867768}"/>
                </a:ext>
              </a:extLst>
            </p:cNvPr>
            <p:cNvSpPr/>
            <p:nvPr/>
          </p:nvSpPr>
          <p:spPr>
            <a:xfrm rot="5400000">
              <a:off x="3512912" y="383751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9" name="Rectangle 8">
              <a:extLst>
                <a:ext uri="{FF2B5EF4-FFF2-40B4-BE49-F238E27FC236}">
                  <a16:creationId xmlns:a16="http://schemas.microsoft.com/office/drawing/2014/main" id="{19C20BD3-DB2E-1DF7-7352-AD1C71777D98}"/>
                </a:ext>
              </a:extLst>
            </p:cNvPr>
            <p:cNvSpPr/>
            <p:nvPr/>
          </p:nvSpPr>
          <p:spPr>
            <a:xfrm rot="5400000">
              <a:off x="3512912" y="408777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Rectangle 9">
              <a:extLst>
                <a:ext uri="{FF2B5EF4-FFF2-40B4-BE49-F238E27FC236}">
                  <a16:creationId xmlns:a16="http://schemas.microsoft.com/office/drawing/2014/main" id="{9E35743E-7A4C-3755-2F8B-DB7E0E56DC04}"/>
                </a:ext>
              </a:extLst>
            </p:cNvPr>
            <p:cNvSpPr/>
            <p:nvPr/>
          </p:nvSpPr>
          <p:spPr>
            <a:xfrm rot="5400000">
              <a:off x="3534136" y="4847475"/>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Rectangle 10">
              <a:extLst>
                <a:ext uri="{FF2B5EF4-FFF2-40B4-BE49-F238E27FC236}">
                  <a16:creationId xmlns:a16="http://schemas.microsoft.com/office/drawing/2014/main" id="{EEEB0BFE-FD28-ABC6-EAE8-F5C52FB72247}"/>
                </a:ext>
              </a:extLst>
            </p:cNvPr>
            <p:cNvSpPr/>
            <p:nvPr/>
          </p:nvSpPr>
          <p:spPr>
            <a:xfrm rot="5400000">
              <a:off x="3534136" y="511784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Rectangle 11">
              <a:extLst>
                <a:ext uri="{FF2B5EF4-FFF2-40B4-BE49-F238E27FC236}">
                  <a16:creationId xmlns:a16="http://schemas.microsoft.com/office/drawing/2014/main" id="{FBA8C004-F345-B296-E61C-E54E1CB62EB3}"/>
                </a:ext>
              </a:extLst>
            </p:cNvPr>
            <p:cNvSpPr/>
            <p:nvPr/>
          </p:nvSpPr>
          <p:spPr>
            <a:xfrm rot="5400000">
              <a:off x="3534136" y="5656662"/>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74E55D45-A1B9-583A-6327-8F82547B1F6D}"/>
                </a:ext>
              </a:extLst>
            </p:cNvPr>
            <p:cNvSpPr/>
            <p:nvPr/>
          </p:nvSpPr>
          <p:spPr>
            <a:xfrm rot="5400000">
              <a:off x="3534136" y="59069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Rectangle 13">
              <a:extLst>
                <a:ext uri="{FF2B5EF4-FFF2-40B4-BE49-F238E27FC236}">
                  <a16:creationId xmlns:a16="http://schemas.microsoft.com/office/drawing/2014/main" id="{8A8F8704-0534-E983-696C-7650A8CA5C6B}"/>
                </a:ext>
              </a:extLst>
            </p:cNvPr>
            <p:cNvSpPr/>
            <p:nvPr/>
          </p:nvSpPr>
          <p:spPr>
            <a:xfrm>
              <a:off x="3125080" y="3949062"/>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sp>
          <p:nvSpPr>
            <p:cNvPr id="15" name="Rectangle 14">
              <a:extLst>
                <a:ext uri="{FF2B5EF4-FFF2-40B4-BE49-F238E27FC236}">
                  <a16:creationId xmlns:a16="http://schemas.microsoft.com/office/drawing/2014/main" id="{38C4F2BE-BBB1-CC79-D936-9DDFF347AED9}"/>
                </a:ext>
              </a:extLst>
            </p:cNvPr>
            <p:cNvSpPr/>
            <p:nvPr/>
          </p:nvSpPr>
          <p:spPr>
            <a:xfrm>
              <a:off x="3154526" y="576956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grpSp>
          <p:nvGrpSpPr>
            <p:cNvPr id="16" name="Group 15">
              <a:extLst>
                <a:ext uri="{FF2B5EF4-FFF2-40B4-BE49-F238E27FC236}">
                  <a16:creationId xmlns:a16="http://schemas.microsoft.com/office/drawing/2014/main" id="{0400FC69-62F3-4716-B3D6-1955DB180C13}"/>
                </a:ext>
              </a:extLst>
            </p:cNvPr>
            <p:cNvGrpSpPr/>
            <p:nvPr/>
          </p:nvGrpSpPr>
          <p:grpSpPr>
            <a:xfrm>
              <a:off x="3012776" y="6068777"/>
              <a:ext cx="1160400" cy="499234"/>
              <a:chOff x="5640088" y="4706084"/>
              <a:chExt cx="2332193" cy="499234"/>
            </a:xfrm>
          </p:grpSpPr>
          <p:cxnSp>
            <p:nvCxnSpPr>
              <p:cNvPr id="21" name="Connector: Elbow 20">
                <a:extLst>
                  <a:ext uri="{FF2B5EF4-FFF2-40B4-BE49-F238E27FC236}">
                    <a16:creationId xmlns:a16="http://schemas.microsoft.com/office/drawing/2014/main" id="{66869C46-0CAC-F8AD-1EB7-3EB2D1B8D846}"/>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23D306-DB8F-DC10-0C42-B8BBE9BB83C1}"/>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47D2621-59E5-DC4D-0C60-B3F5E321A2BF}"/>
                </a:ext>
              </a:extLst>
            </p:cNvPr>
            <p:cNvGrpSpPr/>
            <p:nvPr/>
          </p:nvGrpSpPr>
          <p:grpSpPr>
            <a:xfrm rot="10800000">
              <a:off x="2989626" y="3306334"/>
              <a:ext cx="1160400" cy="499234"/>
              <a:chOff x="5640088" y="4706084"/>
              <a:chExt cx="2332193" cy="499234"/>
            </a:xfrm>
          </p:grpSpPr>
          <p:cxnSp>
            <p:nvCxnSpPr>
              <p:cNvPr id="19" name="Connector: Elbow 18">
                <a:extLst>
                  <a:ext uri="{FF2B5EF4-FFF2-40B4-BE49-F238E27FC236}">
                    <a16:creationId xmlns:a16="http://schemas.microsoft.com/office/drawing/2014/main" id="{38EAEFD5-6226-6F29-BF69-0FFD769B06AD}"/>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27A74A-5B4C-8910-7845-872A3C9F9997}"/>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51507074-8CC2-5B2F-62F7-3D7942E44B39}"/>
                </a:ext>
              </a:extLst>
            </p:cNvPr>
            <p:cNvCxnSpPr>
              <a:cxnSpLocks/>
            </p:cNvCxnSpPr>
            <p:nvPr/>
          </p:nvCxnSpPr>
          <p:spPr>
            <a:xfrm>
              <a:off x="3576234" y="4723597"/>
              <a:ext cx="0" cy="316653"/>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3" name="Arrow: Left 22">
            <a:extLst>
              <a:ext uri="{FF2B5EF4-FFF2-40B4-BE49-F238E27FC236}">
                <a16:creationId xmlns:a16="http://schemas.microsoft.com/office/drawing/2014/main" id="{23252A03-1979-8951-BF60-19C7C0068BA7}"/>
              </a:ext>
            </a:extLst>
          </p:cNvPr>
          <p:cNvSpPr/>
          <p:nvPr/>
        </p:nvSpPr>
        <p:spPr>
          <a:xfrm rot="10800000">
            <a:off x="4790030" y="2029536"/>
            <a:ext cx="733806" cy="252755"/>
          </a:xfrm>
          <a:prstGeom prst="lef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4" name="Rectangle: Rounded Corners 23">
            <a:extLst>
              <a:ext uri="{FF2B5EF4-FFF2-40B4-BE49-F238E27FC236}">
                <a16:creationId xmlns:a16="http://schemas.microsoft.com/office/drawing/2014/main" id="{483165C7-828A-14BC-DACA-51985F0F79A9}"/>
              </a:ext>
            </a:extLst>
          </p:cNvPr>
          <p:cNvSpPr/>
          <p:nvPr/>
        </p:nvSpPr>
        <p:spPr>
          <a:xfrm>
            <a:off x="5735693" y="1731637"/>
            <a:ext cx="1281739" cy="92168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Rows are sufficiently spread in the simplex</a:t>
            </a:r>
          </a:p>
        </p:txBody>
      </p:sp>
      <p:grpSp>
        <p:nvGrpSpPr>
          <p:cNvPr id="25" name="Group 24">
            <a:extLst>
              <a:ext uri="{FF2B5EF4-FFF2-40B4-BE49-F238E27FC236}">
                <a16:creationId xmlns:a16="http://schemas.microsoft.com/office/drawing/2014/main" id="{1EB8D857-7F69-34D6-4F2C-C78BDDEEE2E3}"/>
              </a:ext>
            </a:extLst>
          </p:cNvPr>
          <p:cNvGrpSpPr/>
          <p:nvPr/>
        </p:nvGrpSpPr>
        <p:grpSpPr>
          <a:xfrm>
            <a:off x="3287876" y="1648488"/>
            <a:ext cx="1299492" cy="840782"/>
            <a:chOff x="4566116" y="3533838"/>
            <a:chExt cx="1732656" cy="1121043"/>
          </a:xfrm>
        </p:grpSpPr>
        <p:sp>
          <p:nvSpPr>
            <p:cNvPr id="26" name="Speech Bubble: Oval 25">
              <a:extLst>
                <a:ext uri="{FF2B5EF4-FFF2-40B4-BE49-F238E27FC236}">
                  <a16:creationId xmlns:a16="http://schemas.microsoft.com/office/drawing/2014/main" id="{F317C01B-5935-EFC1-4E54-FDC268981B2D}"/>
                </a:ext>
              </a:extLst>
            </p:cNvPr>
            <p:cNvSpPr/>
            <p:nvPr/>
          </p:nvSpPr>
          <p:spPr>
            <a:xfrm>
              <a:off x="4566116" y="3533838"/>
              <a:ext cx="1732656" cy="1121043"/>
            </a:xfrm>
            <a:prstGeom prst="wedgeEllipseCallout">
              <a:avLst>
                <a:gd name="adj1" fmla="val -68194"/>
                <a:gd name="adj2" fmla="val 37073"/>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TextBox 26">
              <a:extLst>
                <a:ext uri="{FF2B5EF4-FFF2-40B4-BE49-F238E27FC236}">
                  <a16:creationId xmlns:a16="http://schemas.microsoft.com/office/drawing/2014/main" id="{706623F5-8D4C-44F9-6646-3C545017C518}"/>
                </a:ext>
              </a:extLst>
            </p:cNvPr>
            <p:cNvSpPr txBox="1"/>
            <p:nvPr/>
          </p:nvSpPr>
          <p:spPr>
            <a:xfrm>
              <a:off x="4792527" y="3576505"/>
              <a:ext cx="1304803" cy="954108"/>
            </a:xfrm>
            <a:prstGeom prst="rect">
              <a:avLst/>
            </a:prstGeom>
            <a:noFill/>
          </p:spPr>
          <p:txBody>
            <a:bodyPr wrap="square" rtlCol="0">
              <a:spAutoFit/>
            </a:bodyPr>
            <a:lstStyle/>
            <a:p>
              <a:pPr algn="ctr"/>
              <a:r>
                <a:rPr lang="en-US" sz="1350" b="1" dirty="0">
                  <a:latin typeface="+mj-lt"/>
                  <a:cs typeface="Times New Roman" panose="02020603050405020304" pitchFamily="18" charset="0"/>
                </a:rPr>
                <a:t>Class expert condition </a:t>
              </a:r>
            </a:p>
          </p:txBody>
        </p:sp>
      </p:grpSp>
      <p:grpSp>
        <p:nvGrpSpPr>
          <p:cNvPr id="28" name="Group 27">
            <a:extLst>
              <a:ext uri="{FF2B5EF4-FFF2-40B4-BE49-F238E27FC236}">
                <a16:creationId xmlns:a16="http://schemas.microsoft.com/office/drawing/2014/main" id="{6C0862E5-7F13-DF66-EA85-604741FC3C88}"/>
              </a:ext>
            </a:extLst>
          </p:cNvPr>
          <p:cNvGrpSpPr/>
          <p:nvPr/>
        </p:nvGrpSpPr>
        <p:grpSpPr>
          <a:xfrm>
            <a:off x="3271881" y="1586822"/>
            <a:ext cx="1299488" cy="990179"/>
            <a:chOff x="4885606" y="5366314"/>
            <a:chExt cx="1708984" cy="1474037"/>
          </a:xfrm>
        </p:grpSpPr>
        <p:sp>
          <p:nvSpPr>
            <p:cNvPr id="29" name="Oval 28">
              <a:extLst>
                <a:ext uri="{FF2B5EF4-FFF2-40B4-BE49-F238E27FC236}">
                  <a16:creationId xmlns:a16="http://schemas.microsoft.com/office/drawing/2014/main" id="{FDD95DB1-DA9F-5A44-C598-4D02F5D9C2B9}"/>
                </a:ext>
              </a:extLst>
            </p:cNvPr>
            <p:cNvSpPr/>
            <p:nvPr/>
          </p:nvSpPr>
          <p:spPr>
            <a:xfrm>
              <a:off x="4885606" y="5366314"/>
              <a:ext cx="1708984" cy="1474037"/>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sp>
          <p:nvSpPr>
            <p:cNvPr id="30" name="TextBox 29">
              <a:extLst>
                <a:ext uri="{FF2B5EF4-FFF2-40B4-BE49-F238E27FC236}">
                  <a16:creationId xmlns:a16="http://schemas.microsoft.com/office/drawing/2014/main" id="{83782E31-09AC-2A50-CD4B-71B96CE264DC}"/>
                </a:ext>
              </a:extLst>
            </p:cNvPr>
            <p:cNvSpPr txBox="1"/>
            <p:nvPr/>
          </p:nvSpPr>
          <p:spPr>
            <a:xfrm>
              <a:off x="4997848" y="5806628"/>
              <a:ext cx="1410465" cy="549809"/>
            </a:xfrm>
            <a:prstGeom prst="rect">
              <a:avLst/>
            </a:prstGeom>
            <a:noFill/>
          </p:spPr>
          <p:txBody>
            <a:bodyPr wrap="square" rtlCol="0">
              <a:spAutoFit/>
            </a:bodyPr>
            <a:lstStyle/>
            <a:p>
              <a:r>
                <a:rPr lang="en-US" b="1" dirty="0">
                  <a:latin typeface="+mj-lt"/>
                  <a:cs typeface="Times New Roman" panose="02020603050405020304" pitchFamily="18" charset="0"/>
                </a:rPr>
                <a:t>SSC of </a:t>
              </a:r>
            </a:p>
          </p:txBody>
        </p:sp>
        <p:pic>
          <p:nvPicPr>
            <p:cNvPr id="31" name="Picture 30" descr="\documentclass{article}&#10;\usepackage{amsmath}&#10;\usepackage{bm,amssymb}&#10;\pagestyle{empty}&#10;\begin{document}&#10;&#10;${\bm H}$&#10;&#10;&#10;\end{document}" title="IguanaTex Bitmap Display">
              <a:extLst>
                <a:ext uri="{FF2B5EF4-FFF2-40B4-BE49-F238E27FC236}">
                  <a16:creationId xmlns:a16="http://schemas.microsoft.com/office/drawing/2014/main" id="{1BB0B0D0-A5A3-3AC8-B500-17D93338F57F}"/>
                </a:ext>
              </a:extLst>
            </p:cNvPr>
            <p:cNvPicPr>
              <a:picLocks noChangeAspect="1"/>
            </p:cNvPicPr>
            <p:nvPr>
              <p:custDataLst>
                <p:tags r:id="rId11"/>
              </p:custDataLst>
            </p:nvPr>
          </p:nvPicPr>
          <p:blipFill>
            <a:blip r:embed="rId13"/>
            <a:stretch>
              <a:fillRect/>
            </a:stretch>
          </p:blipFill>
          <p:spPr>
            <a:xfrm>
              <a:off x="6102691" y="5998654"/>
              <a:ext cx="268716" cy="209182"/>
            </a:xfrm>
            <a:prstGeom prst="rect">
              <a:avLst/>
            </a:prstGeom>
          </p:spPr>
        </p:pic>
      </p:grpSp>
      <p:sp>
        <p:nvSpPr>
          <p:cNvPr id="32" name="TextBox 31">
            <a:extLst>
              <a:ext uri="{FF2B5EF4-FFF2-40B4-BE49-F238E27FC236}">
                <a16:creationId xmlns:a16="http://schemas.microsoft.com/office/drawing/2014/main" id="{ACB1FE3F-32E2-B216-A448-F99D4327B858}"/>
              </a:ext>
            </a:extLst>
          </p:cNvPr>
          <p:cNvSpPr txBox="1"/>
          <p:nvPr/>
        </p:nvSpPr>
        <p:spPr>
          <a:xfrm>
            <a:off x="2198147" y="1915671"/>
            <a:ext cx="653186" cy="276999"/>
          </a:xfrm>
          <a:prstGeom prst="rect">
            <a:avLst/>
          </a:prstGeom>
          <a:noFill/>
        </p:spPr>
        <p:txBody>
          <a:bodyPr wrap="square" rtlCol="0">
            <a:spAutoFit/>
          </a:bodyPr>
          <a:lstStyle/>
          <a:p>
            <a:r>
              <a:rPr lang="en-US" sz="1200" dirty="0">
                <a:solidFill>
                  <a:schemeClr val="accent1">
                    <a:lumMod val="60000"/>
                    <a:lumOff val="40000"/>
                  </a:schemeClr>
                </a:solidFill>
                <a:latin typeface="+mj-lt"/>
              </a:rPr>
              <a:t>1   0  0</a:t>
            </a:r>
          </a:p>
        </p:txBody>
      </p:sp>
      <p:sp>
        <p:nvSpPr>
          <p:cNvPr id="33" name="TextBox 32">
            <a:extLst>
              <a:ext uri="{FF2B5EF4-FFF2-40B4-BE49-F238E27FC236}">
                <a16:creationId xmlns:a16="http://schemas.microsoft.com/office/drawing/2014/main" id="{90D56920-F421-AF3F-58CA-1254C8750F36}"/>
              </a:ext>
            </a:extLst>
          </p:cNvPr>
          <p:cNvSpPr txBox="1"/>
          <p:nvPr/>
        </p:nvSpPr>
        <p:spPr>
          <a:xfrm>
            <a:off x="2220134" y="3285691"/>
            <a:ext cx="653186" cy="276999"/>
          </a:xfrm>
          <a:prstGeom prst="rect">
            <a:avLst/>
          </a:prstGeom>
          <a:noFill/>
        </p:spPr>
        <p:txBody>
          <a:bodyPr wrap="square" rtlCol="0">
            <a:spAutoFit/>
          </a:bodyPr>
          <a:lstStyle/>
          <a:p>
            <a:r>
              <a:rPr lang="en-US" sz="1200" dirty="0">
                <a:solidFill>
                  <a:schemeClr val="accent1">
                    <a:lumMod val="60000"/>
                    <a:lumOff val="40000"/>
                  </a:schemeClr>
                </a:solidFill>
                <a:latin typeface="+mj-lt"/>
              </a:rPr>
              <a:t>0   0  1</a:t>
            </a:r>
          </a:p>
        </p:txBody>
      </p:sp>
      <p:pic>
        <p:nvPicPr>
          <p:cNvPr id="34" name="Picture 33">
            <a:extLst>
              <a:ext uri="{FF2B5EF4-FFF2-40B4-BE49-F238E27FC236}">
                <a16:creationId xmlns:a16="http://schemas.microsoft.com/office/drawing/2014/main" id="{3E9E35EF-7864-7793-9C42-9DB77C26E901}"/>
              </a:ext>
            </a:extLst>
          </p:cNvPr>
          <p:cNvPicPr>
            <a:picLocks noChangeAspect="1"/>
          </p:cNvPicPr>
          <p:nvPr/>
        </p:nvPicPr>
        <p:blipFill>
          <a:blip r:embed="rId14"/>
          <a:stretch>
            <a:fillRect/>
          </a:stretch>
        </p:blipFill>
        <p:spPr>
          <a:xfrm>
            <a:off x="3335609" y="2498358"/>
            <a:ext cx="957254" cy="1590551"/>
          </a:xfrm>
          <a:prstGeom prst="rect">
            <a:avLst/>
          </a:prstGeom>
        </p:spPr>
      </p:pic>
      <p:pic>
        <p:nvPicPr>
          <p:cNvPr id="35" name="Picture 34">
            <a:extLst>
              <a:ext uri="{FF2B5EF4-FFF2-40B4-BE49-F238E27FC236}">
                <a16:creationId xmlns:a16="http://schemas.microsoft.com/office/drawing/2014/main" id="{514E5CCF-87DF-55C8-CE4A-2B7C5954CB5F}"/>
              </a:ext>
            </a:extLst>
          </p:cNvPr>
          <p:cNvPicPr>
            <a:picLocks noChangeAspect="1"/>
          </p:cNvPicPr>
          <p:nvPr/>
        </p:nvPicPr>
        <p:blipFill>
          <a:blip r:embed="rId15"/>
          <a:stretch>
            <a:fillRect/>
          </a:stretch>
        </p:blipFill>
        <p:spPr>
          <a:xfrm>
            <a:off x="3343408" y="2524429"/>
            <a:ext cx="924454" cy="1538408"/>
          </a:xfrm>
          <a:prstGeom prst="rect">
            <a:avLst/>
          </a:prstGeom>
        </p:spPr>
      </p:pic>
      <p:cxnSp>
        <p:nvCxnSpPr>
          <p:cNvPr id="36" name="Straight Arrow Connector 35">
            <a:extLst>
              <a:ext uri="{FF2B5EF4-FFF2-40B4-BE49-F238E27FC236}">
                <a16:creationId xmlns:a16="http://schemas.microsoft.com/office/drawing/2014/main" id="{A9DE9AE3-54B4-C810-8F78-096F03A6C3B1}"/>
              </a:ext>
            </a:extLst>
          </p:cNvPr>
          <p:cNvCxnSpPr>
            <a:stCxn id="14" idx="3"/>
          </p:cNvCxnSpPr>
          <p:nvPr/>
        </p:nvCxnSpPr>
        <p:spPr>
          <a:xfrm>
            <a:off x="2846070" y="2053328"/>
            <a:ext cx="498808" cy="9174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E80CA0-A770-F5B6-5F9E-C127C27CCA51}"/>
              </a:ext>
            </a:extLst>
          </p:cNvPr>
          <p:cNvCxnSpPr>
            <a:cxnSpLocks/>
            <a:stCxn id="33" idx="3"/>
          </p:cNvCxnSpPr>
          <p:nvPr/>
        </p:nvCxnSpPr>
        <p:spPr>
          <a:xfrm>
            <a:off x="2873320" y="3424191"/>
            <a:ext cx="673683" cy="241742"/>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61EA75-E835-4DB1-E67B-CC981006035D}"/>
              </a:ext>
            </a:extLst>
          </p:cNvPr>
          <p:cNvCxnSpPr>
            <a:cxnSpLocks/>
            <a:stCxn id="32" idx="3"/>
          </p:cNvCxnSpPr>
          <p:nvPr/>
        </p:nvCxnSpPr>
        <p:spPr>
          <a:xfrm>
            <a:off x="2851333" y="2054171"/>
            <a:ext cx="596135" cy="960743"/>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39D294D-C11C-03A7-B3DA-8E617BFBB837}"/>
              </a:ext>
            </a:extLst>
          </p:cNvPr>
          <p:cNvCxnSpPr>
            <a:cxnSpLocks/>
            <a:stCxn id="11" idx="0"/>
          </p:cNvCxnSpPr>
          <p:nvPr/>
        </p:nvCxnSpPr>
        <p:spPr>
          <a:xfrm>
            <a:off x="2861987" y="3217690"/>
            <a:ext cx="595697" cy="68001"/>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4911F7-21A4-7320-A38F-44FEF880EA04}"/>
              </a:ext>
            </a:extLst>
          </p:cNvPr>
          <p:cNvCxnSpPr>
            <a:cxnSpLocks/>
            <a:stCxn id="10" idx="0"/>
          </p:cNvCxnSpPr>
          <p:nvPr/>
        </p:nvCxnSpPr>
        <p:spPr>
          <a:xfrm>
            <a:off x="2861988" y="3014914"/>
            <a:ext cx="542140" cy="102915"/>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568C74-B23D-894F-115F-219C49C91281}"/>
              </a:ext>
            </a:extLst>
          </p:cNvPr>
          <p:cNvCxnSpPr>
            <a:cxnSpLocks/>
            <a:stCxn id="12" idx="0"/>
          </p:cNvCxnSpPr>
          <p:nvPr/>
        </p:nvCxnSpPr>
        <p:spPr>
          <a:xfrm flipV="1">
            <a:off x="2861988" y="3412648"/>
            <a:ext cx="634469" cy="2091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31772A-7F07-BA26-5488-6A1A05FDC27D}"/>
              </a:ext>
            </a:extLst>
          </p:cNvPr>
          <p:cNvCxnSpPr>
            <a:cxnSpLocks/>
          </p:cNvCxnSpPr>
          <p:nvPr/>
        </p:nvCxnSpPr>
        <p:spPr>
          <a:xfrm>
            <a:off x="2893639" y="2089014"/>
            <a:ext cx="740564" cy="670840"/>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65854D-2F0E-0C34-859C-046BB111C6A5}"/>
              </a:ext>
            </a:extLst>
          </p:cNvPr>
          <p:cNvCxnSpPr>
            <a:cxnSpLocks/>
          </p:cNvCxnSpPr>
          <p:nvPr/>
        </p:nvCxnSpPr>
        <p:spPr>
          <a:xfrm>
            <a:off x="2909559" y="2793154"/>
            <a:ext cx="724644" cy="63926"/>
          </a:xfrm>
          <a:prstGeom prst="line">
            <a:avLst/>
          </a:prstGeom>
          <a:ln w="22225">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E6C307-8DA2-6D04-4BB3-C77891D23E8B}"/>
              </a:ext>
            </a:extLst>
          </p:cNvPr>
          <p:cNvCxnSpPr>
            <a:cxnSpLocks/>
          </p:cNvCxnSpPr>
          <p:nvPr/>
        </p:nvCxnSpPr>
        <p:spPr>
          <a:xfrm flipV="1">
            <a:off x="2909557" y="2934952"/>
            <a:ext cx="745115" cy="518424"/>
          </a:xfrm>
          <a:prstGeom prst="line">
            <a:avLst/>
          </a:prstGeom>
          <a:ln w="25400">
            <a:solidFill>
              <a:schemeClr val="accent1">
                <a:lumMod val="20000"/>
                <a:lumOff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documentclass{article}&#10;\usepackage{amsmath}&#10;\usepackage{bm,amssymb}&#10;\pagestyle{empty}&#10;\begin{document}&#10;&#10;$\bm I_K$&#10;&#10;&#10;\end{document}" title="IguanaTex Bitmap Display">
            <a:extLst>
              <a:ext uri="{FF2B5EF4-FFF2-40B4-BE49-F238E27FC236}">
                <a16:creationId xmlns:a16="http://schemas.microsoft.com/office/drawing/2014/main" id="{E4B9BE8A-9DA9-1B1E-B5BA-1A2A71AB7C9F}"/>
              </a:ext>
            </a:extLst>
          </p:cNvPr>
          <p:cNvPicPr>
            <a:picLocks noChangeAspect="1"/>
          </p:cNvPicPr>
          <p:nvPr>
            <p:custDataLst>
              <p:tags r:id="rId1"/>
            </p:custDataLst>
          </p:nvPr>
        </p:nvPicPr>
        <p:blipFill>
          <a:blip r:embed="rId16"/>
          <a:stretch>
            <a:fillRect/>
          </a:stretch>
        </p:blipFill>
        <p:spPr>
          <a:xfrm rot="21292611">
            <a:off x="3661325" y="2766563"/>
            <a:ext cx="220571" cy="158858"/>
          </a:xfrm>
          <a:prstGeom prst="rect">
            <a:avLst/>
          </a:prstGeom>
        </p:spPr>
      </p:pic>
      <p:pic>
        <p:nvPicPr>
          <p:cNvPr id="46" name="Picture 45" descr="\documentclass{article}&#10;\usepackage{amsmath}&#10;\usepackage{bm,amssymb}&#10;\pagestyle{empty}&#10;\begin{document}&#10;&#10;$\bm H  = \begin{bmatrix} \bm A_{1} \\ \vdots \\  \vdots \\ \bm A_{m}\\ \vdots \\  \vdots \\\bm A_{M}\end{bmatrix}$&#10;&#10;&#10;\end{document}" title="IguanaTex Bitmap Display">
            <a:extLst>
              <a:ext uri="{FF2B5EF4-FFF2-40B4-BE49-F238E27FC236}">
                <a16:creationId xmlns:a16="http://schemas.microsoft.com/office/drawing/2014/main" id="{31B07B44-2E15-521C-27FE-22C45599A93D}"/>
              </a:ext>
            </a:extLst>
          </p:cNvPr>
          <p:cNvPicPr>
            <a:picLocks noChangeAspect="1"/>
          </p:cNvPicPr>
          <p:nvPr>
            <p:custDataLst>
              <p:tags r:id="rId2"/>
            </p:custDataLst>
          </p:nvPr>
        </p:nvPicPr>
        <p:blipFill>
          <a:blip r:embed="rId17"/>
          <a:stretch>
            <a:fillRect/>
          </a:stretch>
        </p:blipFill>
        <p:spPr>
          <a:xfrm>
            <a:off x="800641" y="1522986"/>
            <a:ext cx="1176521" cy="2478854"/>
          </a:xfrm>
          <a:prstGeom prst="rect">
            <a:avLst/>
          </a:prstGeom>
        </p:spPr>
      </p:pic>
      <p:sp>
        <p:nvSpPr>
          <p:cNvPr id="47" name="Freeform: Shape 46">
            <a:extLst>
              <a:ext uri="{FF2B5EF4-FFF2-40B4-BE49-F238E27FC236}">
                <a16:creationId xmlns:a16="http://schemas.microsoft.com/office/drawing/2014/main" id="{CB99D845-6EC2-927C-4339-083DB06F7F86}"/>
              </a:ext>
            </a:extLst>
          </p:cNvPr>
          <p:cNvSpPr/>
          <p:nvPr/>
        </p:nvSpPr>
        <p:spPr>
          <a:xfrm>
            <a:off x="3956315" y="2729281"/>
            <a:ext cx="374072" cy="76200"/>
          </a:xfrm>
          <a:custGeom>
            <a:avLst/>
            <a:gdLst>
              <a:gd name="connsiteX0" fmla="*/ 0 w 498763"/>
              <a:gd name="connsiteY0" fmla="*/ 101600 h 101600"/>
              <a:gd name="connsiteX1" fmla="*/ 295563 w 498763"/>
              <a:gd name="connsiteY1" fmla="*/ 0 h 101600"/>
              <a:gd name="connsiteX2" fmla="*/ 498763 w 498763"/>
              <a:gd name="connsiteY2" fmla="*/ 101600 h 101600"/>
            </a:gdLst>
            <a:ahLst/>
            <a:cxnLst>
              <a:cxn ang="0">
                <a:pos x="connsiteX0" y="connsiteY0"/>
              </a:cxn>
              <a:cxn ang="0">
                <a:pos x="connsiteX1" y="connsiteY1"/>
              </a:cxn>
              <a:cxn ang="0">
                <a:pos x="connsiteX2" y="connsiteY2"/>
              </a:cxn>
            </a:cxnLst>
            <a:rect l="l" t="t" r="r" b="b"/>
            <a:pathLst>
              <a:path w="498763" h="101600">
                <a:moveTo>
                  <a:pt x="0" y="101600"/>
                </a:moveTo>
                <a:cubicBezTo>
                  <a:pt x="106218" y="50800"/>
                  <a:pt x="212436" y="0"/>
                  <a:pt x="295563" y="0"/>
                </a:cubicBezTo>
                <a:cubicBezTo>
                  <a:pt x="378690" y="0"/>
                  <a:pt x="438726" y="50800"/>
                  <a:pt x="498763" y="101600"/>
                </a:cubicBezTo>
              </a:path>
            </a:pathLst>
          </a:custGeom>
          <a:no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8" name="Picture 47" descr="\documentclass{article}&#10;\usepackage{amsmath}&#10;\usepackage{bm,amssymb,mathrsfs}&#10;\pagestyle{empty}&#10;\begin{document}&#10;&#10;$\cal C$&#10;\end{document}" title="IguanaTex Bitmap Display">
            <a:extLst>
              <a:ext uri="{FF2B5EF4-FFF2-40B4-BE49-F238E27FC236}">
                <a16:creationId xmlns:a16="http://schemas.microsoft.com/office/drawing/2014/main" id="{8A7CFA8D-5FC8-98A6-EBA5-D673E62B3DEF}"/>
              </a:ext>
            </a:extLst>
          </p:cNvPr>
          <p:cNvPicPr>
            <a:picLocks noChangeAspect="1"/>
          </p:cNvPicPr>
          <p:nvPr>
            <p:custDataLst>
              <p:tags r:id="rId3"/>
            </p:custDataLst>
          </p:nvPr>
        </p:nvPicPr>
        <p:blipFill>
          <a:blip r:embed="rId18"/>
          <a:stretch>
            <a:fillRect/>
          </a:stretch>
        </p:blipFill>
        <p:spPr>
          <a:xfrm>
            <a:off x="4361547" y="2772940"/>
            <a:ext cx="68180" cy="93748"/>
          </a:xfrm>
          <a:prstGeom prst="rect">
            <a:avLst/>
          </a:prstGeom>
        </p:spPr>
      </p:pic>
      <p:pic>
        <p:nvPicPr>
          <p:cNvPr id="49" name="Picture 48" descr="\documentclass{article}&#10;\usepackage{amsmath}&#10;\usepackage{bm,amssymb,mathrsfs}&#10;\pagestyle{empty}&#10;\begin{document}&#10;&#10;\noindent&#10;${\cal C} = \{\bm x\in \mathbb{R}^K | \bm 1^{\top}\bm x \ge \sqrt{K-1}\|\bm x\|_2\}$&#10;&#10;\end{document}" title="IguanaTex Bitmap Display">
            <a:extLst>
              <a:ext uri="{FF2B5EF4-FFF2-40B4-BE49-F238E27FC236}">
                <a16:creationId xmlns:a16="http://schemas.microsoft.com/office/drawing/2014/main" id="{04FCB5B1-9B70-E915-9674-D2ECF2D2B219}"/>
              </a:ext>
            </a:extLst>
          </p:cNvPr>
          <p:cNvPicPr>
            <a:picLocks noChangeAspect="1"/>
          </p:cNvPicPr>
          <p:nvPr>
            <p:custDataLst>
              <p:tags r:id="rId4"/>
            </p:custDataLst>
          </p:nvPr>
        </p:nvPicPr>
        <p:blipFill>
          <a:blip r:embed="rId19"/>
          <a:stretch>
            <a:fillRect/>
          </a:stretch>
        </p:blipFill>
        <p:spPr>
          <a:xfrm>
            <a:off x="4429726" y="3034138"/>
            <a:ext cx="2929389" cy="227682"/>
          </a:xfrm>
          <a:prstGeom prst="rect">
            <a:avLst/>
          </a:prstGeom>
        </p:spPr>
      </p:pic>
      <p:grpSp>
        <p:nvGrpSpPr>
          <p:cNvPr id="59" name="Group 58">
            <a:extLst>
              <a:ext uri="{FF2B5EF4-FFF2-40B4-BE49-F238E27FC236}">
                <a16:creationId xmlns:a16="http://schemas.microsoft.com/office/drawing/2014/main" id="{90775991-6D03-B2CC-7D9F-6FB0C4711A69}"/>
              </a:ext>
            </a:extLst>
          </p:cNvPr>
          <p:cNvGrpSpPr/>
          <p:nvPr/>
        </p:nvGrpSpPr>
        <p:grpSpPr>
          <a:xfrm>
            <a:off x="491812" y="4162275"/>
            <a:ext cx="8453129" cy="2031325"/>
            <a:chOff x="491812" y="4162275"/>
            <a:chExt cx="8453129" cy="2031325"/>
          </a:xfrm>
        </p:grpSpPr>
        <p:sp>
          <p:nvSpPr>
            <p:cNvPr id="51" name="TextBox 50">
              <a:extLst>
                <a:ext uri="{FF2B5EF4-FFF2-40B4-BE49-F238E27FC236}">
                  <a16:creationId xmlns:a16="http://schemas.microsoft.com/office/drawing/2014/main" id="{44094ED8-5C24-5B3D-F9A2-E8D1BA5706D7}"/>
                </a:ext>
              </a:extLst>
            </p:cNvPr>
            <p:cNvSpPr txBox="1"/>
            <p:nvPr/>
          </p:nvSpPr>
          <p:spPr>
            <a:xfrm>
              <a:off x="491812" y="4162275"/>
              <a:ext cx="8453129"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More specifically, sufficiently scattered condition on      implies that the rows are sufficiently spread such that a second-order cone    can contain inside the conic hull spanned by      , i.e., </a:t>
              </a:r>
            </a:p>
            <a:p>
              <a:pPr marL="285750" indent="-285750">
                <a:buFont typeface="Wingdings" panose="05000000000000000000" pitchFamily="2" charset="2"/>
                <a:buChar char="Ø"/>
              </a:pPr>
              <a:r>
                <a:rPr lang="en-US" dirty="0">
                  <a:latin typeface="+mj-lt"/>
                  <a:cs typeface="Times New Roman" panose="02020603050405020304" pitchFamily="18" charset="0"/>
                </a:rPr>
                <a:t>In an NMF model                  , if both factors satisfy SSC, the model is identifiable </a:t>
              </a:r>
              <a:r>
                <a:rPr lang="en-US" dirty="0" err="1">
                  <a:latin typeface="+mj-lt"/>
                  <a:cs typeface="Times New Roman" panose="02020603050405020304" pitchFamily="18" charset="0"/>
                </a:rPr>
                <a:t>upto</a:t>
              </a:r>
              <a:r>
                <a:rPr lang="en-US" dirty="0">
                  <a:latin typeface="+mj-lt"/>
                  <a:cs typeface="Times New Roman" panose="02020603050405020304" pitchFamily="18" charset="0"/>
                </a:rPr>
                <a:t> a permutation ambiguity [Huang et al., 2014]</a:t>
              </a:r>
            </a:p>
            <a:p>
              <a:pPr marL="742950" lvl="1" indent="-285750">
                <a:buFont typeface="Wingdings" panose="05000000000000000000" pitchFamily="2" charset="2"/>
                <a:buChar char="§"/>
              </a:pPr>
              <a:r>
                <a:rPr lang="en-US" dirty="0">
                  <a:latin typeface="+mj-lt"/>
                  <a:cs typeface="Times New Roman" panose="02020603050405020304" pitchFamily="18" charset="0"/>
                </a:rPr>
                <a:t>More relaxed condition compared to separability; </a:t>
              </a:r>
            </a:p>
            <a:p>
              <a:pPr marL="742950" lvl="1" indent="-285750">
                <a:buFont typeface="Wingdings" panose="05000000000000000000" pitchFamily="2" charset="2"/>
                <a:buChar char="§"/>
              </a:pPr>
              <a:r>
                <a:rPr lang="en-US" dirty="0">
                  <a:latin typeface="+mj-lt"/>
                  <a:cs typeface="Times New Roman" panose="02020603050405020304" pitchFamily="18" charset="0"/>
                </a:rPr>
                <a:t>More rows in      helps in satisfying SSC</a:t>
              </a:r>
            </a:p>
          </p:txBody>
        </p:sp>
        <p:pic>
          <p:nvPicPr>
            <p:cNvPr id="53" name="Picture 52" descr="\documentclass{article}&#10;\usepackage{amsmath}&#10;\usepackage{bm,amssymb,mathrsfs}&#10;\pagestyle{empty}&#10;\begin{document}&#10;&#10;${\cal C} \subseteq {\sf cone}(\bm H^{\top})$ &#10;&#10;\end{document}" title="IguanaTex Bitmap Display">
              <a:extLst>
                <a:ext uri="{FF2B5EF4-FFF2-40B4-BE49-F238E27FC236}">
                  <a16:creationId xmlns:a16="http://schemas.microsoft.com/office/drawing/2014/main" id="{7D6F925E-1B02-2C28-F39D-C60C5503545D}"/>
                </a:ext>
              </a:extLst>
            </p:cNvPr>
            <p:cNvPicPr>
              <a:picLocks noChangeAspect="1"/>
            </p:cNvPicPr>
            <p:nvPr>
              <p:custDataLst>
                <p:tags r:id="rId5"/>
              </p:custDataLst>
            </p:nvPr>
          </p:nvPicPr>
          <p:blipFill>
            <a:blip r:embed="rId20"/>
            <a:stretch>
              <a:fillRect/>
            </a:stretch>
          </p:blipFill>
          <p:spPr>
            <a:xfrm>
              <a:off x="4036636" y="4753064"/>
              <a:ext cx="1363479" cy="260378"/>
            </a:xfrm>
            <a:prstGeom prst="rect">
              <a:avLst/>
            </a:prstGeom>
          </p:spPr>
        </p:pic>
        <p:pic>
          <p:nvPicPr>
            <p:cNvPr id="54" name="Picture 53" descr="\documentclass{article}&#10;\usepackage{amsmath,bm,amsfonts,amssymb}&#10;\pagestyle{empty}&#10;\begin{document}&#10;&#10;$\bm H$&#10;&#10;&#10;\end{document}" title="IguanaTex Bitmap Display">
              <a:extLst>
                <a:ext uri="{FF2B5EF4-FFF2-40B4-BE49-F238E27FC236}">
                  <a16:creationId xmlns:a16="http://schemas.microsoft.com/office/drawing/2014/main" id="{EAD4C307-610F-4B55-24BD-44FD92370632}"/>
                </a:ext>
              </a:extLst>
            </p:cNvPr>
            <p:cNvPicPr>
              <a:picLocks noChangeAspect="1"/>
            </p:cNvPicPr>
            <p:nvPr>
              <p:custDataLst>
                <p:tags r:id="rId6"/>
              </p:custDataLst>
            </p:nvPr>
          </p:nvPicPr>
          <p:blipFill>
            <a:blip r:embed="rId21"/>
            <a:stretch>
              <a:fillRect/>
            </a:stretch>
          </p:blipFill>
          <p:spPr>
            <a:xfrm>
              <a:off x="6115788" y="4283418"/>
              <a:ext cx="224914" cy="156343"/>
            </a:xfrm>
            <a:prstGeom prst="rect">
              <a:avLst/>
            </a:prstGeom>
          </p:spPr>
        </p:pic>
        <p:pic>
          <p:nvPicPr>
            <p:cNvPr id="55" name="Picture 54" descr="\documentclass{article}&#10;\usepackage{amsmath}&#10;\usepackage{bm,amssymb,mathrsfs}&#10;\pagestyle{empty}&#10;\begin{document}&#10;&#10;$\cal C$&#10;\end{document}" title="IguanaTex Bitmap Display">
              <a:extLst>
                <a:ext uri="{FF2B5EF4-FFF2-40B4-BE49-F238E27FC236}">
                  <a16:creationId xmlns:a16="http://schemas.microsoft.com/office/drawing/2014/main" id="{D408AB96-67CC-7333-0B96-24BF863DA5E7}"/>
                </a:ext>
              </a:extLst>
            </p:cNvPr>
            <p:cNvPicPr>
              <a:picLocks noChangeAspect="1"/>
            </p:cNvPicPr>
            <p:nvPr>
              <p:custDataLst>
                <p:tags r:id="rId7"/>
              </p:custDataLst>
            </p:nvPr>
          </p:nvPicPr>
          <p:blipFill>
            <a:blip r:embed="rId18"/>
            <a:stretch>
              <a:fillRect/>
            </a:stretch>
          </p:blipFill>
          <p:spPr>
            <a:xfrm>
              <a:off x="6273271" y="4525895"/>
              <a:ext cx="134862" cy="185437"/>
            </a:xfrm>
            <a:prstGeom prst="rect">
              <a:avLst/>
            </a:prstGeom>
          </p:spPr>
        </p:pic>
        <p:pic>
          <p:nvPicPr>
            <p:cNvPr id="56" name="Picture 55" descr="\documentclass{article}&#10;\usepackage{amsmath,bm,amsfonts,amssymb}&#10;\pagestyle{empty}&#10;\begin{document}&#10;&#10;$\bm H$&#10;&#10;&#10;\end{document}" title="IguanaTex Bitmap Display">
              <a:extLst>
                <a:ext uri="{FF2B5EF4-FFF2-40B4-BE49-F238E27FC236}">
                  <a16:creationId xmlns:a16="http://schemas.microsoft.com/office/drawing/2014/main" id="{7682A28D-9221-11CB-E1C1-133413314425}"/>
                </a:ext>
              </a:extLst>
            </p:cNvPr>
            <p:cNvPicPr>
              <a:picLocks noChangeAspect="1"/>
            </p:cNvPicPr>
            <p:nvPr>
              <p:custDataLst>
                <p:tags r:id="rId8"/>
              </p:custDataLst>
            </p:nvPr>
          </p:nvPicPr>
          <p:blipFill>
            <a:blip r:embed="rId21"/>
            <a:stretch>
              <a:fillRect/>
            </a:stretch>
          </p:blipFill>
          <p:spPr>
            <a:xfrm>
              <a:off x="3133783" y="4822255"/>
              <a:ext cx="224914" cy="156343"/>
            </a:xfrm>
            <a:prstGeom prst="rect">
              <a:avLst/>
            </a:prstGeom>
          </p:spPr>
        </p:pic>
        <p:pic>
          <p:nvPicPr>
            <p:cNvPr id="57" name="Picture 56" descr="\documentclass{article}&#10;\usepackage{amsmath,bm,amsfonts,amssymb}&#10;\pagestyle{empty}&#10;\begin{document}&#10;&#10;$\bm R = \bm W\bm H^{\top}$&#10;&#10;&#10;\end{document}" title="IguanaTex Bitmap Display">
              <a:extLst>
                <a:ext uri="{FF2B5EF4-FFF2-40B4-BE49-F238E27FC236}">
                  <a16:creationId xmlns:a16="http://schemas.microsoft.com/office/drawing/2014/main" id="{6F2000F3-B57A-15C6-C342-E9227B2B669C}"/>
                </a:ext>
              </a:extLst>
            </p:cNvPr>
            <p:cNvPicPr>
              <a:picLocks noChangeAspect="1"/>
            </p:cNvPicPr>
            <p:nvPr>
              <p:custDataLst>
                <p:tags r:id="rId9"/>
              </p:custDataLst>
            </p:nvPr>
          </p:nvPicPr>
          <p:blipFill>
            <a:blip r:embed="rId22"/>
            <a:stretch>
              <a:fillRect/>
            </a:stretch>
          </p:blipFill>
          <p:spPr>
            <a:xfrm>
              <a:off x="2681322" y="5084600"/>
              <a:ext cx="989945" cy="169705"/>
            </a:xfrm>
            <a:prstGeom prst="rect">
              <a:avLst/>
            </a:prstGeom>
          </p:spPr>
        </p:pic>
        <p:pic>
          <p:nvPicPr>
            <p:cNvPr id="58" name="Picture 57" descr="\documentclass{article}&#10;\usepackage{amsmath,bm,amsfonts,amssymb}&#10;\pagestyle{empty}&#10;\begin{document}&#10;&#10;$\bm H$&#10;&#10;&#10;\end{document}" title="IguanaTex Bitmap Display">
              <a:extLst>
                <a:ext uri="{FF2B5EF4-FFF2-40B4-BE49-F238E27FC236}">
                  <a16:creationId xmlns:a16="http://schemas.microsoft.com/office/drawing/2014/main" id="{FFBE3D1E-D085-4955-5E8C-D4A070F57BC1}"/>
                </a:ext>
              </a:extLst>
            </p:cNvPr>
            <p:cNvPicPr>
              <a:picLocks noChangeAspect="1"/>
            </p:cNvPicPr>
            <p:nvPr>
              <p:custDataLst>
                <p:tags r:id="rId10"/>
              </p:custDataLst>
            </p:nvPr>
          </p:nvPicPr>
          <p:blipFill>
            <a:blip r:embed="rId21"/>
            <a:stretch>
              <a:fillRect/>
            </a:stretch>
          </p:blipFill>
          <p:spPr>
            <a:xfrm>
              <a:off x="2674322" y="5925165"/>
              <a:ext cx="224914" cy="156343"/>
            </a:xfrm>
            <a:prstGeom prst="rect">
              <a:avLst/>
            </a:prstGeom>
          </p:spPr>
        </p:pic>
      </p:grpSp>
    </p:spTree>
    <p:extLst>
      <p:ext uri="{BB962C8B-B14F-4D97-AF65-F5344CB8AC3E}">
        <p14:creationId xmlns:p14="http://schemas.microsoft.com/office/powerpoint/2010/main" val="15858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2" grpId="0"/>
      <p:bldP spid="32" grpId="1"/>
      <p:bldP spid="33" grpId="0"/>
      <p:bldP spid="33" grpId="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188-11A5-ABEC-DFD0-F65B2B8EA4EF}"/>
              </a:ext>
            </a:extLst>
          </p:cNvPr>
          <p:cNvSpPr>
            <a:spLocks noGrp="1"/>
          </p:cNvSpPr>
          <p:nvPr>
            <p:ph type="title"/>
          </p:nvPr>
        </p:nvSpPr>
        <p:spPr>
          <a:xfrm>
            <a:off x="0" y="0"/>
            <a:ext cx="7886700" cy="1325563"/>
          </a:xfrm>
        </p:spPr>
        <p:txBody>
          <a:bodyPr/>
          <a:lstStyle/>
          <a:p>
            <a:r>
              <a:rPr lang="en-US" dirty="0"/>
              <a:t>Towards More Realistic Conditions</a:t>
            </a:r>
            <a:br>
              <a:rPr lang="en-US" dirty="0"/>
            </a:br>
            <a:endParaRPr lang="en-US" dirty="0"/>
          </a:p>
        </p:txBody>
      </p:sp>
      <p:grpSp>
        <p:nvGrpSpPr>
          <p:cNvPr id="4" name="Group 3">
            <a:extLst>
              <a:ext uri="{FF2B5EF4-FFF2-40B4-BE49-F238E27FC236}">
                <a16:creationId xmlns:a16="http://schemas.microsoft.com/office/drawing/2014/main" id="{66583FCE-3B2F-6472-5ED4-5F7EE070F993}"/>
              </a:ext>
            </a:extLst>
          </p:cNvPr>
          <p:cNvGrpSpPr/>
          <p:nvPr/>
        </p:nvGrpSpPr>
        <p:grpSpPr>
          <a:xfrm>
            <a:off x="1932824" y="3292071"/>
            <a:ext cx="887663" cy="2446258"/>
            <a:chOff x="2989626" y="3306334"/>
            <a:chExt cx="1183550" cy="3261677"/>
          </a:xfrm>
        </p:grpSpPr>
        <p:sp>
          <p:nvSpPr>
            <p:cNvPr id="5" name="Rectangle 4">
              <a:extLst>
                <a:ext uri="{FF2B5EF4-FFF2-40B4-BE49-F238E27FC236}">
                  <a16:creationId xmlns:a16="http://schemas.microsoft.com/office/drawing/2014/main" id="{F113B01E-3B1C-B02C-357B-5380F1A9420F}"/>
                </a:ext>
              </a:extLst>
            </p:cNvPr>
            <p:cNvSpPr/>
            <p:nvPr/>
          </p:nvSpPr>
          <p:spPr>
            <a:xfrm rot="5400000">
              <a:off x="3512912" y="30283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Rectangle 5">
              <a:extLst>
                <a:ext uri="{FF2B5EF4-FFF2-40B4-BE49-F238E27FC236}">
                  <a16:creationId xmlns:a16="http://schemas.microsoft.com/office/drawing/2014/main" id="{5BE27E35-2B0D-BFD0-EA11-9BF7FCFBE5BD}"/>
                </a:ext>
              </a:extLst>
            </p:cNvPr>
            <p:cNvSpPr/>
            <p:nvPr/>
          </p:nvSpPr>
          <p:spPr>
            <a:xfrm rot="5400000">
              <a:off x="3512912" y="3298694"/>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60EF5DC8-0031-1D43-98F2-94451BD7EC3C}"/>
                </a:ext>
              </a:extLst>
            </p:cNvPr>
            <p:cNvSpPr/>
            <p:nvPr/>
          </p:nvSpPr>
          <p:spPr>
            <a:xfrm rot="5400000">
              <a:off x="3512912" y="383751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Rectangle 7">
              <a:extLst>
                <a:ext uri="{FF2B5EF4-FFF2-40B4-BE49-F238E27FC236}">
                  <a16:creationId xmlns:a16="http://schemas.microsoft.com/office/drawing/2014/main" id="{91801FF8-5DC3-A69B-BB50-BAE5245F235E}"/>
                </a:ext>
              </a:extLst>
            </p:cNvPr>
            <p:cNvSpPr/>
            <p:nvPr/>
          </p:nvSpPr>
          <p:spPr>
            <a:xfrm rot="5400000">
              <a:off x="3512912" y="4087777"/>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9" name="Rectangle 8">
              <a:extLst>
                <a:ext uri="{FF2B5EF4-FFF2-40B4-BE49-F238E27FC236}">
                  <a16:creationId xmlns:a16="http://schemas.microsoft.com/office/drawing/2014/main" id="{587A486D-83B4-8914-F676-60AE00CF0D1F}"/>
                </a:ext>
              </a:extLst>
            </p:cNvPr>
            <p:cNvSpPr/>
            <p:nvPr/>
          </p:nvSpPr>
          <p:spPr>
            <a:xfrm rot="5400000">
              <a:off x="3534136" y="4847475"/>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Rectangle 9">
              <a:extLst>
                <a:ext uri="{FF2B5EF4-FFF2-40B4-BE49-F238E27FC236}">
                  <a16:creationId xmlns:a16="http://schemas.microsoft.com/office/drawing/2014/main" id="{6008D0A7-9667-BD61-6551-ECB38DB47BF8}"/>
                </a:ext>
              </a:extLst>
            </p:cNvPr>
            <p:cNvSpPr/>
            <p:nvPr/>
          </p:nvSpPr>
          <p:spPr>
            <a:xfrm rot="5400000">
              <a:off x="3534136" y="5117843"/>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Rectangle 10">
              <a:extLst>
                <a:ext uri="{FF2B5EF4-FFF2-40B4-BE49-F238E27FC236}">
                  <a16:creationId xmlns:a16="http://schemas.microsoft.com/office/drawing/2014/main" id="{FB95216E-82CC-911B-08CC-F9FE2C6BBBE6}"/>
                </a:ext>
              </a:extLst>
            </p:cNvPr>
            <p:cNvSpPr/>
            <p:nvPr/>
          </p:nvSpPr>
          <p:spPr>
            <a:xfrm rot="5400000">
              <a:off x="3534136" y="5656662"/>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Rectangle 11">
              <a:extLst>
                <a:ext uri="{FF2B5EF4-FFF2-40B4-BE49-F238E27FC236}">
                  <a16:creationId xmlns:a16="http://schemas.microsoft.com/office/drawing/2014/main" id="{FBC22054-B0EA-D4D7-2F5D-166BDCFFED9C}"/>
                </a:ext>
              </a:extLst>
            </p:cNvPr>
            <p:cNvSpPr/>
            <p:nvPr/>
          </p:nvSpPr>
          <p:spPr>
            <a:xfrm rot="5400000">
              <a:off x="3534136" y="5906926"/>
              <a:ext cx="117679" cy="89334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7CCD5527-F16D-C6AB-C159-25A98CFEF771}"/>
                </a:ext>
              </a:extLst>
            </p:cNvPr>
            <p:cNvSpPr/>
            <p:nvPr/>
          </p:nvSpPr>
          <p:spPr>
            <a:xfrm>
              <a:off x="3125080" y="3949062"/>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sp>
          <p:nvSpPr>
            <p:cNvPr id="14" name="Rectangle 13">
              <a:extLst>
                <a:ext uri="{FF2B5EF4-FFF2-40B4-BE49-F238E27FC236}">
                  <a16:creationId xmlns:a16="http://schemas.microsoft.com/office/drawing/2014/main" id="{BDED2B71-907A-DC32-FEAB-AC489A0C4800}"/>
                </a:ext>
              </a:extLst>
            </p:cNvPr>
            <p:cNvSpPr/>
            <p:nvPr/>
          </p:nvSpPr>
          <p:spPr>
            <a:xfrm>
              <a:off x="3154526" y="5769566"/>
              <a:ext cx="893343" cy="125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1">
                    <a:lumMod val="60000"/>
                    <a:lumOff val="40000"/>
                  </a:schemeClr>
                </a:solidFill>
                <a:latin typeface="+mj-lt"/>
              </a:endParaRPr>
            </a:p>
          </p:txBody>
        </p:sp>
        <p:grpSp>
          <p:nvGrpSpPr>
            <p:cNvPr id="15" name="Group 14">
              <a:extLst>
                <a:ext uri="{FF2B5EF4-FFF2-40B4-BE49-F238E27FC236}">
                  <a16:creationId xmlns:a16="http://schemas.microsoft.com/office/drawing/2014/main" id="{CCBCC9E2-27BA-DF24-032D-C34BE58A74DC}"/>
                </a:ext>
              </a:extLst>
            </p:cNvPr>
            <p:cNvGrpSpPr/>
            <p:nvPr/>
          </p:nvGrpSpPr>
          <p:grpSpPr>
            <a:xfrm>
              <a:off x="3012776" y="6068777"/>
              <a:ext cx="1160400" cy="499234"/>
              <a:chOff x="5640088" y="4706084"/>
              <a:chExt cx="2332193" cy="499234"/>
            </a:xfrm>
          </p:grpSpPr>
          <p:cxnSp>
            <p:nvCxnSpPr>
              <p:cNvPr id="20" name="Connector: Elbow 19">
                <a:extLst>
                  <a:ext uri="{FF2B5EF4-FFF2-40B4-BE49-F238E27FC236}">
                    <a16:creationId xmlns:a16="http://schemas.microsoft.com/office/drawing/2014/main" id="{432A22B7-F252-B1F4-E53E-21CA70776145}"/>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3DADB4-4CF9-AFB7-7025-623844A97B4C}"/>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7FE81A2-736C-A3BC-6786-D3DAE8BA7C5D}"/>
                </a:ext>
              </a:extLst>
            </p:cNvPr>
            <p:cNvGrpSpPr/>
            <p:nvPr/>
          </p:nvGrpSpPr>
          <p:grpSpPr>
            <a:xfrm rot="10800000">
              <a:off x="2989626" y="3306334"/>
              <a:ext cx="1160400" cy="499234"/>
              <a:chOff x="5640088" y="4706084"/>
              <a:chExt cx="2332193" cy="499234"/>
            </a:xfrm>
          </p:grpSpPr>
          <p:cxnSp>
            <p:nvCxnSpPr>
              <p:cNvPr id="18" name="Connector: Elbow 17">
                <a:extLst>
                  <a:ext uri="{FF2B5EF4-FFF2-40B4-BE49-F238E27FC236}">
                    <a16:creationId xmlns:a16="http://schemas.microsoft.com/office/drawing/2014/main" id="{2897D8C2-CFBD-FA2C-5188-897E45B2A520}"/>
                  </a:ext>
                </a:extLst>
              </p:cNvPr>
              <p:cNvCxnSpPr>
                <a:cxnSpLocks/>
              </p:cNvCxnSpPr>
              <p:nvPr/>
            </p:nvCxnSpPr>
            <p:spPr>
              <a:xfrm flipV="1">
                <a:off x="5640090" y="4706084"/>
                <a:ext cx="2332191" cy="499234"/>
              </a:xfrm>
              <a:prstGeom prst="bentConnector3">
                <a:avLst>
                  <a:gd name="adj1" fmla="val 100126"/>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22344E-AD10-B31B-4055-E3498935A647}"/>
                  </a:ext>
                </a:extLst>
              </p:cNvPr>
              <p:cNvCxnSpPr>
                <a:cxnSpLocks/>
              </p:cNvCxnSpPr>
              <p:nvPr/>
            </p:nvCxnSpPr>
            <p:spPr>
              <a:xfrm flipV="1">
                <a:off x="5640088" y="4740640"/>
                <a:ext cx="1" cy="464677"/>
              </a:xfrm>
              <a:prstGeom prst="line">
                <a:avLst/>
              </a:prstGeom>
              <a:ln w="222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5AC64BEC-B427-9A73-77A7-5C6811631FF2}"/>
                </a:ext>
              </a:extLst>
            </p:cNvPr>
            <p:cNvCxnSpPr>
              <a:cxnSpLocks/>
            </p:cNvCxnSpPr>
            <p:nvPr/>
          </p:nvCxnSpPr>
          <p:spPr>
            <a:xfrm>
              <a:off x="3576234" y="4723597"/>
              <a:ext cx="0" cy="316653"/>
            </a:xfrm>
            <a:prstGeom prst="line">
              <a:avLst/>
            </a:prstGeom>
            <a:ln w="254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 name="Arrow: Left 21">
            <a:extLst>
              <a:ext uri="{FF2B5EF4-FFF2-40B4-BE49-F238E27FC236}">
                <a16:creationId xmlns:a16="http://schemas.microsoft.com/office/drawing/2014/main" id="{8B942F8D-D5C9-C82D-4021-B89CA954158E}"/>
              </a:ext>
            </a:extLst>
          </p:cNvPr>
          <p:cNvSpPr/>
          <p:nvPr/>
        </p:nvSpPr>
        <p:spPr>
          <a:xfrm rot="10800000">
            <a:off x="4648382" y="3797553"/>
            <a:ext cx="733806" cy="252755"/>
          </a:xfrm>
          <a:prstGeom prst="lef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3" name="Rectangle: Rounded Corners 22">
            <a:extLst>
              <a:ext uri="{FF2B5EF4-FFF2-40B4-BE49-F238E27FC236}">
                <a16:creationId xmlns:a16="http://schemas.microsoft.com/office/drawing/2014/main" id="{07E95CCD-C90C-0B8B-9E3A-0DBA3F724C76}"/>
              </a:ext>
            </a:extLst>
          </p:cNvPr>
          <p:cNvSpPr/>
          <p:nvPr/>
        </p:nvSpPr>
        <p:spPr>
          <a:xfrm>
            <a:off x="5594045" y="3499654"/>
            <a:ext cx="1434284" cy="921682"/>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No rows need to be very close to unit vectors</a:t>
            </a:r>
          </a:p>
        </p:txBody>
      </p:sp>
      <p:grpSp>
        <p:nvGrpSpPr>
          <p:cNvPr id="24" name="Group 23">
            <a:extLst>
              <a:ext uri="{FF2B5EF4-FFF2-40B4-BE49-F238E27FC236}">
                <a16:creationId xmlns:a16="http://schemas.microsoft.com/office/drawing/2014/main" id="{71BDF328-48EF-F458-43C9-9BDDA91BC082}"/>
              </a:ext>
            </a:extLst>
          </p:cNvPr>
          <p:cNvGrpSpPr/>
          <p:nvPr/>
        </p:nvGrpSpPr>
        <p:grpSpPr>
          <a:xfrm>
            <a:off x="3076743" y="3233491"/>
            <a:ext cx="1299488" cy="990179"/>
            <a:chOff x="4885606" y="5366314"/>
            <a:chExt cx="1708984" cy="1474037"/>
          </a:xfrm>
        </p:grpSpPr>
        <p:sp>
          <p:nvSpPr>
            <p:cNvPr id="25" name="Oval 24">
              <a:extLst>
                <a:ext uri="{FF2B5EF4-FFF2-40B4-BE49-F238E27FC236}">
                  <a16:creationId xmlns:a16="http://schemas.microsoft.com/office/drawing/2014/main" id="{33F17F25-FC1B-DE79-C7C2-537158F26A8F}"/>
                </a:ext>
              </a:extLst>
            </p:cNvPr>
            <p:cNvSpPr/>
            <p:nvPr/>
          </p:nvSpPr>
          <p:spPr>
            <a:xfrm>
              <a:off x="4885606" y="5366314"/>
              <a:ext cx="1708984" cy="1474037"/>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p:txBody>
        </p:sp>
        <p:sp>
          <p:nvSpPr>
            <p:cNvPr id="26" name="TextBox 25">
              <a:extLst>
                <a:ext uri="{FF2B5EF4-FFF2-40B4-BE49-F238E27FC236}">
                  <a16:creationId xmlns:a16="http://schemas.microsoft.com/office/drawing/2014/main" id="{D9AF14F5-30B9-6233-8C75-75C95C9AF770}"/>
                </a:ext>
              </a:extLst>
            </p:cNvPr>
            <p:cNvSpPr txBox="1"/>
            <p:nvPr/>
          </p:nvSpPr>
          <p:spPr>
            <a:xfrm>
              <a:off x="4997848" y="5806628"/>
              <a:ext cx="1391147" cy="549809"/>
            </a:xfrm>
            <a:prstGeom prst="rect">
              <a:avLst/>
            </a:prstGeom>
            <a:noFill/>
          </p:spPr>
          <p:txBody>
            <a:bodyPr wrap="square" rtlCol="0">
              <a:spAutoFit/>
            </a:bodyPr>
            <a:lstStyle/>
            <a:p>
              <a:r>
                <a:rPr lang="en-US" b="1" dirty="0">
                  <a:latin typeface="+mj-lt"/>
                  <a:cs typeface="Times New Roman" panose="02020603050405020304" pitchFamily="18" charset="0"/>
                </a:rPr>
                <a:t>SSC of </a:t>
              </a:r>
            </a:p>
          </p:txBody>
        </p:sp>
        <p:pic>
          <p:nvPicPr>
            <p:cNvPr id="27" name="Picture 26" descr="\documentclass{article}&#10;\usepackage{amsmath}&#10;\usepackage{bm,amssymb}&#10;\pagestyle{empty}&#10;\begin{document}&#10;&#10;${\bm H}$&#10;&#10;&#10;\end{document}" title="IguanaTex Bitmap Display">
              <a:extLst>
                <a:ext uri="{FF2B5EF4-FFF2-40B4-BE49-F238E27FC236}">
                  <a16:creationId xmlns:a16="http://schemas.microsoft.com/office/drawing/2014/main" id="{E5714352-6D1E-0C67-C380-991CD659743B}"/>
                </a:ext>
              </a:extLst>
            </p:cNvPr>
            <p:cNvPicPr>
              <a:picLocks noChangeAspect="1"/>
            </p:cNvPicPr>
            <p:nvPr>
              <p:custDataLst>
                <p:tags r:id="rId9"/>
              </p:custDataLst>
            </p:nvPr>
          </p:nvPicPr>
          <p:blipFill>
            <a:blip r:embed="rId11"/>
            <a:stretch>
              <a:fillRect/>
            </a:stretch>
          </p:blipFill>
          <p:spPr>
            <a:xfrm>
              <a:off x="6138585" y="6003316"/>
              <a:ext cx="268716" cy="209182"/>
            </a:xfrm>
            <a:prstGeom prst="rect">
              <a:avLst/>
            </a:prstGeom>
          </p:spPr>
        </p:pic>
      </p:grpSp>
      <p:sp>
        <p:nvSpPr>
          <p:cNvPr id="28" name="Arrow: Down 27">
            <a:extLst>
              <a:ext uri="{FF2B5EF4-FFF2-40B4-BE49-F238E27FC236}">
                <a16:creationId xmlns:a16="http://schemas.microsoft.com/office/drawing/2014/main" id="{CEF1D45B-2238-A2E7-7F1E-F57DECDAED76}"/>
              </a:ext>
            </a:extLst>
          </p:cNvPr>
          <p:cNvSpPr/>
          <p:nvPr/>
        </p:nvSpPr>
        <p:spPr>
          <a:xfrm>
            <a:off x="6104037" y="4497128"/>
            <a:ext cx="237023" cy="532708"/>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TextBox 28">
            <a:extLst>
              <a:ext uri="{FF2B5EF4-FFF2-40B4-BE49-F238E27FC236}">
                <a16:creationId xmlns:a16="http://schemas.microsoft.com/office/drawing/2014/main" id="{1F989C85-DE7C-4063-61F1-7D2D2206611F}"/>
              </a:ext>
            </a:extLst>
          </p:cNvPr>
          <p:cNvSpPr txBox="1"/>
          <p:nvPr/>
        </p:nvSpPr>
        <p:spPr>
          <a:xfrm>
            <a:off x="4288079" y="4925614"/>
            <a:ext cx="4305095" cy="646331"/>
          </a:xfrm>
          <a:prstGeom prst="rect">
            <a:avLst/>
          </a:prstGeom>
          <a:noFill/>
        </p:spPr>
        <p:txBody>
          <a:bodyPr wrap="square" rtlCol="0">
            <a:spAutoFit/>
          </a:bodyPr>
          <a:lstStyle/>
          <a:p>
            <a:pPr algn="ctr"/>
            <a:r>
              <a:rPr lang="en-US" b="1" dirty="0">
                <a:solidFill>
                  <a:schemeClr val="accent1">
                    <a:lumMod val="50000"/>
                  </a:schemeClr>
                </a:solidFill>
                <a:latin typeface="+mj-lt"/>
                <a:cs typeface="Times New Roman" panose="02020603050405020304" pitchFamily="18" charset="0"/>
              </a:rPr>
              <a:t>No experts are required, reasonably good annotators are enough</a:t>
            </a:r>
          </a:p>
        </p:txBody>
      </p:sp>
      <p:pic>
        <p:nvPicPr>
          <p:cNvPr id="30" name="Picture 29">
            <a:extLst>
              <a:ext uri="{FF2B5EF4-FFF2-40B4-BE49-F238E27FC236}">
                <a16:creationId xmlns:a16="http://schemas.microsoft.com/office/drawing/2014/main" id="{FC6B479F-1CAF-AA21-ACC0-971134109247}"/>
              </a:ext>
            </a:extLst>
          </p:cNvPr>
          <p:cNvPicPr>
            <a:picLocks noChangeAspect="1"/>
          </p:cNvPicPr>
          <p:nvPr/>
        </p:nvPicPr>
        <p:blipFill>
          <a:blip r:embed="rId12"/>
          <a:stretch>
            <a:fillRect/>
          </a:stretch>
        </p:blipFill>
        <p:spPr>
          <a:xfrm>
            <a:off x="3193961" y="4266375"/>
            <a:ext cx="957254" cy="1590551"/>
          </a:xfrm>
          <a:prstGeom prst="rect">
            <a:avLst/>
          </a:prstGeom>
        </p:spPr>
      </p:pic>
      <p:cxnSp>
        <p:nvCxnSpPr>
          <p:cNvPr id="31" name="Straight Arrow Connector 30">
            <a:extLst>
              <a:ext uri="{FF2B5EF4-FFF2-40B4-BE49-F238E27FC236}">
                <a16:creationId xmlns:a16="http://schemas.microsoft.com/office/drawing/2014/main" id="{D603E9C8-F7CD-7CF3-3CC7-49F3A2D61367}"/>
              </a:ext>
            </a:extLst>
          </p:cNvPr>
          <p:cNvCxnSpPr>
            <a:cxnSpLocks/>
            <a:stCxn id="13" idx="3"/>
          </p:cNvCxnSpPr>
          <p:nvPr/>
        </p:nvCxnSpPr>
        <p:spPr>
          <a:xfrm>
            <a:off x="2704422" y="3821345"/>
            <a:ext cx="498808" cy="9174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E273C3-61A8-F496-6512-90840FF6EEFE}"/>
              </a:ext>
            </a:extLst>
          </p:cNvPr>
          <p:cNvCxnSpPr>
            <a:cxnSpLocks/>
          </p:cNvCxnSpPr>
          <p:nvPr/>
        </p:nvCxnSpPr>
        <p:spPr>
          <a:xfrm>
            <a:off x="2731672" y="5192208"/>
            <a:ext cx="673683" cy="241742"/>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9C2237-4556-ECBD-54B8-3E3E2303F269}"/>
              </a:ext>
            </a:extLst>
          </p:cNvPr>
          <p:cNvCxnSpPr>
            <a:cxnSpLocks/>
          </p:cNvCxnSpPr>
          <p:nvPr/>
        </p:nvCxnSpPr>
        <p:spPr>
          <a:xfrm>
            <a:off x="2709685" y="3822188"/>
            <a:ext cx="596135" cy="960743"/>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432955-8C5E-96E1-8F41-8E264A682973}"/>
              </a:ext>
            </a:extLst>
          </p:cNvPr>
          <p:cNvCxnSpPr>
            <a:cxnSpLocks/>
            <a:stCxn id="10" idx="0"/>
          </p:cNvCxnSpPr>
          <p:nvPr/>
        </p:nvCxnSpPr>
        <p:spPr>
          <a:xfrm>
            <a:off x="2720339" y="4985707"/>
            <a:ext cx="595697" cy="68001"/>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4BEF77-055E-F946-599C-B5862215C17A}"/>
              </a:ext>
            </a:extLst>
          </p:cNvPr>
          <p:cNvCxnSpPr>
            <a:cxnSpLocks/>
            <a:stCxn id="9" idx="0"/>
          </p:cNvCxnSpPr>
          <p:nvPr/>
        </p:nvCxnSpPr>
        <p:spPr>
          <a:xfrm>
            <a:off x="2720340" y="4782931"/>
            <a:ext cx="542140" cy="102915"/>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5440BB-9C1D-D936-2CDF-4D3C2D01C8D8}"/>
              </a:ext>
            </a:extLst>
          </p:cNvPr>
          <p:cNvCxnSpPr>
            <a:cxnSpLocks/>
            <a:stCxn id="11" idx="0"/>
          </p:cNvCxnSpPr>
          <p:nvPr/>
        </p:nvCxnSpPr>
        <p:spPr>
          <a:xfrm flipV="1">
            <a:off x="2720340" y="5180665"/>
            <a:ext cx="634469" cy="209156"/>
          </a:xfrm>
          <a:prstGeom prst="straightConnector1">
            <a:avLst/>
          </a:prstGeom>
          <a:ln>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documentclass{article}&#10;\usepackage{amsmath}&#10;\usepackage{bm,amssymb}&#10;\pagestyle{empty}&#10;\begin{document}&#10;&#10;$\bm H  = \begin{bmatrix} \bm A_{1} \\ \vdots \\  \vdots \\ \bm A_{m}\\ \vdots \\  \vdots \\\bm A_{M}\end{bmatrix}$&#10;&#10;&#10;\end{document}" title="IguanaTex Bitmap Display">
            <a:extLst>
              <a:ext uri="{FF2B5EF4-FFF2-40B4-BE49-F238E27FC236}">
                <a16:creationId xmlns:a16="http://schemas.microsoft.com/office/drawing/2014/main" id="{5B9277E5-39B0-B924-9A7B-0E7E04C416AA}"/>
              </a:ext>
            </a:extLst>
          </p:cNvPr>
          <p:cNvPicPr>
            <a:picLocks noChangeAspect="1"/>
          </p:cNvPicPr>
          <p:nvPr>
            <p:custDataLst>
              <p:tags r:id="rId1"/>
            </p:custDataLst>
          </p:nvPr>
        </p:nvPicPr>
        <p:blipFill>
          <a:blip r:embed="rId13"/>
          <a:stretch>
            <a:fillRect/>
          </a:stretch>
        </p:blipFill>
        <p:spPr>
          <a:xfrm>
            <a:off x="658993" y="3291003"/>
            <a:ext cx="1176521" cy="2478854"/>
          </a:xfrm>
          <a:prstGeom prst="rect">
            <a:avLst/>
          </a:prstGeom>
        </p:spPr>
      </p:pic>
      <p:sp>
        <p:nvSpPr>
          <p:cNvPr id="38" name="TextBox 37">
            <a:extLst>
              <a:ext uri="{FF2B5EF4-FFF2-40B4-BE49-F238E27FC236}">
                <a16:creationId xmlns:a16="http://schemas.microsoft.com/office/drawing/2014/main" id="{7D1407D7-433D-7310-FA88-5C5775B1D0E3}"/>
              </a:ext>
            </a:extLst>
          </p:cNvPr>
          <p:cNvSpPr txBox="1"/>
          <p:nvPr/>
        </p:nvSpPr>
        <p:spPr>
          <a:xfrm>
            <a:off x="668928" y="6314142"/>
            <a:ext cx="7782900" cy="230832"/>
          </a:xfrm>
          <a:prstGeom prst="rect">
            <a:avLst/>
          </a:prstGeom>
          <a:noFill/>
        </p:spPr>
        <p:txBody>
          <a:bodyPr wrap="none" rtlCol="0">
            <a:spAutoFit/>
          </a:bodyPr>
          <a:lstStyle/>
          <a:p>
            <a:r>
              <a:rPr lang="en-US" sz="900" dirty="0">
                <a:latin typeface="+mj-lt"/>
                <a:cs typeface="Times New Roman" panose="02020603050405020304" pitchFamily="18" charset="0"/>
              </a:rPr>
              <a:t>S. Ibrahim and X. Fu. ‘‘Crowdsourcing via annotator co-occurrence imputation and provable symmetric nonnegative matrix factorization’’, ICML, 2021</a:t>
            </a:r>
          </a:p>
        </p:txBody>
      </p:sp>
      <p:grpSp>
        <p:nvGrpSpPr>
          <p:cNvPr id="39" name="Group 38">
            <a:extLst>
              <a:ext uri="{FF2B5EF4-FFF2-40B4-BE49-F238E27FC236}">
                <a16:creationId xmlns:a16="http://schemas.microsoft.com/office/drawing/2014/main" id="{04D90F0E-5C85-6365-6663-9FD48CD498EF}"/>
              </a:ext>
            </a:extLst>
          </p:cNvPr>
          <p:cNvGrpSpPr/>
          <p:nvPr/>
        </p:nvGrpSpPr>
        <p:grpSpPr>
          <a:xfrm>
            <a:off x="2720340" y="5820014"/>
            <a:ext cx="2981758" cy="253916"/>
            <a:chOff x="4261719" y="6104688"/>
            <a:chExt cx="3975678" cy="338554"/>
          </a:xfrm>
        </p:grpSpPr>
        <p:pic>
          <p:nvPicPr>
            <p:cNvPr id="40" name="Picture 39" descr="\documentclass{article}&#10;\usepackage{amsmath}&#10;\usepackage{bm,amssymb,mathrsfs}&#10;\pagestyle{empty}&#10;\begin{document}&#10;&#10;${\cal C} \subseteq {\sf cone}(\bm H^{\top})$ &#10;&#10;\end{document}" title="IguanaTex Bitmap Display">
              <a:extLst>
                <a:ext uri="{FF2B5EF4-FFF2-40B4-BE49-F238E27FC236}">
                  <a16:creationId xmlns:a16="http://schemas.microsoft.com/office/drawing/2014/main" id="{4AF7AC7F-5B77-E154-7C08-DFCDDA0D9E54}"/>
                </a:ext>
              </a:extLst>
            </p:cNvPr>
            <p:cNvPicPr>
              <a:picLocks noChangeAspect="1"/>
            </p:cNvPicPr>
            <p:nvPr>
              <p:custDataLst>
                <p:tags r:id="rId7"/>
              </p:custDataLst>
            </p:nvPr>
          </p:nvPicPr>
          <p:blipFill>
            <a:blip r:embed="rId14"/>
            <a:stretch>
              <a:fillRect/>
            </a:stretch>
          </p:blipFill>
          <p:spPr>
            <a:xfrm>
              <a:off x="4261719" y="6178030"/>
              <a:ext cx="898243" cy="158820"/>
            </a:xfrm>
            <a:prstGeom prst="rect">
              <a:avLst/>
            </a:prstGeom>
          </p:spPr>
        </p:pic>
        <p:pic>
          <p:nvPicPr>
            <p:cNvPr id="41" name="Picture 40" descr="\documentclass{article}&#10;\usepackage{amsmath}&#10;\usepackage{bm,amssymb,mathrsfs}&#10;\pagestyle{empty}&#10;\begin{document}&#10;&#10;\noindent&#10;${\cal C} = \{\bm x\in \mathbb{R}^K | \bm 1^{\top}\bm x \ge \sqrt{K-1}\|\bm x\|_2\}$&#10;&#10;\end{document}" title="IguanaTex Bitmap Display">
              <a:extLst>
                <a:ext uri="{FF2B5EF4-FFF2-40B4-BE49-F238E27FC236}">
                  <a16:creationId xmlns:a16="http://schemas.microsoft.com/office/drawing/2014/main" id="{D89F3EB0-7A4D-4770-86AE-2E6762CA5F60}"/>
                </a:ext>
              </a:extLst>
            </p:cNvPr>
            <p:cNvPicPr>
              <a:picLocks noChangeAspect="1"/>
            </p:cNvPicPr>
            <p:nvPr>
              <p:custDataLst>
                <p:tags r:id="rId8"/>
              </p:custDataLst>
            </p:nvPr>
          </p:nvPicPr>
          <p:blipFill>
            <a:blip r:embed="rId15"/>
            <a:stretch>
              <a:fillRect/>
            </a:stretch>
          </p:blipFill>
          <p:spPr>
            <a:xfrm>
              <a:off x="5924266" y="6200604"/>
              <a:ext cx="2313131" cy="166458"/>
            </a:xfrm>
            <a:prstGeom prst="rect">
              <a:avLst/>
            </a:prstGeom>
          </p:spPr>
        </p:pic>
        <p:sp>
          <p:nvSpPr>
            <p:cNvPr id="42" name="TextBox 41">
              <a:extLst>
                <a:ext uri="{FF2B5EF4-FFF2-40B4-BE49-F238E27FC236}">
                  <a16:creationId xmlns:a16="http://schemas.microsoft.com/office/drawing/2014/main" id="{767D9424-56C4-7D19-89F5-541AA39BD13A}"/>
                </a:ext>
              </a:extLst>
            </p:cNvPr>
            <p:cNvSpPr txBox="1"/>
            <p:nvPr/>
          </p:nvSpPr>
          <p:spPr>
            <a:xfrm>
              <a:off x="5088139" y="6104688"/>
              <a:ext cx="836127" cy="338554"/>
            </a:xfrm>
            <a:prstGeom prst="rect">
              <a:avLst/>
            </a:prstGeom>
            <a:noFill/>
          </p:spPr>
          <p:txBody>
            <a:bodyPr wrap="none" rtlCol="0">
              <a:spAutoFit/>
            </a:bodyPr>
            <a:lstStyle/>
            <a:p>
              <a:r>
                <a:rPr lang="en-US" sz="1050" dirty="0">
                  <a:latin typeface="+mj-lt"/>
                </a:rPr>
                <a:t>, </a:t>
              </a:r>
              <a:r>
                <a:rPr lang="en-US" sz="1050" dirty="0">
                  <a:latin typeface="+mj-lt"/>
                  <a:cs typeface="Times New Roman" panose="02020603050405020304" pitchFamily="18" charset="0"/>
                </a:rPr>
                <a:t>where</a:t>
              </a:r>
            </a:p>
          </p:txBody>
        </p:sp>
      </p:grpSp>
      <p:sp>
        <p:nvSpPr>
          <p:cNvPr id="43" name="Freeform: Shape 42">
            <a:extLst>
              <a:ext uri="{FF2B5EF4-FFF2-40B4-BE49-F238E27FC236}">
                <a16:creationId xmlns:a16="http://schemas.microsoft.com/office/drawing/2014/main" id="{68040A22-7E9D-394A-4FE5-E7215522E150}"/>
              </a:ext>
            </a:extLst>
          </p:cNvPr>
          <p:cNvSpPr/>
          <p:nvPr/>
        </p:nvSpPr>
        <p:spPr>
          <a:xfrm>
            <a:off x="3814667" y="4497298"/>
            <a:ext cx="374072" cy="76200"/>
          </a:xfrm>
          <a:custGeom>
            <a:avLst/>
            <a:gdLst>
              <a:gd name="connsiteX0" fmla="*/ 0 w 498763"/>
              <a:gd name="connsiteY0" fmla="*/ 101600 h 101600"/>
              <a:gd name="connsiteX1" fmla="*/ 295563 w 498763"/>
              <a:gd name="connsiteY1" fmla="*/ 0 h 101600"/>
              <a:gd name="connsiteX2" fmla="*/ 498763 w 498763"/>
              <a:gd name="connsiteY2" fmla="*/ 101600 h 101600"/>
            </a:gdLst>
            <a:ahLst/>
            <a:cxnLst>
              <a:cxn ang="0">
                <a:pos x="connsiteX0" y="connsiteY0"/>
              </a:cxn>
              <a:cxn ang="0">
                <a:pos x="connsiteX1" y="connsiteY1"/>
              </a:cxn>
              <a:cxn ang="0">
                <a:pos x="connsiteX2" y="connsiteY2"/>
              </a:cxn>
            </a:cxnLst>
            <a:rect l="l" t="t" r="r" b="b"/>
            <a:pathLst>
              <a:path w="498763" h="101600">
                <a:moveTo>
                  <a:pt x="0" y="101600"/>
                </a:moveTo>
                <a:cubicBezTo>
                  <a:pt x="106218" y="50800"/>
                  <a:pt x="212436" y="0"/>
                  <a:pt x="295563" y="0"/>
                </a:cubicBezTo>
                <a:cubicBezTo>
                  <a:pt x="378690" y="0"/>
                  <a:pt x="438726" y="50800"/>
                  <a:pt x="498763" y="101600"/>
                </a:cubicBezTo>
              </a:path>
            </a:pathLst>
          </a:custGeom>
          <a:noFill/>
          <a:ln>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4" name="Picture 43" descr="\documentclass{article}&#10;\usepackage{amsmath}&#10;\usepackage{bm,amssymb,mathrsfs}&#10;\pagestyle{empty}&#10;\begin{document}&#10;&#10;$\cal C$&#10;\end{document}" title="IguanaTex Bitmap Display">
            <a:extLst>
              <a:ext uri="{FF2B5EF4-FFF2-40B4-BE49-F238E27FC236}">
                <a16:creationId xmlns:a16="http://schemas.microsoft.com/office/drawing/2014/main" id="{5589695C-E522-A3C9-DA47-78E7B1893BF3}"/>
              </a:ext>
            </a:extLst>
          </p:cNvPr>
          <p:cNvPicPr>
            <a:picLocks noChangeAspect="1"/>
          </p:cNvPicPr>
          <p:nvPr>
            <p:custDataLst>
              <p:tags r:id="rId2"/>
            </p:custDataLst>
          </p:nvPr>
        </p:nvPicPr>
        <p:blipFill>
          <a:blip r:embed="rId16"/>
          <a:stretch>
            <a:fillRect/>
          </a:stretch>
        </p:blipFill>
        <p:spPr>
          <a:xfrm>
            <a:off x="4219899" y="4540957"/>
            <a:ext cx="68180" cy="93748"/>
          </a:xfrm>
          <a:prstGeom prst="rect">
            <a:avLst/>
          </a:prstGeom>
        </p:spPr>
      </p:pic>
      <p:sp>
        <p:nvSpPr>
          <p:cNvPr id="45" name="TextBox 44">
            <a:extLst>
              <a:ext uri="{FF2B5EF4-FFF2-40B4-BE49-F238E27FC236}">
                <a16:creationId xmlns:a16="http://schemas.microsoft.com/office/drawing/2014/main" id="{2BA433C3-4D59-F6FF-60FF-9971CE4D6E3E}"/>
              </a:ext>
            </a:extLst>
          </p:cNvPr>
          <p:cNvSpPr txBox="1"/>
          <p:nvPr/>
        </p:nvSpPr>
        <p:spPr>
          <a:xfrm>
            <a:off x="363625" y="823486"/>
            <a:ext cx="845312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How does SSC improve the identifiability conditions?</a:t>
            </a:r>
          </a:p>
          <a:p>
            <a:pPr marL="285750" indent="-285750">
              <a:buFont typeface="Wingdings" panose="05000000000000000000" pitchFamily="2" charset="2"/>
              <a:buChar char="Ø"/>
            </a:pPr>
            <a:r>
              <a:rPr lang="en-US" dirty="0">
                <a:latin typeface="+mj-lt"/>
                <a:cs typeface="Times New Roman" panose="02020603050405020304" pitchFamily="18" charset="0"/>
              </a:rPr>
              <a:t>Idea: </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If both matrices satisfies SSC, the model is identifiable</a:t>
            </a:r>
          </a:p>
          <a:p>
            <a:pPr marL="285750" indent="-285750">
              <a:buFont typeface="Wingdings" panose="05000000000000000000" pitchFamily="2" charset="2"/>
              <a:buChar char="Ø"/>
            </a:pPr>
            <a:r>
              <a:rPr lang="en-US" dirty="0">
                <a:latin typeface="+mj-lt"/>
                <a:cs typeface="Times New Roman" panose="02020603050405020304" pitchFamily="18" charset="0"/>
              </a:rPr>
              <a:t>Then, if                            is available,       is identifiable through least squares arguments (                           )</a:t>
            </a:r>
          </a:p>
        </p:txBody>
      </p:sp>
      <p:pic>
        <p:nvPicPr>
          <p:cNvPr id="46" name="Picture 45" descr="\documentclass{article}&#10;\usepackage{amsmath,bm,amsfonts,amssymb}&#10;\pagestyle{empty}&#10;\begin{document}&#10;&#10;\begin{align*}&#10;    \begin{bmatrix}&#10;        \bm R_{1,3} &amp; \bm R_{1,4}\\&#10;        \bm R_{2,3}  &amp; \bm R_{2,4}&#10;    \end{bmatrix}&#10;    =  \underbrace{\begin{bmatrix}&#10;        \bm A_1 \\&#10;        \bm A_2&#10;    \end{bmatrix}}_{\bm H^{(1)}}&#10;    \bm D&#10;    \underbrace{&#10;    [\bm A_3^\top,\bm A_4^\top]   }_{\bm H^{(2)\top}}  &#10;  \end{align*} &#10;&#10;\end{document}" title="IguanaTex Bitmap Display">
            <a:extLst>
              <a:ext uri="{FF2B5EF4-FFF2-40B4-BE49-F238E27FC236}">
                <a16:creationId xmlns:a16="http://schemas.microsoft.com/office/drawing/2014/main" id="{FBEE54B4-D7EF-6BCF-21DE-119C0EED9B40}"/>
              </a:ext>
            </a:extLst>
          </p:cNvPr>
          <p:cNvPicPr>
            <a:picLocks noChangeAspect="1"/>
          </p:cNvPicPr>
          <p:nvPr>
            <p:custDataLst>
              <p:tags r:id="rId3"/>
            </p:custDataLst>
          </p:nvPr>
        </p:nvPicPr>
        <p:blipFill>
          <a:blip r:embed="rId17"/>
          <a:stretch>
            <a:fillRect/>
          </a:stretch>
        </p:blipFill>
        <p:spPr>
          <a:xfrm>
            <a:off x="1727846" y="1371734"/>
            <a:ext cx="3381943" cy="880457"/>
          </a:xfrm>
          <a:prstGeom prst="rect">
            <a:avLst/>
          </a:prstGeom>
        </p:spPr>
      </p:pic>
      <p:pic>
        <p:nvPicPr>
          <p:cNvPr id="47" name="Picture 46" descr="\documentclass{article}&#10;\usepackage{amsmath,bm,amsfonts,amssymb}&#10;\pagestyle{empty}&#10;\begin{document}&#10;&#10;$\bm R_{2,5}=\bm A_2\bm D\bm A_5^\top$&#10;&#10;&#10;\end{document}" title="IguanaTex Bitmap Display">
            <a:extLst>
              <a:ext uri="{FF2B5EF4-FFF2-40B4-BE49-F238E27FC236}">
                <a16:creationId xmlns:a16="http://schemas.microsoft.com/office/drawing/2014/main" id="{A51114F1-B3F9-7DCF-5FC2-092709770A4B}"/>
              </a:ext>
            </a:extLst>
          </p:cNvPr>
          <p:cNvPicPr>
            <a:picLocks noChangeAspect="1"/>
          </p:cNvPicPr>
          <p:nvPr>
            <p:custDataLst>
              <p:tags r:id="rId4"/>
            </p:custDataLst>
          </p:nvPr>
        </p:nvPicPr>
        <p:blipFill>
          <a:blip r:embed="rId18"/>
          <a:stretch>
            <a:fillRect/>
          </a:stretch>
        </p:blipFill>
        <p:spPr>
          <a:xfrm>
            <a:off x="1616358" y="2537854"/>
            <a:ext cx="1503229" cy="245346"/>
          </a:xfrm>
          <a:prstGeom prst="rect">
            <a:avLst/>
          </a:prstGeom>
        </p:spPr>
      </p:pic>
      <p:pic>
        <p:nvPicPr>
          <p:cNvPr id="48" name="Picture 47" descr="\documentclass{article}&#10;\usepackage{amsmath,bm,amsfonts,amssymb}&#10;\pagestyle{empty}&#10;\begin{document}&#10;&#10;$\bm A_5$&#10;&#10;&#10;\end{document}" title="IguanaTex Bitmap Display">
            <a:extLst>
              <a:ext uri="{FF2B5EF4-FFF2-40B4-BE49-F238E27FC236}">
                <a16:creationId xmlns:a16="http://schemas.microsoft.com/office/drawing/2014/main" id="{C9A9EA0B-DE17-5603-57A5-36323EEBA5BD}"/>
              </a:ext>
            </a:extLst>
          </p:cNvPr>
          <p:cNvPicPr>
            <a:picLocks noChangeAspect="1"/>
          </p:cNvPicPr>
          <p:nvPr>
            <p:custDataLst>
              <p:tags r:id="rId5"/>
            </p:custDataLst>
          </p:nvPr>
        </p:nvPicPr>
        <p:blipFill>
          <a:blip r:embed="rId19"/>
          <a:stretch>
            <a:fillRect/>
          </a:stretch>
        </p:blipFill>
        <p:spPr>
          <a:xfrm>
            <a:off x="4513981" y="2561098"/>
            <a:ext cx="268800" cy="198857"/>
          </a:xfrm>
          <a:prstGeom prst="rect">
            <a:avLst/>
          </a:prstGeom>
        </p:spPr>
      </p:pic>
      <p:pic>
        <p:nvPicPr>
          <p:cNvPr id="49" name="Picture 48" descr="\documentclass{article}&#10;\usepackage{amsmath,bm,amsfonts,amssymb}&#10;\pagestyle{empty}&#10;\begin{document}&#10;&#10;${\rm rank}(\bm A_2)=K$&#10;&#10;&#10;\end{document}" title="IguanaTex Bitmap Display">
            <a:extLst>
              <a:ext uri="{FF2B5EF4-FFF2-40B4-BE49-F238E27FC236}">
                <a16:creationId xmlns:a16="http://schemas.microsoft.com/office/drawing/2014/main" id="{F057BD7A-5430-E720-D588-B3D7DA06D273}"/>
              </a:ext>
            </a:extLst>
          </p:cNvPr>
          <p:cNvPicPr>
            <a:picLocks noChangeAspect="1"/>
          </p:cNvPicPr>
          <p:nvPr>
            <p:custDataLst>
              <p:tags r:id="rId6"/>
            </p:custDataLst>
          </p:nvPr>
        </p:nvPicPr>
        <p:blipFill>
          <a:blip r:embed="rId20"/>
          <a:stretch>
            <a:fillRect/>
          </a:stretch>
        </p:blipFill>
        <p:spPr>
          <a:xfrm>
            <a:off x="2089294" y="2838931"/>
            <a:ext cx="1427657" cy="229029"/>
          </a:xfrm>
          <a:prstGeom prst="rect">
            <a:avLst/>
          </a:prstGeom>
        </p:spPr>
      </p:pic>
    </p:spTree>
    <p:extLst>
      <p:ext uri="{BB962C8B-B14F-4D97-AF65-F5344CB8AC3E}">
        <p14:creationId xmlns:p14="http://schemas.microsoft.com/office/powerpoint/2010/main" val="5274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10;&#10;Description automatically generated">
            <a:extLst>
              <a:ext uri="{FF2B5EF4-FFF2-40B4-BE49-F238E27FC236}">
                <a16:creationId xmlns:a16="http://schemas.microsoft.com/office/drawing/2014/main" id="{F2AEC093-0FB4-42F4-800B-015EE60CF6C6}"/>
              </a:ext>
            </a:extLst>
          </p:cNvPr>
          <p:cNvPicPr>
            <a:picLocks noChangeAspect="1"/>
          </p:cNvPicPr>
          <p:nvPr/>
        </p:nvPicPr>
        <p:blipFill rotWithShape="1">
          <a:blip r:embed="rId4">
            <a:extLst>
              <a:ext uri="{28A0092B-C50C-407E-A947-70E740481C1C}">
                <a14:useLocalDpi xmlns:a14="http://schemas.microsoft.com/office/drawing/2010/main" val="0"/>
              </a:ext>
            </a:extLst>
          </a:blip>
          <a:srcRect l="54364" t="43979" r="21569" b="29910"/>
          <a:stretch/>
        </p:blipFill>
        <p:spPr>
          <a:xfrm>
            <a:off x="2808258" y="1182613"/>
            <a:ext cx="4527177" cy="2679084"/>
          </a:xfrm>
          <a:prstGeom prst="rect">
            <a:avLst/>
          </a:prstGeom>
        </p:spPr>
      </p:pic>
      <p:sp>
        <p:nvSpPr>
          <p:cNvPr id="2" name="Title 1"/>
          <p:cNvSpPr>
            <a:spLocks noGrp="1"/>
          </p:cNvSpPr>
          <p:nvPr>
            <p:ph type="title"/>
          </p:nvPr>
        </p:nvSpPr>
        <p:spPr>
          <a:xfrm>
            <a:off x="73222" y="132152"/>
            <a:ext cx="5470071" cy="520737"/>
          </a:xfrm>
        </p:spPr>
        <p:txBody>
          <a:bodyPr>
            <a:noAutofit/>
          </a:bodyPr>
          <a:lstStyle/>
          <a:p>
            <a:r>
              <a:rPr lang="en-US" sz="3200" dirty="0"/>
              <a:t>The wisdom of crowds</a:t>
            </a:r>
          </a:p>
        </p:txBody>
      </p:sp>
      <p:sp>
        <p:nvSpPr>
          <p:cNvPr id="3" name="Footer Placeholder 2">
            <a:extLst>
              <a:ext uri="{FF2B5EF4-FFF2-40B4-BE49-F238E27FC236}">
                <a16:creationId xmlns:a16="http://schemas.microsoft.com/office/drawing/2014/main" id="{46E32CB3-6246-49CC-BD5C-EFB8836100FF}"/>
              </a:ext>
            </a:extLst>
          </p:cNvPr>
          <p:cNvSpPr>
            <a:spLocks noGrp="1"/>
          </p:cNvSpPr>
          <p:nvPr>
            <p:ph type="ftr" sz="quarter" idx="11"/>
          </p:nvPr>
        </p:nvSpPr>
        <p:spPr>
          <a:xfrm>
            <a:off x="367235" y="6417311"/>
            <a:ext cx="7700683" cy="259976"/>
          </a:xfrm>
        </p:spPr>
        <p:txBody>
          <a:bodyPr/>
          <a:lstStyle/>
          <a:p>
            <a:pPr>
              <a:defRPr/>
            </a:pPr>
            <a:r>
              <a:rPr lang="en-US" sz="1200" dirty="0">
                <a:solidFill>
                  <a:srgbClr val="000000"/>
                </a:solidFill>
                <a:latin typeface="+mn-lt"/>
              </a:rPr>
              <a:t>J. </a:t>
            </a:r>
            <a:r>
              <a:rPr lang="en-US" sz="1200" dirty="0" err="1">
                <a:solidFill>
                  <a:srgbClr val="000000"/>
                </a:solidFill>
                <a:latin typeface="+mn-lt"/>
              </a:rPr>
              <a:t>Surowiecki</a:t>
            </a:r>
            <a:r>
              <a:rPr lang="en-US" sz="1200" dirty="0">
                <a:solidFill>
                  <a:srgbClr val="000000"/>
                </a:solidFill>
                <a:latin typeface="+mn-lt"/>
              </a:rPr>
              <a:t>, </a:t>
            </a:r>
            <a:r>
              <a:rPr lang="en-US" sz="1200" i="1" dirty="0">
                <a:solidFill>
                  <a:srgbClr val="000000"/>
                </a:solidFill>
                <a:latin typeface="+mn-lt"/>
              </a:rPr>
              <a:t>The Wisdom of Crowds</a:t>
            </a:r>
            <a:r>
              <a:rPr lang="en-US" sz="1200" dirty="0">
                <a:solidFill>
                  <a:srgbClr val="000000"/>
                </a:solidFill>
                <a:latin typeface="+mn-lt"/>
              </a:rPr>
              <a:t>, Anchor Books, ISBN 978-0-385-72170-7, 2005.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a:t>
            </a:fld>
            <a:endParaRPr lang="en-US" dirty="0">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2729" y="1071463"/>
            <a:ext cx="4971059"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The parable of the ox </a:t>
            </a:r>
            <a:r>
              <a:rPr lang="en-US" sz="1600" dirty="0">
                <a:latin typeface="Arial" panose="020B0604020202020204"/>
                <a:ea typeface="宋体" charset="-122"/>
              </a:rPr>
              <a:t>(Sir Francis Galton, 190</a:t>
            </a:r>
            <a:r>
              <a:rPr lang="el-GR" sz="1600" dirty="0">
                <a:latin typeface="Arial" panose="020B0604020202020204"/>
                <a:ea typeface="宋体" charset="-122"/>
              </a:rPr>
              <a:t>6</a:t>
            </a:r>
            <a:r>
              <a:rPr lang="en-US" sz="1600" dirty="0">
                <a:latin typeface="Arial" panose="020B0604020202020204"/>
                <a:ea typeface="宋体" charset="-122"/>
              </a:rPr>
              <a:t>)</a:t>
            </a:r>
          </a:p>
        </p:txBody>
      </p:sp>
      <p:sp>
        <p:nvSpPr>
          <p:cNvPr id="13" name="TextBox 12">
            <a:extLst>
              <a:ext uri="{FF2B5EF4-FFF2-40B4-BE49-F238E27FC236}">
                <a16:creationId xmlns:a16="http://schemas.microsoft.com/office/drawing/2014/main" id="{4C1CCC2B-8DC1-4CE3-8D44-A3D53F1AF996}"/>
              </a:ext>
            </a:extLst>
          </p:cNvPr>
          <p:cNvSpPr txBox="1"/>
          <p:nvPr/>
        </p:nvSpPr>
        <p:spPr>
          <a:xfrm>
            <a:off x="690282" y="1515199"/>
            <a:ext cx="4971059"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l-GR" sz="1600" dirty="0">
                <a:latin typeface="Arial" panose="020B0604020202020204"/>
                <a:ea typeface="宋体" charset="-122"/>
              </a:rPr>
              <a:t>787 </a:t>
            </a:r>
            <a:r>
              <a:rPr lang="en-US" sz="1600" dirty="0">
                <a:latin typeface="Arial" panose="020B0604020202020204"/>
                <a:ea typeface="宋体" charset="-122"/>
              </a:rPr>
              <a:t>people guessed the weight of an ox</a:t>
            </a:r>
          </a:p>
        </p:txBody>
      </p:sp>
      <p:sp>
        <p:nvSpPr>
          <p:cNvPr id="15" name="TextBox 14">
            <a:extLst>
              <a:ext uri="{FF2B5EF4-FFF2-40B4-BE49-F238E27FC236}">
                <a16:creationId xmlns:a16="http://schemas.microsoft.com/office/drawing/2014/main" id="{0C788FD0-113A-4FD3-9E7C-8FA1200754F2}"/>
              </a:ext>
            </a:extLst>
          </p:cNvPr>
          <p:cNvSpPr txBox="1"/>
          <p:nvPr/>
        </p:nvSpPr>
        <p:spPr>
          <a:xfrm>
            <a:off x="690282" y="3833400"/>
            <a:ext cx="6777318"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Average crowd guess: </a:t>
            </a:r>
            <a:r>
              <a:rPr lang="en-US" sz="1600" b="1" dirty="0">
                <a:latin typeface="Arial" panose="020B0604020202020204"/>
                <a:ea typeface="宋体" charset="-122"/>
              </a:rPr>
              <a:t>1,197 pounds</a:t>
            </a:r>
            <a:r>
              <a:rPr lang="en-US" sz="1600" dirty="0">
                <a:latin typeface="Arial" panose="020B0604020202020204"/>
                <a:ea typeface="宋体" charset="-122"/>
              </a:rPr>
              <a:t>  - True weight: </a:t>
            </a:r>
            <a:r>
              <a:rPr lang="en-US" sz="1600" b="1" dirty="0">
                <a:latin typeface="Arial" panose="020B0604020202020204"/>
                <a:ea typeface="宋体" charset="-122"/>
              </a:rPr>
              <a:t>1,198 pounds! </a:t>
            </a:r>
            <a:r>
              <a:rPr lang="en-US" sz="1600" dirty="0">
                <a:latin typeface="Arial" panose="020B0604020202020204"/>
                <a:ea typeface="宋体" charset="-122"/>
              </a:rPr>
              <a:t> </a:t>
            </a:r>
          </a:p>
        </p:txBody>
      </p:sp>
      <p:pic>
        <p:nvPicPr>
          <p:cNvPr id="4" name="Picture 3" descr="Logo&#10;&#10;Description automatically generated">
            <a:extLst>
              <a:ext uri="{FF2B5EF4-FFF2-40B4-BE49-F238E27FC236}">
                <a16:creationId xmlns:a16="http://schemas.microsoft.com/office/drawing/2014/main" id="{5A6B4CCB-7D31-4A6F-A14A-71DEA70E14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299" t="6158" r="25299" b="6688"/>
          <a:stretch/>
        </p:blipFill>
        <p:spPr>
          <a:xfrm>
            <a:off x="6928286" y="4444863"/>
            <a:ext cx="1239993" cy="1230524"/>
          </a:xfrm>
          <a:prstGeom prst="rect">
            <a:avLst/>
          </a:prstGeom>
        </p:spPr>
      </p:pic>
      <p:sp>
        <p:nvSpPr>
          <p:cNvPr id="9" name="TextBox 8">
            <a:extLst>
              <a:ext uri="{FF2B5EF4-FFF2-40B4-BE49-F238E27FC236}">
                <a16:creationId xmlns:a16="http://schemas.microsoft.com/office/drawing/2014/main" id="{65FCE007-E693-49E0-9DC8-CCAD52DE778C}"/>
              </a:ext>
            </a:extLst>
          </p:cNvPr>
          <p:cNvSpPr txBox="1"/>
          <p:nvPr/>
        </p:nvSpPr>
        <p:spPr>
          <a:xfrm>
            <a:off x="322729" y="4573900"/>
            <a:ext cx="5468471" cy="338554"/>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Who wants to be a millionaire – </a:t>
            </a:r>
            <a:r>
              <a:rPr lang="en-US" sz="1600" dirty="0">
                <a:latin typeface="Arial" panose="020B0604020202020204"/>
                <a:ea typeface="宋体" charset="-122"/>
              </a:rPr>
              <a:t>Ask the audience</a:t>
            </a:r>
          </a:p>
        </p:txBody>
      </p:sp>
      <p:sp>
        <p:nvSpPr>
          <p:cNvPr id="10" name="TextBox 9">
            <a:extLst>
              <a:ext uri="{FF2B5EF4-FFF2-40B4-BE49-F238E27FC236}">
                <a16:creationId xmlns:a16="http://schemas.microsoft.com/office/drawing/2014/main" id="{6EF030AA-9C8D-41BD-A4EE-ACAF3A25D9A5}"/>
              </a:ext>
            </a:extLst>
          </p:cNvPr>
          <p:cNvSpPr txBox="1"/>
          <p:nvPr/>
        </p:nvSpPr>
        <p:spPr>
          <a:xfrm>
            <a:off x="322729" y="5314400"/>
            <a:ext cx="5468471" cy="338554"/>
          </a:xfrm>
          <a:prstGeom prst="rect">
            <a:avLst/>
          </a:prstGeom>
          <a:noFill/>
        </p:spPr>
        <p:txBody>
          <a:bodyPr wrap="square" rtlCol="0">
            <a:spAutoFit/>
          </a:bodyPr>
          <a:lstStyle/>
          <a:p>
            <a:pPr>
              <a:spcBef>
                <a:spcPts val="450"/>
              </a:spcBef>
            </a:pPr>
            <a:r>
              <a:rPr lang="en-US" sz="1600" b="1" dirty="0">
                <a:solidFill>
                  <a:srgbClr val="FF0000"/>
                </a:solidFill>
                <a:latin typeface="Arial" panose="020B0604020202020204"/>
                <a:ea typeface="宋体" charset="-122"/>
              </a:rPr>
              <a:t>Q. </a:t>
            </a:r>
            <a:r>
              <a:rPr lang="en-US" sz="1600" dirty="0">
                <a:latin typeface="Arial" panose="020B0604020202020204"/>
                <a:ea typeface="宋体" charset="-122"/>
              </a:rPr>
              <a:t>Can we harness this wisdom in a principled way? </a:t>
            </a:r>
          </a:p>
        </p:txBody>
      </p:sp>
    </p:spTree>
    <p:custDataLst>
      <p:tags r:id="rId1"/>
    </p:custDataLst>
    <p:extLst>
      <p:ext uri="{BB962C8B-B14F-4D97-AF65-F5344CB8AC3E}">
        <p14:creationId xmlns:p14="http://schemas.microsoft.com/office/powerpoint/2010/main" val="96309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3C1-1681-32B6-0FAC-66101B9965F2}"/>
              </a:ext>
            </a:extLst>
          </p:cNvPr>
          <p:cNvSpPr>
            <a:spLocks noGrp="1"/>
          </p:cNvSpPr>
          <p:nvPr>
            <p:ph type="title"/>
          </p:nvPr>
        </p:nvSpPr>
        <p:spPr>
          <a:xfrm>
            <a:off x="88810" y="0"/>
            <a:ext cx="7886700" cy="1325563"/>
          </a:xfrm>
        </p:spPr>
        <p:txBody>
          <a:bodyPr/>
          <a:lstStyle/>
          <a:p>
            <a:r>
              <a:rPr lang="en-US" dirty="0"/>
              <a:t>Towards More Realistic Conditions</a:t>
            </a:r>
            <a:br>
              <a:rPr lang="en-US" dirty="0"/>
            </a:br>
            <a:endParaRPr lang="en-US" dirty="0"/>
          </a:p>
        </p:txBody>
      </p:sp>
      <p:sp>
        <p:nvSpPr>
          <p:cNvPr id="4" name="TextBox 3">
            <a:extLst>
              <a:ext uri="{FF2B5EF4-FFF2-40B4-BE49-F238E27FC236}">
                <a16:creationId xmlns:a16="http://schemas.microsoft.com/office/drawing/2014/main" id="{5BE73019-6631-4FF2-9A19-C2ABC033F38B}"/>
              </a:ext>
            </a:extLst>
          </p:cNvPr>
          <p:cNvSpPr txBox="1"/>
          <p:nvPr/>
        </p:nvSpPr>
        <p:spPr>
          <a:xfrm>
            <a:off x="210230" y="834785"/>
            <a:ext cx="5092131" cy="461665"/>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Proposition 1 </a:t>
            </a:r>
            <a:r>
              <a:rPr lang="en-US" dirty="0">
                <a:latin typeface="+mj-lt"/>
                <a:cs typeface="Times New Roman" panose="02020603050405020304" pitchFamily="18" charset="0"/>
              </a:rPr>
              <a:t>[Ibrahim et al., 2021]</a:t>
            </a:r>
          </a:p>
        </p:txBody>
      </p:sp>
      <p:sp>
        <p:nvSpPr>
          <p:cNvPr id="5" name="TextBox 4">
            <a:extLst>
              <a:ext uri="{FF2B5EF4-FFF2-40B4-BE49-F238E27FC236}">
                <a16:creationId xmlns:a16="http://schemas.microsoft.com/office/drawing/2014/main" id="{7AA42A7E-A1A9-0736-779B-0F8EE7FCA883}"/>
              </a:ext>
            </a:extLst>
          </p:cNvPr>
          <p:cNvSpPr txBox="1"/>
          <p:nvPr/>
        </p:nvSpPr>
        <p:spPr>
          <a:xfrm>
            <a:off x="429782" y="3186934"/>
            <a:ext cx="6611561" cy="461665"/>
          </a:xfrm>
          <a:prstGeom prst="rect">
            <a:avLst/>
          </a:prstGeom>
          <a:noFill/>
        </p:spPr>
        <p:txBody>
          <a:bodyPr wrap="square" rtlCol="0">
            <a:spAutoFit/>
          </a:bodyPr>
          <a:lstStyle/>
          <a:p>
            <a:r>
              <a:rPr lang="en-US" sz="2400" b="1" dirty="0">
                <a:latin typeface="+mj-lt"/>
                <a:cs typeface="Times New Roman" panose="02020603050405020304" pitchFamily="18" charset="0"/>
              </a:rPr>
              <a:t>the model parameters via </a:t>
            </a:r>
          </a:p>
        </p:txBody>
      </p:sp>
      <p:grpSp>
        <p:nvGrpSpPr>
          <p:cNvPr id="6" name="Group 5">
            <a:extLst>
              <a:ext uri="{FF2B5EF4-FFF2-40B4-BE49-F238E27FC236}">
                <a16:creationId xmlns:a16="http://schemas.microsoft.com/office/drawing/2014/main" id="{E7892E90-6909-E83A-A18E-0C3815E6AB61}"/>
              </a:ext>
            </a:extLst>
          </p:cNvPr>
          <p:cNvGrpSpPr/>
          <p:nvPr/>
        </p:nvGrpSpPr>
        <p:grpSpPr>
          <a:xfrm>
            <a:off x="330986" y="2747806"/>
            <a:ext cx="6856786" cy="497512"/>
            <a:chOff x="307748" y="8712191"/>
            <a:chExt cx="8539229" cy="663349"/>
          </a:xfrm>
        </p:grpSpPr>
        <p:sp>
          <p:nvSpPr>
            <p:cNvPr id="7" name="Rectangle: Rounded Corners 6">
              <a:extLst>
                <a:ext uri="{FF2B5EF4-FFF2-40B4-BE49-F238E27FC236}">
                  <a16:creationId xmlns:a16="http://schemas.microsoft.com/office/drawing/2014/main" id="{92B5EE3F-B924-8AF7-1BAF-62E1A0203D31}"/>
                </a:ext>
              </a:extLst>
            </p:cNvPr>
            <p:cNvSpPr/>
            <p:nvPr/>
          </p:nvSpPr>
          <p:spPr>
            <a:xfrm>
              <a:off x="418583" y="8712191"/>
              <a:ext cx="8085896" cy="6400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8" name="Group 7">
              <a:extLst>
                <a:ext uri="{FF2B5EF4-FFF2-40B4-BE49-F238E27FC236}">
                  <a16:creationId xmlns:a16="http://schemas.microsoft.com/office/drawing/2014/main" id="{911361A0-B5A0-434F-E3AA-180647CF56B9}"/>
                </a:ext>
              </a:extLst>
            </p:cNvPr>
            <p:cNvGrpSpPr/>
            <p:nvPr/>
          </p:nvGrpSpPr>
          <p:grpSpPr>
            <a:xfrm>
              <a:off x="307748" y="8759987"/>
              <a:ext cx="8539229" cy="615553"/>
              <a:chOff x="12326" y="1947829"/>
              <a:chExt cx="8539229" cy="615553"/>
            </a:xfrm>
          </p:grpSpPr>
          <p:sp>
            <p:nvSpPr>
              <p:cNvPr id="9" name="TextBox 8">
                <a:extLst>
                  <a:ext uri="{FF2B5EF4-FFF2-40B4-BE49-F238E27FC236}">
                    <a16:creationId xmlns:a16="http://schemas.microsoft.com/office/drawing/2014/main" id="{5E126029-22DF-E43E-8A50-F8AE66432470}"/>
                  </a:ext>
                </a:extLst>
              </p:cNvPr>
              <p:cNvSpPr txBox="1"/>
              <p:nvPr/>
            </p:nvSpPr>
            <p:spPr>
              <a:xfrm>
                <a:off x="12326" y="1947829"/>
                <a:ext cx="8539229" cy="615553"/>
              </a:xfrm>
              <a:prstGeom prst="rect">
                <a:avLst/>
              </a:prstGeom>
              <a:noFill/>
            </p:spPr>
            <p:txBody>
              <a:bodyPr wrap="square" rtlCol="0">
                <a:spAutoFit/>
              </a:bodyPr>
              <a:lstStyle/>
              <a:p>
                <a:r>
                  <a:rPr lang="en-US" sz="2400" b="1" dirty="0">
                    <a:latin typeface="+mj-lt"/>
                    <a:cs typeface="Times New Roman" panose="02020603050405020304" pitchFamily="18" charset="0"/>
                  </a:rPr>
                  <a:t>Under the assumption      satisfies the SSC,</a:t>
                </a:r>
              </a:p>
            </p:txBody>
          </p:sp>
          <p:pic>
            <p:nvPicPr>
              <p:cNvPr id="10" name="Picture 9" descr="\documentclass{article}&#10;\usepackage{amsmath}&#10;\usepackage{bm,amssymb}&#10;\pagestyle{empty}&#10;\begin{document}&#10;&#10;${\bm H}$&#10;&#10;&#10;\end{document}" title="IguanaTex Bitmap Display">
                <a:extLst>
                  <a:ext uri="{FF2B5EF4-FFF2-40B4-BE49-F238E27FC236}">
                    <a16:creationId xmlns:a16="http://schemas.microsoft.com/office/drawing/2014/main" id="{2682CEB0-4751-9514-75AE-DF293C30BBCD}"/>
                  </a:ext>
                </a:extLst>
              </p:cNvPr>
              <p:cNvPicPr>
                <a:picLocks noChangeAspect="1"/>
              </p:cNvPicPr>
              <p:nvPr>
                <p:custDataLst>
                  <p:tags r:id="rId3"/>
                </p:custDataLst>
              </p:nvPr>
            </p:nvPicPr>
            <p:blipFill>
              <a:blip r:embed="rId5"/>
              <a:stretch>
                <a:fillRect/>
              </a:stretch>
            </p:blipFill>
            <p:spPr>
              <a:xfrm>
                <a:off x="4281941" y="2134321"/>
                <a:ext cx="378965" cy="251400"/>
              </a:xfrm>
              <a:prstGeom prst="rect">
                <a:avLst/>
              </a:prstGeom>
              <a:noFill/>
              <a:ln w="44450">
                <a:noFill/>
              </a:ln>
            </p:spPr>
          </p:pic>
        </p:grpSp>
      </p:grpSp>
      <p:grpSp>
        <p:nvGrpSpPr>
          <p:cNvPr id="11" name="Group 10">
            <a:extLst>
              <a:ext uri="{FF2B5EF4-FFF2-40B4-BE49-F238E27FC236}">
                <a16:creationId xmlns:a16="http://schemas.microsoft.com/office/drawing/2014/main" id="{CA73ED60-610C-B98A-604A-FADBF33C2E0E}"/>
              </a:ext>
            </a:extLst>
          </p:cNvPr>
          <p:cNvGrpSpPr/>
          <p:nvPr/>
        </p:nvGrpSpPr>
        <p:grpSpPr>
          <a:xfrm>
            <a:off x="1609177" y="3631004"/>
            <a:ext cx="5303578" cy="1480333"/>
            <a:chOff x="1565210" y="3612251"/>
            <a:chExt cx="5303578" cy="1480333"/>
          </a:xfrm>
        </p:grpSpPr>
        <p:grpSp>
          <p:nvGrpSpPr>
            <p:cNvPr id="12" name="Group 11">
              <a:extLst>
                <a:ext uri="{FF2B5EF4-FFF2-40B4-BE49-F238E27FC236}">
                  <a16:creationId xmlns:a16="http://schemas.microsoft.com/office/drawing/2014/main" id="{16E43149-7AE3-2FCB-FE04-7AC3FCF8DD38}"/>
                </a:ext>
              </a:extLst>
            </p:cNvPr>
            <p:cNvGrpSpPr/>
            <p:nvPr/>
          </p:nvGrpSpPr>
          <p:grpSpPr>
            <a:xfrm>
              <a:off x="1828191" y="3612251"/>
              <a:ext cx="5040597" cy="1268342"/>
              <a:chOff x="2505955" y="2738910"/>
              <a:chExt cx="6720796" cy="1691122"/>
            </a:xfrm>
          </p:grpSpPr>
          <p:sp>
            <p:nvSpPr>
              <p:cNvPr id="14" name="Speech Bubble: Rectangle with Corners Rounded 13">
                <a:extLst>
                  <a:ext uri="{FF2B5EF4-FFF2-40B4-BE49-F238E27FC236}">
                    <a16:creationId xmlns:a16="http://schemas.microsoft.com/office/drawing/2014/main" id="{07E2AE3D-6866-7427-53FD-9DA81F2D10C2}"/>
                  </a:ext>
                </a:extLst>
              </p:cNvPr>
              <p:cNvSpPr/>
              <p:nvPr/>
            </p:nvSpPr>
            <p:spPr>
              <a:xfrm>
                <a:off x="7069816" y="3488156"/>
                <a:ext cx="539491" cy="462491"/>
              </a:xfrm>
              <a:prstGeom prst="wedgeRoundRectCallout">
                <a:avLst>
                  <a:gd name="adj1" fmla="val 76842"/>
                  <a:gd name="adj2" fmla="val -11698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5" name="Picture 14" descr="\documentclass{article}&#10;\usepackage{amsmath}&#10;\usepackage{bm,amssymb}&#10;\pagestyle{empty}&#10;\begin{document}&#10;&#10; \begin{align*}&#10; {\rm find}&amp;~\{\bm A_m\}_{m=1}^M,\bm d\\&#10; {\rm s.t.}&amp;~\bm R_{m,j}=\bm A_m\bm D\bm A_j^\top,~(m,j)\in\bm \varOmega,\\&#10; &amp;~\bm A_m\geq \bm 0,\bm 1^\top\bm A_m=\bm 1^\top,~\bm 1^\top\bm d=1,\bm d\geq \bm 0.&#10; \end{align*}&#10;&#10; &#10;\end{document}" title="IguanaTex Bitmap Display">
                <a:extLst>
                  <a:ext uri="{FF2B5EF4-FFF2-40B4-BE49-F238E27FC236}">
                    <a16:creationId xmlns:a16="http://schemas.microsoft.com/office/drawing/2014/main" id="{339EBE59-DD5D-1A61-C9DE-01CAE8DA3728}"/>
                  </a:ext>
                </a:extLst>
              </p:cNvPr>
              <p:cNvPicPr>
                <a:picLocks noChangeAspect="1"/>
              </p:cNvPicPr>
              <p:nvPr>
                <p:custDataLst>
                  <p:tags r:id="rId2"/>
                </p:custDataLst>
              </p:nvPr>
            </p:nvPicPr>
            <p:blipFill>
              <a:blip r:embed="rId6"/>
              <a:stretch>
                <a:fillRect/>
              </a:stretch>
            </p:blipFill>
            <p:spPr>
              <a:xfrm>
                <a:off x="2505955" y="3062076"/>
                <a:ext cx="6224244" cy="1367956"/>
              </a:xfrm>
              <a:prstGeom prst="rect">
                <a:avLst/>
              </a:prstGeom>
            </p:spPr>
          </p:pic>
          <p:sp>
            <p:nvSpPr>
              <p:cNvPr id="16" name="TextBox 15">
                <a:extLst>
                  <a:ext uri="{FF2B5EF4-FFF2-40B4-BE49-F238E27FC236}">
                    <a16:creationId xmlns:a16="http://schemas.microsoft.com/office/drawing/2014/main" id="{E981F0D2-3057-F220-0ABC-1E5899515E5C}"/>
                  </a:ext>
                </a:extLst>
              </p:cNvPr>
              <p:cNvSpPr txBox="1"/>
              <p:nvPr/>
            </p:nvSpPr>
            <p:spPr>
              <a:xfrm>
                <a:off x="7288219" y="2738910"/>
                <a:ext cx="1938532" cy="954108"/>
              </a:xfrm>
              <a:prstGeom prst="rect">
                <a:avLst/>
              </a:prstGeom>
              <a:noFill/>
            </p:spPr>
            <p:txBody>
              <a:bodyPr wrap="square" rtlCol="0">
                <a:spAutoFit/>
              </a:bodyPr>
              <a:lstStyle/>
              <a:p>
                <a:pPr algn="ctr"/>
                <a:r>
                  <a:rPr lang="en-US" sz="1350" b="1" dirty="0">
                    <a:latin typeface="+mj-lt"/>
                    <a:cs typeface="Times New Roman" panose="02020603050405020304" pitchFamily="18" charset="0"/>
                  </a:rPr>
                  <a:t>Available pairwise statistics</a:t>
                </a:r>
              </a:p>
            </p:txBody>
          </p:sp>
        </p:grpSp>
        <p:sp>
          <p:nvSpPr>
            <p:cNvPr id="13" name="Rectangle: Rounded Corners 12">
              <a:extLst>
                <a:ext uri="{FF2B5EF4-FFF2-40B4-BE49-F238E27FC236}">
                  <a16:creationId xmlns:a16="http://schemas.microsoft.com/office/drawing/2014/main" id="{CE5B47FE-6843-2777-2818-DA10FD28D8E2}"/>
                </a:ext>
              </a:extLst>
            </p:cNvPr>
            <p:cNvSpPr/>
            <p:nvPr/>
          </p:nvSpPr>
          <p:spPr>
            <a:xfrm>
              <a:off x="1565210" y="3665560"/>
              <a:ext cx="5194143" cy="1427024"/>
            </a:xfrm>
            <a:prstGeom prst="roundRect">
              <a:avLst/>
            </a:prstGeom>
            <a:noFill/>
            <a:ln w="15875">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17" name="TextBox 16">
            <a:extLst>
              <a:ext uri="{FF2B5EF4-FFF2-40B4-BE49-F238E27FC236}">
                <a16:creationId xmlns:a16="http://schemas.microsoft.com/office/drawing/2014/main" id="{D2667A57-56F2-828F-E56C-7C79BCC39BD5}"/>
              </a:ext>
            </a:extLst>
          </p:cNvPr>
          <p:cNvSpPr txBox="1"/>
          <p:nvPr/>
        </p:nvSpPr>
        <p:spPr>
          <a:xfrm>
            <a:off x="638821" y="6383858"/>
            <a:ext cx="7782900" cy="230832"/>
          </a:xfrm>
          <a:prstGeom prst="rect">
            <a:avLst/>
          </a:prstGeom>
          <a:noFill/>
        </p:spPr>
        <p:txBody>
          <a:bodyPr wrap="none" rtlCol="0">
            <a:spAutoFit/>
          </a:bodyPr>
          <a:lstStyle/>
          <a:p>
            <a:r>
              <a:rPr lang="en-US" sz="900" dirty="0">
                <a:latin typeface="+mj-lt"/>
                <a:cs typeface="Times New Roman" panose="02020603050405020304" pitchFamily="18" charset="0"/>
              </a:rPr>
              <a:t>S. Ibrahim and X. Fu. ‘‘Crowdsourcing via annotator co-occurrence imputation and provable symmetric nonnegative matrix factorization’’, ICML, 2021</a:t>
            </a:r>
          </a:p>
        </p:txBody>
      </p:sp>
      <p:pic>
        <p:nvPicPr>
          <p:cNvPr id="18" name="Picture 17" descr="\documentclass{article}&#10;\usepackage{amsmath,bm,amsfonts,amssymb}&#10;\pagestyle{empty}&#10;\begin{document}&#10;&#10;\begin{align*}&#10;    \begin{bmatrix}&#10;        \bm R_{1,1} &amp; \dots &amp; \bm R_{1,M}\\&#10;\vdots &amp; \ddots &amp; \vdots\\&#10;        \bm R_{M,1}  &amp; \dots &amp; \bm R_{M,M}&#10;    \end{bmatrix}&#10;    =  \underbrace{\begin{bmatrix}&#10;        \bm A_1 \\&#10;\vdots\\&#10;        \bm A_M&#10;    \end{bmatrix}}_{\bm H}&#10;    \bm D&#10;    \underbrace{&#10;    [\bm A_1^\top, \dots,\bm A_M^\top]   }_{\bm H^{\top}}  &#10;  \end{align*} &#10;&#10;\end{document}" title="IguanaTex Bitmap Display">
            <a:extLst>
              <a:ext uri="{FF2B5EF4-FFF2-40B4-BE49-F238E27FC236}">
                <a16:creationId xmlns:a16="http://schemas.microsoft.com/office/drawing/2014/main" id="{C7ED3C4D-37E1-2E5A-A1A0-291BC270DBE8}"/>
              </a:ext>
            </a:extLst>
          </p:cNvPr>
          <p:cNvPicPr>
            <a:picLocks noChangeAspect="1"/>
          </p:cNvPicPr>
          <p:nvPr>
            <p:custDataLst>
              <p:tags r:id="rId1"/>
            </p:custDataLst>
          </p:nvPr>
        </p:nvPicPr>
        <p:blipFill>
          <a:blip r:embed="rId7"/>
          <a:stretch>
            <a:fillRect/>
          </a:stretch>
        </p:blipFill>
        <p:spPr>
          <a:xfrm>
            <a:off x="1143952" y="1358376"/>
            <a:ext cx="4889822" cy="1284615"/>
          </a:xfrm>
          <a:prstGeom prst="rect">
            <a:avLst/>
          </a:prstGeom>
        </p:spPr>
      </p:pic>
      <p:sp>
        <p:nvSpPr>
          <p:cNvPr id="19" name="TextBox 18">
            <a:extLst>
              <a:ext uri="{FF2B5EF4-FFF2-40B4-BE49-F238E27FC236}">
                <a16:creationId xmlns:a16="http://schemas.microsoft.com/office/drawing/2014/main" id="{7B3F60AE-8D50-4938-FC37-F97D8161057D}"/>
              </a:ext>
            </a:extLst>
          </p:cNvPr>
          <p:cNvSpPr txBox="1"/>
          <p:nvPr/>
        </p:nvSpPr>
        <p:spPr>
          <a:xfrm>
            <a:off x="6913691" y="2729864"/>
            <a:ext cx="2230309" cy="461665"/>
          </a:xfrm>
          <a:prstGeom prst="rect">
            <a:avLst/>
          </a:prstGeom>
          <a:noFill/>
        </p:spPr>
        <p:txBody>
          <a:bodyPr wrap="square" rtlCol="0">
            <a:spAutoFit/>
          </a:bodyPr>
          <a:lstStyle/>
          <a:p>
            <a:r>
              <a:rPr lang="en-US" sz="2400" b="1" dirty="0">
                <a:latin typeface="+mj-lt"/>
                <a:cs typeface="Times New Roman" panose="02020603050405020304" pitchFamily="18" charset="0"/>
              </a:rPr>
              <a:t>we can learn</a:t>
            </a:r>
          </a:p>
        </p:txBody>
      </p:sp>
      <p:grpSp>
        <p:nvGrpSpPr>
          <p:cNvPr id="20" name="Group 19">
            <a:extLst>
              <a:ext uri="{FF2B5EF4-FFF2-40B4-BE49-F238E27FC236}">
                <a16:creationId xmlns:a16="http://schemas.microsoft.com/office/drawing/2014/main" id="{CBE4726D-BEF6-D205-40BE-3F41DD986567}"/>
              </a:ext>
            </a:extLst>
          </p:cNvPr>
          <p:cNvGrpSpPr/>
          <p:nvPr/>
        </p:nvGrpSpPr>
        <p:grpSpPr>
          <a:xfrm>
            <a:off x="437865" y="2783663"/>
            <a:ext cx="6852940" cy="480757"/>
            <a:chOff x="-5222634" y="13219723"/>
            <a:chExt cx="8913106" cy="641008"/>
          </a:xfrm>
        </p:grpSpPr>
        <p:sp>
          <p:nvSpPr>
            <p:cNvPr id="21" name="Rectangle: Rounded Corners 20">
              <a:extLst>
                <a:ext uri="{FF2B5EF4-FFF2-40B4-BE49-F238E27FC236}">
                  <a16:creationId xmlns:a16="http://schemas.microsoft.com/office/drawing/2014/main" id="{60E7C79D-0AD5-1295-87CE-88BD6C84AD4B}"/>
                </a:ext>
              </a:extLst>
            </p:cNvPr>
            <p:cNvSpPr/>
            <p:nvPr/>
          </p:nvSpPr>
          <p:spPr>
            <a:xfrm>
              <a:off x="-5222634" y="13220719"/>
              <a:ext cx="8398145" cy="64001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2" name="TextBox 21">
              <a:extLst>
                <a:ext uri="{FF2B5EF4-FFF2-40B4-BE49-F238E27FC236}">
                  <a16:creationId xmlns:a16="http://schemas.microsoft.com/office/drawing/2014/main" id="{4061232A-5075-0E55-5879-23EFC12FCFCD}"/>
                </a:ext>
              </a:extLst>
            </p:cNvPr>
            <p:cNvSpPr txBox="1"/>
            <p:nvPr/>
          </p:nvSpPr>
          <p:spPr>
            <a:xfrm>
              <a:off x="-4832778" y="13219723"/>
              <a:ext cx="8523250" cy="615553"/>
            </a:xfrm>
            <a:prstGeom prst="rect">
              <a:avLst/>
            </a:prstGeom>
            <a:noFill/>
          </p:spPr>
          <p:txBody>
            <a:bodyPr wrap="square" rtlCol="0">
              <a:spAutoFit/>
            </a:bodyPr>
            <a:lstStyle/>
            <a:p>
              <a:r>
                <a:rPr lang="en-US" sz="2400" b="1" dirty="0">
                  <a:latin typeface="+mj-lt"/>
                  <a:cs typeface="Times New Roman" panose="02020603050405020304" pitchFamily="18" charset="0"/>
                </a:rPr>
                <a:t>Even if there are no class experts, </a:t>
              </a:r>
            </a:p>
          </p:txBody>
        </p:sp>
      </p:grpSp>
      <p:sp>
        <p:nvSpPr>
          <p:cNvPr id="23" name="TextBox 22">
            <a:extLst>
              <a:ext uri="{FF2B5EF4-FFF2-40B4-BE49-F238E27FC236}">
                <a16:creationId xmlns:a16="http://schemas.microsoft.com/office/drawing/2014/main" id="{AE8F8B31-16B8-ADC7-6B9D-3E86BCD45B4D}"/>
              </a:ext>
            </a:extLst>
          </p:cNvPr>
          <p:cNvSpPr txBox="1"/>
          <p:nvPr/>
        </p:nvSpPr>
        <p:spPr>
          <a:xfrm>
            <a:off x="455748" y="5298004"/>
            <a:ext cx="8453129"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case of missing blocks of pairwise statistics, an explicit imputation (matrix completion) gives rise to symmetric NMF problem; </a:t>
            </a:r>
          </a:p>
          <a:p>
            <a:pPr marL="285750" indent="-285750">
              <a:buFont typeface="Wingdings" panose="05000000000000000000" pitchFamily="2" charset="2"/>
              <a:buChar char="Ø"/>
            </a:pPr>
            <a:r>
              <a:rPr lang="en-US" dirty="0">
                <a:latin typeface="+mj-lt"/>
                <a:cs typeface="Times New Roman" panose="02020603050405020304" pitchFamily="18" charset="0"/>
              </a:rPr>
              <a:t>This leads to a faster, convergence guaranteed algorithm [Ibrahim et al., 2021]</a:t>
            </a:r>
          </a:p>
        </p:txBody>
      </p:sp>
    </p:spTree>
    <p:extLst>
      <p:ext uri="{BB962C8B-B14F-4D97-AF65-F5344CB8AC3E}">
        <p14:creationId xmlns:p14="http://schemas.microsoft.com/office/powerpoint/2010/main" val="62353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2A4A-5BCF-3930-04AC-3866ECE7BF04}"/>
              </a:ext>
            </a:extLst>
          </p:cNvPr>
          <p:cNvSpPr>
            <a:spLocks noGrp="1"/>
          </p:cNvSpPr>
          <p:nvPr>
            <p:ph type="title"/>
          </p:nvPr>
        </p:nvSpPr>
        <p:spPr>
          <a:xfrm>
            <a:off x="88810" y="0"/>
            <a:ext cx="7886700" cy="1325563"/>
          </a:xfrm>
        </p:spPr>
        <p:txBody>
          <a:bodyPr/>
          <a:lstStyle/>
          <a:p>
            <a:r>
              <a:rPr lang="en-US" dirty="0"/>
              <a:t>Empirical Results</a:t>
            </a:r>
            <a:br>
              <a:rPr lang="en-US" dirty="0"/>
            </a:br>
            <a:endParaRPr lang="en-US" dirty="0"/>
          </a:p>
        </p:txBody>
      </p:sp>
      <p:grpSp>
        <p:nvGrpSpPr>
          <p:cNvPr id="4" name="Group 3">
            <a:extLst>
              <a:ext uri="{FF2B5EF4-FFF2-40B4-BE49-F238E27FC236}">
                <a16:creationId xmlns:a16="http://schemas.microsoft.com/office/drawing/2014/main" id="{6521A5E5-8D29-86C3-8584-2FB1F28621F3}"/>
              </a:ext>
            </a:extLst>
          </p:cNvPr>
          <p:cNvGrpSpPr/>
          <p:nvPr/>
        </p:nvGrpSpPr>
        <p:grpSpPr>
          <a:xfrm>
            <a:off x="547747" y="3982407"/>
            <a:ext cx="2827025" cy="1601130"/>
            <a:chOff x="2947631" y="843731"/>
            <a:chExt cx="5762867" cy="4105440"/>
          </a:xfrm>
        </p:grpSpPr>
        <p:graphicFrame>
          <p:nvGraphicFramePr>
            <p:cNvPr id="5" name="Chart 44 1 1">
              <a:extLst>
                <a:ext uri="{FF2B5EF4-FFF2-40B4-BE49-F238E27FC236}">
                  <a16:creationId xmlns:a16="http://schemas.microsoft.com/office/drawing/2014/main" id="{B9FE84C7-737B-C2E7-FBA0-4927F885E073}"/>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0"/>
            </a:graphicData>
          </a:graphic>
        </p:graphicFrame>
        <p:cxnSp>
          <p:nvCxnSpPr>
            <p:cNvPr id="6" name="Straight Connector 5">
              <a:extLst>
                <a:ext uri="{FF2B5EF4-FFF2-40B4-BE49-F238E27FC236}">
                  <a16:creationId xmlns:a16="http://schemas.microsoft.com/office/drawing/2014/main" id="{4FE0DB5A-9259-9169-4204-66FA03C21A37}"/>
                </a:ext>
              </a:extLst>
            </p:cNvPr>
            <p:cNvCxnSpPr/>
            <p:nvPr/>
          </p:nvCxnSpPr>
          <p:spPr>
            <a:xfrm>
              <a:off x="3598171" y="4640257"/>
              <a:ext cx="511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0909A86-98E5-122B-59C6-6AD2CF62DD4D}"/>
              </a:ext>
            </a:extLst>
          </p:cNvPr>
          <p:cNvGrpSpPr/>
          <p:nvPr/>
        </p:nvGrpSpPr>
        <p:grpSpPr>
          <a:xfrm>
            <a:off x="557965" y="2024675"/>
            <a:ext cx="2896982" cy="1571646"/>
            <a:chOff x="2947631" y="843731"/>
            <a:chExt cx="5830631" cy="4105441"/>
          </a:xfrm>
        </p:grpSpPr>
        <p:graphicFrame>
          <p:nvGraphicFramePr>
            <p:cNvPr id="8" name="Chart 44 2 2">
              <a:extLst>
                <a:ext uri="{FF2B5EF4-FFF2-40B4-BE49-F238E27FC236}">
                  <a16:creationId xmlns:a16="http://schemas.microsoft.com/office/drawing/2014/main" id="{F8A26454-8973-5EDC-9F84-D1AEBBBCB2A1}"/>
                </a:ext>
              </a:extLst>
            </p:cNvPr>
            <p:cNvGraphicFramePr/>
            <p:nvPr/>
          </p:nvGraphicFramePr>
          <p:xfrm>
            <a:off x="2947631" y="843731"/>
            <a:ext cx="5762867" cy="4105441"/>
          </p:xfrm>
          <a:graphic>
            <a:graphicData uri="http://schemas.openxmlformats.org/drawingml/2006/chart">
              <c:chart xmlns:c="http://schemas.openxmlformats.org/drawingml/2006/chart" xmlns:r="http://schemas.openxmlformats.org/officeDocument/2006/relationships" r:id="rId11"/>
            </a:graphicData>
          </a:graphic>
        </p:graphicFrame>
        <p:cxnSp>
          <p:nvCxnSpPr>
            <p:cNvPr id="9" name="Straight Connector 8">
              <a:extLst>
                <a:ext uri="{FF2B5EF4-FFF2-40B4-BE49-F238E27FC236}">
                  <a16:creationId xmlns:a16="http://schemas.microsoft.com/office/drawing/2014/main" id="{DC63B3E9-118F-B31F-F783-889B13BB8317}"/>
                </a:ext>
              </a:extLst>
            </p:cNvPr>
            <p:cNvCxnSpPr/>
            <p:nvPr/>
          </p:nvCxnSpPr>
          <p:spPr>
            <a:xfrm>
              <a:off x="3665934" y="4628588"/>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24E55080-EFEC-E163-07FB-D91C4150DC14}"/>
              </a:ext>
            </a:extLst>
          </p:cNvPr>
          <p:cNvSpPr txBox="1"/>
          <p:nvPr/>
        </p:nvSpPr>
        <p:spPr>
          <a:xfrm>
            <a:off x="1415983" y="1393124"/>
            <a:ext cx="1713931" cy="323165"/>
          </a:xfrm>
          <a:prstGeom prst="rect">
            <a:avLst/>
          </a:prstGeom>
          <a:noFill/>
        </p:spPr>
        <p:txBody>
          <a:bodyPr wrap="none" rtlCol="0">
            <a:spAutoFit/>
          </a:bodyPr>
          <a:lstStyle/>
          <a:p>
            <a:r>
              <a:rPr lang="en-US" sz="1500" b="1" dirty="0">
                <a:latin typeface="+mj-lt"/>
                <a:cs typeface="Times New Roman" panose="02020603050405020304" pitchFamily="18" charset="0"/>
              </a:rPr>
              <a:t>Bluebird Dataset</a:t>
            </a:r>
          </a:p>
        </p:txBody>
      </p:sp>
      <p:pic>
        <p:nvPicPr>
          <p:cNvPr id="11" name="Picture 10" descr="\documentclass{article}&#10;\usepackage{amsmath}&#10;\usepackage{bm,amssymb}&#10;\pagestyle{empty}&#10;\begin{document}&#10;&#10;$N=108, M=39, K=2$&#10;&#10;&#10;\end{document}" title="IguanaTex Bitmap Display">
            <a:extLst>
              <a:ext uri="{FF2B5EF4-FFF2-40B4-BE49-F238E27FC236}">
                <a16:creationId xmlns:a16="http://schemas.microsoft.com/office/drawing/2014/main" id="{E48BA016-4178-387F-6BEB-56C26BDE3E0E}"/>
              </a:ext>
            </a:extLst>
          </p:cNvPr>
          <p:cNvPicPr>
            <a:picLocks noChangeAspect="1"/>
          </p:cNvPicPr>
          <p:nvPr>
            <p:custDataLst>
              <p:tags r:id="rId1"/>
            </p:custDataLst>
          </p:nvPr>
        </p:nvPicPr>
        <p:blipFill>
          <a:blip r:embed="rId12"/>
          <a:stretch>
            <a:fillRect/>
          </a:stretch>
        </p:blipFill>
        <p:spPr>
          <a:xfrm>
            <a:off x="1168322" y="1669068"/>
            <a:ext cx="1905000" cy="155270"/>
          </a:xfrm>
          <a:prstGeom prst="rect">
            <a:avLst/>
          </a:prstGeom>
        </p:spPr>
      </p:pic>
      <p:grpSp>
        <p:nvGrpSpPr>
          <p:cNvPr id="12" name="Group 11">
            <a:extLst>
              <a:ext uri="{FF2B5EF4-FFF2-40B4-BE49-F238E27FC236}">
                <a16:creationId xmlns:a16="http://schemas.microsoft.com/office/drawing/2014/main" id="{92031D1C-D9EA-EC5B-F820-D387A40D7426}"/>
              </a:ext>
            </a:extLst>
          </p:cNvPr>
          <p:cNvGrpSpPr/>
          <p:nvPr/>
        </p:nvGrpSpPr>
        <p:grpSpPr>
          <a:xfrm>
            <a:off x="3955521" y="1883257"/>
            <a:ext cx="2693490" cy="1756148"/>
            <a:chOff x="2838624" y="778474"/>
            <a:chExt cx="5762867" cy="4105440"/>
          </a:xfrm>
        </p:grpSpPr>
        <p:graphicFrame>
          <p:nvGraphicFramePr>
            <p:cNvPr id="13" name="Chart 44 2 1">
              <a:extLst>
                <a:ext uri="{FF2B5EF4-FFF2-40B4-BE49-F238E27FC236}">
                  <a16:creationId xmlns:a16="http://schemas.microsoft.com/office/drawing/2014/main" id="{389C1296-36F5-5E88-C9B4-94829F5B2BDC}"/>
                </a:ext>
              </a:extLst>
            </p:cNvPr>
            <p:cNvGraphicFramePr/>
            <p:nvPr/>
          </p:nvGraphicFramePr>
          <p:xfrm>
            <a:off x="2838624" y="778474"/>
            <a:ext cx="5762867" cy="4105440"/>
          </p:xfrm>
          <a:graphic>
            <a:graphicData uri="http://schemas.openxmlformats.org/drawingml/2006/chart">
              <c:chart xmlns:c="http://schemas.openxmlformats.org/drawingml/2006/chart" xmlns:r="http://schemas.openxmlformats.org/officeDocument/2006/relationships" r:id="rId13"/>
            </a:graphicData>
          </a:graphic>
        </p:graphicFrame>
        <p:cxnSp>
          <p:nvCxnSpPr>
            <p:cNvPr id="14" name="Straight Connector 13">
              <a:extLst>
                <a:ext uri="{FF2B5EF4-FFF2-40B4-BE49-F238E27FC236}">
                  <a16:creationId xmlns:a16="http://schemas.microsoft.com/office/drawing/2014/main" id="{649A1202-70E9-DCF1-D980-82ECD41AE509}"/>
                </a:ext>
              </a:extLst>
            </p:cNvPr>
            <p:cNvCxnSpPr/>
            <p:nvPr/>
          </p:nvCxnSpPr>
          <p:spPr>
            <a:xfrm>
              <a:off x="3457665" y="4596183"/>
              <a:ext cx="511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A06C9A0-23A9-82C0-54B3-A42AEEEBAAA6}"/>
              </a:ext>
            </a:extLst>
          </p:cNvPr>
          <p:cNvSpPr txBox="1"/>
          <p:nvPr/>
        </p:nvSpPr>
        <p:spPr>
          <a:xfrm>
            <a:off x="4876142" y="1363555"/>
            <a:ext cx="1336969" cy="323165"/>
          </a:xfrm>
          <a:prstGeom prst="rect">
            <a:avLst/>
          </a:prstGeom>
          <a:noFill/>
        </p:spPr>
        <p:txBody>
          <a:bodyPr wrap="none" rtlCol="0">
            <a:spAutoFit/>
          </a:bodyPr>
          <a:lstStyle/>
          <a:p>
            <a:r>
              <a:rPr lang="en-US" sz="1500" b="1" dirty="0">
                <a:latin typeface="+mj-lt"/>
                <a:cs typeface="Times New Roman" panose="02020603050405020304" pitchFamily="18" charset="0"/>
              </a:rPr>
              <a:t>Web Dataset</a:t>
            </a:r>
          </a:p>
        </p:txBody>
      </p:sp>
      <p:pic>
        <p:nvPicPr>
          <p:cNvPr id="16" name="Picture 15" descr="\documentclass{article}&#10;\usepackage{amsmath}&#10;\usepackage{bm,amssymb}&#10;\pagestyle{empty}&#10;\begin{document}&#10;&#10;$N=2665, M=177, K=5$&#10;&#10;&#10;\end{document}" title="IguanaTex Bitmap Display">
            <a:extLst>
              <a:ext uri="{FF2B5EF4-FFF2-40B4-BE49-F238E27FC236}">
                <a16:creationId xmlns:a16="http://schemas.microsoft.com/office/drawing/2014/main" id="{879EB1E5-F40C-159E-7E30-172C8F37703B}"/>
              </a:ext>
            </a:extLst>
          </p:cNvPr>
          <p:cNvPicPr>
            <a:picLocks noChangeAspect="1"/>
          </p:cNvPicPr>
          <p:nvPr>
            <p:custDataLst>
              <p:tags r:id="rId2"/>
            </p:custDataLst>
          </p:nvPr>
        </p:nvPicPr>
        <p:blipFill>
          <a:blip r:embed="rId14"/>
          <a:stretch>
            <a:fillRect/>
          </a:stretch>
        </p:blipFill>
        <p:spPr>
          <a:xfrm>
            <a:off x="4491508" y="1634328"/>
            <a:ext cx="2082758" cy="155270"/>
          </a:xfrm>
          <a:prstGeom prst="rect">
            <a:avLst/>
          </a:prstGeom>
        </p:spPr>
      </p:pic>
      <p:sp>
        <p:nvSpPr>
          <p:cNvPr id="17" name="TextBox 16">
            <a:extLst>
              <a:ext uri="{FF2B5EF4-FFF2-40B4-BE49-F238E27FC236}">
                <a16:creationId xmlns:a16="http://schemas.microsoft.com/office/drawing/2014/main" id="{A30EBF33-AA32-599C-8F8D-20CBC080A535}"/>
              </a:ext>
            </a:extLst>
          </p:cNvPr>
          <p:cNvSpPr txBox="1"/>
          <p:nvPr/>
        </p:nvSpPr>
        <p:spPr>
          <a:xfrm>
            <a:off x="1614945" y="3559247"/>
            <a:ext cx="1459054" cy="323165"/>
          </a:xfrm>
          <a:prstGeom prst="rect">
            <a:avLst/>
          </a:prstGeom>
          <a:noFill/>
        </p:spPr>
        <p:txBody>
          <a:bodyPr wrap="none" rtlCol="0">
            <a:spAutoFit/>
          </a:bodyPr>
          <a:lstStyle/>
          <a:p>
            <a:r>
              <a:rPr lang="en-US" sz="1500" b="1" dirty="0">
                <a:latin typeface="+mj-lt"/>
                <a:cs typeface="Times New Roman" panose="02020603050405020304" pitchFamily="18" charset="0"/>
              </a:rPr>
              <a:t>TREC Dataset</a:t>
            </a:r>
          </a:p>
        </p:txBody>
      </p:sp>
      <p:pic>
        <p:nvPicPr>
          <p:cNvPr id="18" name="Picture 17" descr="\documentclass{article}&#10;\usepackage{amsmath}&#10;\usepackage{bm,amssymb}&#10;\pagestyle{empty}&#10;\begin{document}&#10;&#10;$N=19033, M=762, K=2$&#10;&#10;&#10;\end{document}" title="IguanaTex Bitmap Display">
            <a:extLst>
              <a:ext uri="{FF2B5EF4-FFF2-40B4-BE49-F238E27FC236}">
                <a16:creationId xmlns:a16="http://schemas.microsoft.com/office/drawing/2014/main" id="{A69C1C2F-021C-23FB-0A8A-B5D10A3EE43E}"/>
              </a:ext>
            </a:extLst>
          </p:cNvPr>
          <p:cNvPicPr>
            <a:picLocks noChangeAspect="1"/>
          </p:cNvPicPr>
          <p:nvPr>
            <p:custDataLst>
              <p:tags r:id="rId3"/>
            </p:custDataLst>
          </p:nvPr>
        </p:nvPicPr>
        <p:blipFill>
          <a:blip r:embed="rId15"/>
          <a:stretch>
            <a:fillRect/>
          </a:stretch>
        </p:blipFill>
        <p:spPr>
          <a:xfrm>
            <a:off x="1283311" y="3811053"/>
            <a:ext cx="2171636" cy="155270"/>
          </a:xfrm>
          <a:prstGeom prst="rect">
            <a:avLst/>
          </a:prstGeom>
        </p:spPr>
      </p:pic>
      <p:grpSp>
        <p:nvGrpSpPr>
          <p:cNvPr id="19" name="Group 18">
            <a:extLst>
              <a:ext uri="{FF2B5EF4-FFF2-40B4-BE49-F238E27FC236}">
                <a16:creationId xmlns:a16="http://schemas.microsoft.com/office/drawing/2014/main" id="{E6A3BA19-77E9-1E4D-F5DA-5C677EEC7C09}"/>
              </a:ext>
            </a:extLst>
          </p:cNvPr>
          <p:cNvGrpSpPr/>
          <p:nvPr/>
        </p:nvGrpSpPr>
        <p:grpSpPr>
          <a:xfrm>
            <a:off x="3898692" y="4004049"/>
            <a:ext cx="2647270" cy="1597883"/>
            <a:chOff x="2947631" y="843731"/>
            <a:chExt cx="5762867" cy="4105440"/>
          </a:xfrm>
        </p:grpSpPr>
        <p:graphicFrame>
          <p:nvGraphicFramePr>
            <p:cNvPr id="20" name="Chart 44 1 2">
              <a:extLst>
                <a:ext uri="{FF2B5EF4-FFF2-40B4-BE49-F238E27FC236}">
                  <a16:creationId xmlns:a16="http://schemas.microsoft.com/office/drawing/2014/main" id="{45D55EB0-5B7B-E926-ABE4-3F516EF76C75}"/>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6"/>
            </a:graphicData>
          </a:graphic>
        </p:graphicFrame>
        <p:cxnSp>
          <p:nvCxnSpPr>
            <p:cNvPr id="21" name="Straight Connector 20">
              <a:extLst>
                <a:ext uri="{FF2B5EF4-FFF2-40B4-BE49-F238E27FC236}">
                  <a16:creationId xmlns:a16="http://schemas.microsoft.com/office/drawing/2014/main" id="{14A4B821-5F7A-665D-04AD-84376D521A94}"/>
                </a:ext>
              </a:extLst>
            </p:cNvPr>
            <p:cNvCxnSpPr/>
            <p:nvPr/>
          </p:nvCxnSpPr>
          <p:spPr>
            <a:xfrm>
              <a:off x="3598170" y="4640166"/>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1D45136-1977-DD58-45EE-B4F1EF82728A}"/>
              </a:ext>
            </a:extLst>
          </p:cNvPr>
          <p:cNvSpPr txBox="1"/>
          <p:nvPr/>
        </p:nvSpPr>
        <p:spPr>
          <a:xfrm>
            <a:off x="4902160" y="3568599"/>
            <a:ext cx="1308371" cy="323165"/>
          </a:xfrm>
          <a:prstGeom prst="rect">
            <a:avLst/>
          </a:prstGeom>
          <a:noFill/>
        </p:spPr>
        <p:txBody>
          <a:bodyPr wrap="none" rtlCol="0">
            <a:spAutoFit/>
          </a:bodyPr>
          <a:lstStyle/>
          <a:p>
            <a:r>
              <a:rPr lang="en-US" sz="1500" b="1" dirty="0">
                <a:latin typeface="+mj-lt"/>
                <a:cs typeface="Times New Roman" panose="02020603050405020304" pitchFamily="18" charset="0"/>
              </a:rPr>
              <a:t>Dog Dataset</a:t>
            </a:r>
          </a:p>
        </p:txBody>
      </p:sp>
      <p:pic>
        <p:nvPicPr>
          <p:cNvPr id="23" name="Picture 22" descr="\documentclass{article}&#10;\usepackage{amsmath}&#10;\usepackage{bm,amssymb}&#10;\pagestyle{empty}&#10;\begin{document}&#10;&#10;$N=807, M=52, K=4$&#10;&#10;&#10;\end{document}" title="IguanaTex Bitmap Display">
            <a:extLst>
              <a:ext uri="{FF2B5EF4-FFF2-40B4-BE49-F238E27FC236}">
                <a16:creationId xmlns:a16="http://schemas.microsoft.com/office/drawing/2014/main" id="{35E12CAC-C3AE-97C8-7B56-5EE212BC2ADF}"/>
              </a:ext>
            </a:extLst>
          </p:cNvPr>
          <p:cNvPicPr>
            <a:picLocks noChangeAspect="1"/>
          </p:cNvPicPr>
          <p:nvPr>
            <p:custDataLst>
              <p:tags r:id="rId4"/>
            </p:custDataLst>
          </p:nvPr>
        </p:nvPicPr>
        <p:blipFill>
          <a:blip r:embed="rId17"/>
          <a:stretch>
            <a:fillRect/>
          </a:stretch>
        </p:blipFill>
        <p:spPr>
          <a:xfrm>
            <a:off x="4491508" y="3848778"/>
            <a:ext cx="1909283" cy="155270"/>
          </a:xfrm>
          <a:prstGeom prst="rect">
            <a:avLst/>
          </a:prstGeom>
        </p:spPr>
      </p:pic>
      <p:pic>
        <p:nvPicPr>
          <p:cNvPr id="24" name="Picture 23">
            <a:extLst>
              <a:ext uri="{FF2B5EF4-FFF2-40B4-BE49-F238E27FC236}">
                <a16:creationId xmlns:a16="http://schemas.microsoft.com/office/drawing/2014/main" id="{B0E306EB-F79D-D0EE-3834-F6E15B4F6D7A}"/>
              </a:ext>
            </a:extLst>
          </p:cNvPr>
          <p:cNvPicPr>
            <a:picLocks noChangeAspect="1"/>
          </p:cNvPicPr>
          <p:nvPr/>
        </p:nvPicPr>
        <p:blipFill>
          <a:blip r:embed="rId18"/>
          <a:stretch>
            <a:fillRect/>
          </a:stretch>
        </p:blipFill>
        <p:spPr>
          <a:xfrm>
            <a:off x="7004053" y="2756507"/>
            <a:ext cx="1489366" cy="2150300"/>
          </a:xfrm>
          <a:prstGeom prst="rect">
            <a:avLst/>
          </a:prstGeom>
        </p:spPr>
      </p:pic>
      <p:sp>
        <p:nvSpPr>
          <p:cNvPr id="25" name="TextBox 24">
            <a:extLst>
              <a:ext uri="{FF2B5EF4-FFF2-40B4-BE49-F238E27FC236}">
                <a16:creationId xmlns:a16="http://schemas.microsoft.com/office/drawing/2014/main" id="{2022CAA3-08B0-2891-307F-B46CDEB336F0}"/>
              </a:ext>
            </a:extLst>
          </p:cNvPr>
          <p:cNvSpPr txBox="1"/>
          <p:nvPr/>
        </p:nvSpPr>
        <p:spPr>
          <a:xfrm rot="16200000">
            <a:off x="-757706" y="3199017"/>
            <a:ext cx="2154757" cy="323165"/>
          </a:xfrm>
          <a:prstGeom prst="rect">
            <a:avLst/>
          </a:prstGeom>
          <a:noFill/>
        </p:spPr>
        <p:txBody>
          <a:bodyPr wrap="none" rtlCol="0">
            <a:spAutoFit/>
          </a:bodyPr>
          <a:lstStyle/>
          <a:p>
            <a:r>
              <a:rPr lang="en-US" sz="1500" dirty="0">
                <a:latin typeface="+mj-lt"/>
              </a:rPr>
              <a:t>Classification Error (%)</a:t>
            </a:r>
          </a:p>
        </p:txBody>
      </p:sp>
      <p:grpSp>
        <p:nvGrpSpPr>
          <p:cNvPr id="26" name="Group 25">
            <a:extLst>
              <a:ext uri="{FF2B5EF4-FFF2-40B4-BE49-F238E27FC236}">
                <a16:creationId xmlns:a16="http://schemas.microsoft.com/office/drawing/2014/main" id="{96F76682-61C9-DEDF-3206-E13C78BA3B45}"/>
              </a:ext>
            </a:extLst>
          </p:cNvPr>
          <p:cNvGrpSpPr/>
          <p:nvPr/>
        </p:nvGrpSpPr>
        <p:grpSpPr>
          <a:xfrm>
            <a:off x="2765241" y="692169"/>
            <a:ext cx="3837170" cy="815716"/>
            <a:chOff x="3583635" y="1195866"/>
            <a:chExt cx="3837170" cy="815716"/>
          </a:xfrm>
        </p:grpSpPr>
        <p:pic>
          <p:nvPicPr>
            <p:cNvPr id="27" name="Picture 22" descr="Amazon MTurk (@amazonmturk) / Twitter">
              <a:extLst>
                <a:ext uri="{FF2B5EF4-FFF2-40B4-BE49-F238E27FC236}">
                  <a16:creationId xmlns:a16="http://schemas.microsoft.com/office/drawing/2014/main" id="{10A3EDDA-BC12-B57A-CC7F-C68BA1A0AAA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82268" y="1195866"/>
              <a:ext cx="815716" cy="8157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8C7670B-3C61-71AE-A97C-92BDB9EE8094}"/>
                </a:ext>
              </a:extLst>
            </p:cNvPr>
            <p:cNvSpPr txBox="1"/>
            <p:nvPr/>
          </p:nvSpPr>
          <p:spPr>
            <a:xfrm>
              <a:off x="3583635" y="1392584"/>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sp>
          <p:nvSpPr>
            <p:cNvPr id="29" name="TextBox 28">
              <a:extLst>
                <a:ext uri="{FF2B5EF4-FFF2-40B4-BE49-F238E27FC236}">
                  <a16:creationId xmlns:a16="http://schemas.microsoft.com/office/drawing/2014/main" id="{14CD4804-96F7-8503-32D2-B930ED447746}"/>
                </a:ext>
              </a:extLst>
            </p:cNvPr>
            <p:cNvSpPr txBox="1"/>
            <p:nvPr/>
          </p:nvSpPr>
          <p:spPr>
            <a:xfrm>
              <a:off x="6351281" y="1379208"/>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sp>
        <p:nvSpPr>
          <p:cNvPr id="30" name="Speech Bubble: Rectangle with Corners Rounded 29">
            <a:extLst>
              <a:ext uri="{FF2B5EF4-FFF2-40B4-BE49-F238E27FC236}">
                <a16:creationId xmlns:a16="http://schemas.microsoft.com/office/drawing/2014/main" id="{AC3E2EBE-DCCD-85E7-7762-D04FEE75495E}"/>
              </a:ext>
            </a:extLst>
          </p:cNvPr>
          <p:cNvSpPr/>
          <p:nvPr/>
        </p:nvSpPr>
        <p:spPr>
          <a:xfrm rot="10800000">
            <a:off x="6931507" y="2662905"/>
            <a:ext cx="1623852" cy="943613"/>
          </a:xfrm>
          <a:prstGeom prst="wedgeRoundRectCallout">
            <a:avLst>
              <a:gd name="adj1" fmla="val -37481"/>
              <a:gd name="adj2" fmla="val 76690"/>
              <a:gd name="adj3" fmla="val 16667"/>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1" name="TextBox 30">
            <a:extLst>
              <a:ext uri="{FF2B5EF4-FFF2-40B4-BE49-F238E27FC236}">
                <a16:creationId xmlns:a16="http://schemas.microsoft.com/office/drawing/2014/main" id="{A5CAF4C2-F5AD-55B1-AD6B-6DA558BC00DD}"/>
              </a:ext>
            </a:extLst>
          </p:cNvPr>
          <p:cNvSpPr txBox="1"/>
          <p:nvPr/>
        </p:nvSpPr>
        <p:spPr>
          <a:xfrm>
            <a:off x="6936809" y="5113244"/>
            <a:ext cx="2079415" cy="300082"/>
          </a:xfrm>
          <a:prstGeom prst="rect">
            <a:avLst/>
          </a:prstGeom>
          <a:noFill/>
        </p:spPr>
        <p:txBody>
          <a:bodyPr wrap="none" rtlCol="0">
            <a:spAutoFit/>
          </a:bodyPr>
          <a:lstStyle/>
          <a:p>
            <a:r>
              <a:rPr lang="en-US" sz="1350" b="1" dirty="0">
                <a:latin typeface="+mj-lt"/>
              </a:rPr>
              <a:t>No Model Identifiability</a:t>
            </a:r>
          </a:p>
        </p:txBody>
      </p:sp>
      <p:sp>
        <p:nvSpPr>
          <p:cNvPr id="32" name="Speech Bubble: Rectangle with Corners Rounded 31">
            <a:extLst>
              <a:ext uri="{FF2B5EF4-FFF2-40B4-BE49-F238E27FC236}">
                <a16:creationId xmlns:a16="http://schemas.microsoft.com/office/drawing/2014/main" id="{273B6C3A-14EA-3814-0A44-E8DB075572A4}"/>
              </a:ext>
            </a:extLst>
          </p:cNvPr>
          <p:cNvSpPr/>
          <p:nvPr/>
        </p:nvSpPr>
        <p:spPr>
          <a:xfrm>
            <a:off x="6936808" y="3716873"/>
            <a:ext cx="1623854" cy="1189934"/>
          </a:xfrm>
          <a:prstGeom prst="wedgeRoundRectCallout">
            <a:avLst>
              <a:gd name="adj1" fmla="val -7530"/>
              <a:gd name="adj2" fmla="val 68608"/>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3" name="Picture 32" descr="\documentclass{article}&#10;\usepackage{amsmath}&#10;\usepackage{bm,amssymb}&#10;\pagestyle{empty}&#10;\begin{document}&#10;&#10;Total Labels $=7354$&#10;&#10;&#10;\end{document}" title="IguanaTex Bitmap Display">
            <a:extLst>
              <a:ext uri="{FF2B5EF4-FFF2-40B4-BE49-F238E27FC236}">
                <a16:creationId xmlns:a16="http://schemas.microsoft.com/office/drawing/2014/main" id="{09CDA4A0-2641-348E-F7EE-50042B74D788}"/>
              </a:ext>
            </a:extLst>
          </p:cNvPr>
          <p:cNvPicPr>
            <a:picLocks noChangeAspect="1"/>
          </p:cNvPicPr>
          <p:nvPr>
            <p:custDataLst>
              <p:tags r:id="rId5"/>
            </p:custDataLst>
          </p:nvPr>
        </p:nvPicPr>
        <p:blipFill>
          <a:blip r:embed="rId20"/>
          <a:stretch>
            <a:fillRect/>
          </a:stretch>
        </p:blipFill>
        <p:spPr>
          <a:xfrm>
            <a:off x="4557481" y="4012228"/>
            <a:ext cx="1669715" cy="136000"/>
          </a:xfrm>
          <a:prstGeom prst="rect">
            <a:avLst/>
          </a:prstGeom>
        </p:spPr>
      </p:pic>
      <p:pic>
        <p:nvPicPr>
          <p:cNvPr id="34" name="Picture 33" descr="\documentclass{article}&#10;\usepackage{amsmath}&#10;\usepackage{bm,amssymb}&#10;\pagestyle{empty}&#10;\begin{document}&#10;&#10;Total Labels $=88385$&#10;&#10;&#10;\end{document}" title="IguanaTex Bitmap Display">
            <a:extLst>
              <a:ext uri="{FF2B5EF4-FFF2-40B4-BE49-F238E27FC236}">
                <a16:creationId xmlns:a16="http://schemas.microsoft.com/office/drawing/2014/main" id="{622EE506-1E2D-53EF-D7C1-A80081463B76}"/>
              </a:ext>
            </a:extLst>
          </p:cNvPr>
          <p:cNvPicPr>
            <a:picLocks noChangeAspect="1"/>
          </p:cNvPicPr>
          <p:nvPr>
            <p:custDataLst>
              <p:tags r:id="rId6"/>
            </p:custDataLst>
          </p:nvPr>
        </p:nvPicPr>
        <p:blipFill>
          <a:blip r:embed="rId21"/>
          <a:stretch>
            <a:fillRect/>
          </a:stretch>
        </p:blipFill>
        <p:spPr>
          <a:xfrm>
            <a:off x="1460628" y="3996203"/>
            <a:ext cx="1760000" cy="136000"/>
          </a:xfrm>
          <a:prstGeom prst="rect">
            <a:avLst/>
          </a:prstGeom>
        </p:spPr>
      </p:pic>
      <p:pic>
        <p:nvPicPr>
          <p:cNvPr id="35" name="Picture 34" descr="\documentclass{article}&#10;\usepackage{amsmath}&#10;\usepackage{bm,amssymb}&#10;\pagestyle{empty}&#10;\begin{document}&#10;&#10;Total Labels $=3240$&#10;&#10;&#10;\end{document}" title="IguanaTex Bitmap Display">
            <a:extLst>
              <a:ext uri="{FF2B5EF4-FFF2-40B4-BE49-F238E27FC236}">
                <a16:creationId xmlns:a16="http://schemas.microsoft.com/office/drawing/2014/main" id="{0E32AD74-00B6-5E3B-C7A4-D3BBC6693893}"/>
              </a:ext>
            </a:extLst>
          </p:cNvPr>
          <p:cNvPicPr>
            <a:picLocks noChangeAspect="1"/>
          </p:cNvPicPr>
          <p:nvPr>
            <p:custDataLst>
              <p:tags r:id="rId7"/>
            </p:custDataLst>
          </p:nvPr>
        </p:nvPicPr>
        <p:blipFill>
          <a:blip r:embed="rId22"/>
          <a:stretch>
            <a:fillRect/>
          </a:stretch>
        </p:blipFill>
        <p:spPr>
          <a:xfrm>
            <a:off x="1203295" y="1843184"/>
            <a:ext cx="1667429" cy="136000"/>
          </a:xfrm>
          <a:prstGeom prst="rect">
            <a:avLst/>
          </a:prstGeom>
        </p:spPr>
      </p:pic>
      <p:pic>
        <p:nvPicPr>
          <p:cNvPr id="36" name="Picture 35" descr="\documentclass{article}&#10;\usepackage{amsmath}&#10;\usepackage{bm,amssymb}&#10;\pagestyle{empty}&#10;\begin{document}&#10;&#10;Total Labels $=15567$&#10;&#10;&#10;\end{document}" title="IguanaTex Bitmap Display">
            <a:extLst>
              <a:ext uri="{FF2B5EF4-FFF2-40B4-BE49-F238E27FC236}">
                <a16:creationId xmlns:a16="http://schemas.microsoft.com/office/drawing/2014/main" id="{3A71B108-278C-EFDC-FFCA-DDF20B907111}"/>
              </a:ext>
            </a:extLst>
          </p:cNvPr>
          <p:cNvPicPr>
            <a:picLocks noChangeAspect="1"/>
          </p:cNvPicPr>
          <p:nvPr>
            <p:custDataLst>
              <p:tags r:id="rId8"/>
            </p:custDataLst>
          </p:nvPr>
        </p:nvPicPr>
        <p:blipFill>
          <a:blip r:embed="rId23"/>
          <a:stretch>
            <a:fillRect/>
          </a:stretch>
        </p:blipFill>
        <p:spPr>
          <a:xfrm>
            <a:off x="4623933" y="1807817"/>
            <a:ext cx="1766858" cy="136000"/>
          </a:xfrm>
          <a:prstGeom prst="rect">
            <a:avLst/>
          </a:prstGeom>
        </p:spPr>
      </p:pic>
      <p:sp>
        <p:nvSpPr>
          <p:cNvPr id="37" name="TextBox 36">
            <a:extLst>
              <a:ext uri="{FF2B5EF4-FFF2-40B4-BE49-F238E27FC236}">
                <a16:creationId xmlns:a16="http://schemas.microsoft.com/office/drawing/2014/main" id="{2C248F7D-D3EF-749F-A36D-40D17D28A0D5}"/>
              </a:ext>
            </a:extLst>
          </p:cNvPr>
          <p:cNvSpPr txBox="1"/>
          <p:nvPr/>
        </p:nvSpPr>
        <p:spPr>
          <a:xfrm>
            <a:off x="7831192" y="1918372"/>
            <a:ext cx="1324454" cy="507831"/>
          </a:xfrm>
          <a:prstGeom prst="rect">
            <a:avLst/>
          </a:prstGeom>
          <a:noFill/>
        </p:spPr>
        <p:txBody>
          <a:bodyPr wrap="square" rtlCol="0">
            <a:spAutoFit/>
          </a:bodyPr>
          <a:lstStyle/>
          <a:p>
            <a:pPr algn="ctr"/>
            <a:r>
              <a:rPr lang="en-US" sz="1350" b="1" dirty="0">
                <a:latin typeface="+mj-lt"/>
              </a:rPr>
              <a:t>Model Identifiability</a:t>
            </a:r>
          </a:p>
        </p:txBody>
      </p:sp>
      <p:sp>
        <p:nvSpPr>
          <p:cNvPr id="38" name="TextBox 37">
            <a:extLst>
              <a:ext uri="{FF2B5EF4-FFF2-40B4-BE49-F238E27FC236}">
                <a16:creationId xmlns:a16="http://schemas.microsoft.com/office/drawing/2014/main" id="{587D3F66-BFCA-056C-FE3F-5554EF756C50}"/>
              </a:ext>
            </a:extLst>
          </p:cNvPr>
          <p:cNvSpPr txBox="1"/>
          <p:nvPr/>
        </p:nvSpPr>
        <p:spPr>
          <a:xfrm>
            <a:off x="945167" y="5831894"/>
            <a:ext cx="8453129" cy="923330"/>
          </a:xfrm>
          <a:prstGeom prst="rect">
            <a:avLst/>
          </a:prstGeom>
          <a:noFill/>
        </p:spPr>
        <p:txBody>
          <a:bodyPr wrap="square" rtlCol="0">
            <a:spAutoFit/>
          </a:bodyPr>
          <a:lstStyle/>
          <a:p>
            <a:r>
              <a:rPr lang="en-US" b="1" dirty="0">
                <a:latin typeface="+mj-lt"/>
                <a:cs typeface="Times New Roman" panose="02020603050405020304" pitchFamily="18" charset="0"/>
              </a:rPr>
              <a:t>Methods guaranteeing model identifiability consistently performs well</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sp>
        <p:nvSpPr>
          <p:cNvPr id="39" name="Rectangle 38">
            <a:extLst>
              <a:ext uri="{FF2B5EF4-FFF2-40B4-BE49-F238E27FC236}">
                <a16:creationId xmlns:a16="http://schemas.microsoft.com/office/drawing/2014/main" id="{06218D25-8E9C-2C80-F47F-749CABC4D12E}"/>
              </a:ext>
            </a:extLst>
          </p:cNvPr>
          <p:cNvSpPr/>
          <p:nvPr/>
        </p:nvSpPr>
        <p:spPr>
          <a:xfrm>
            <a:off x="7184094" y="2771541"/>
            <a:ext cx="1131716" cy="205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mj-lt"/>
              </a:rPr>
              <a:t>CNMF</a:t>
            </a:r>
          </a:p>
        </p:txBody>
      </p:sp>
    </p:spTree>
    <p:extLst>
      <p:ext uri="{BB962C8B-B14F-4D97-AF65-F5344CB8AC3E}">
        <p14:creationId xmlns:p14="http://schemas.microsoft.com/office/powerpoint/2010/main" val="18427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7" grpId="0"/>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0FFE-9AF9-1C04-5250-CC8700D8712C}"/>
              </a:ext>
            </a:extLst>
          </p:cNvPr>
          <p:cNvSpPr>
            <a:spLocks noGrp="1"/>
          </p:cNvSpPr>
          <p:nvPr>
            <p:ph type="title"/>
          </p:nvPr>
        </p:nvSpPr>
        <p:spPr>
          <a:xfrm>
            <a:off x="0" y="0"/>
            <a:ext cx="7886700" cy="1325563"/>
          </a:xfrm>
        </p:spPr>
        <p:txBody>
          <a:bodyPr/>
          <a:lstStyle/>
          <a:p>
            <a:r>
              <a:rPr lang="en-US" dirty="0"/>
              <a:t>Two-stage Approach: Key Takeaways</a:t>
            </a:r>
            <a:br>
              <a:rPr lang="en-US" dirty="0"/>
            </a:br>
            <a:endParaRPr lang="en-US" dirty="0"/>
          </a:p>
        </p:txBody>
      </p:sp>
      <p:sp>
        <p:nvSpPr>
          <p:cNvPr id="4" name="TextBox 3">
            <a:extLst>
              <a:ext uri="{FF2B5EF4-FFF2-40B4-BE49-F238E27FC236}">
                <a16:creationId xmlns:a16="http://schemas.microsoft.com/office/drawing/2014/main" id="{91EAC076-BC73-377A-E4AB-51FC1F5148FB}"/>
              </a:ext>
            </a:extLst>
          </p:cNvPr>
          <p:cNvSpPr txBox="1"/>
          <p:nvPr/>
        </p:nvSpPr>
        <p:spPr>
          <a:xfrm>
            <a:off x="133891" y="681648"/>
            <a:ext cx="7290244" cy="7155805"/>
          </a:xfrm>
          <a:prstGeom prst="rect">
            <a:avLst/>
          </a:prstGeom>
          <a:noFill/>
        </p:spPr>
        <p:txBody>
          <a:bodyPr wrap="square" rtlCol="0">
            <a:spAutoFit/>
          </a:bodyPr>
          <a:lstStyle/>
          <a:p>
            <a:pPr marL="257175" indent="-257175">
              <a:buFont typeface="Wingdings" panose="05000000000000000000" pitchFamily="2" charset="2"/>
              <a:buChar char="q"/>
            </a:pPr>
            <a:r>
              <a:rPr lang="en-US" dirty="0">
                <a:latin typeface="+mj-lt"/>
                <a:cs typeface="Times New Roman" panose="02020603050405020304" pitchFamily="18" charset="0"/>
              </a:rPr>
              <a:t>DS model is one of the influential models in crowdsourcing; several variants have been proposed</a:t>
            </a:r>
          </a:p>
          <a:p>
            <a:pPr marL="742950" lvl="1" indent="-285750">
              <a:buFont typeface="Wingdings" panose="05000000000000000000" pitchFamily="2" charset="2"/>
              <a:buChar char="§"/>
            </a:pPr>
            <a:r>
              <a:rPr lang="en-US" dirty="0">
                <a:latin typeface="+mj-lt"/>
                <a:cs typeface="Times New Roman" panose="02020603050405020304" pitchFamily="18" charset="0"/>
              </a:rPr>
              <a:t>DS model identifiability has been extensively studied using several approaches</a:t>
            </a:r>
          </a:p>
          <a:p>
            <a:pPr marL="257175" indent="-257175">
              <a:buFont typeface="Wingdings" panose="05000000000000000000" pitchFamily="2" charset="2"/>
              <a:buChar char="q"/>
            </a:pPr>
            <a:r>
              <a:rPr lang="en-US" dirty="0">
                <a:latin typeface="+mj-lt"/>
                <a:cs typeface="Times New Roman" panose="02020603050405020304" pitchFamily="18" charset="0"/>
              </a:rPr>
              <a:t>Identifiability of the noise models is often a key performance indicator.</a:t>
            </a:r>
          </a:p>
          <a:p>
            <a:endParaRPr lang="en-US" dirty="0">
              <a:latin typeface="+mj-lt"/>
              <a:cs typeface="Times New Roman" panose="02020603050405020304" pitchFamily="18" charset="0"/>
            </a:endParaRPr>
          </a:p>
          <a:p>
            <a:pPr marL="257175" indent="-257175">
              <a:buFont typeface="Wingdings" panose="05000000000000000000" pitchFamily="2" charset="2"/>
              <a:buChar char="q"/>
            </a:pPr>
            <a:r>
              <a:rPr lang="en-US" dirty="0">
                <a:latin typeface="+mj-lt"/>
                <a:cs typeface="Times New Roman" panose="02020603050405020304" pitchFamily="18" charset="0"/>
              </a:rPr>
              <a:t>Sample (annotator label) complexity </a:t>
            </a:r>
          </a:p>
          <a:p>
            <a:r>
              <a:rPr lang="en-US" dirty="0">
                <a:latin typeface="+mj-lt"/>
                <a:cs typeface="Times New Roman" panose="02020603050405020304" pitchFamily="18" charset="0"/>
              </a:rPr>
              <a:t>    is also a key consideration when </a:t>
            </a:r>
          </a:p>
          <a:p>
            <a:r>
              <a:rPr lang="en-US" dirty="0">
                <a:latin typeface="+mj-lt"/>
                <a:cs typeface="Times New Roman" panose="02020603050405020304" pitchFamily="18" charset="0"/>
              </a:rPr>
              <a:t>   selecting an algorithm in practice</a:t>
            </a:r>
          </a:p>
          <a:p>
            <a:pPr marL="257175" indent="-257175">
              <a:buFont typeface="Wingdings" panose="05000000000000000000" pitchFamily="2" charset="2"/>
              <a:buChar char="q"/>
            </a:pPr>
            <a:endParaRPr lang="en-US" dirty="0">
              <a:latin typeface="+mj-lt"/>
              <a:cs typeface="Times New Roman" panose="02020603050405020304" pitchFamily="18" charset="0"/>
            </a:endParaRPr>
          </a:p>
          <a:p>
            <a:pPr marL="257175" indent="-257175">
              <a:buFont typeface="Wingdings" panose="05000000000000000000" pitchFamily="2" charset="2"/>
              <a:buChar char="q"/>
            </a:pPr>
            <a:r>
              <a:rPr lang="en-US" dirty="0">
                <a:latin typeface="+mj-lt"/>
                <a:cs typeface="Times New Roman" panose="02020603050405020304" pitchFamily="18" charset="0"/>
              </a:rPr>
              <a:t>Moment-based methods offers</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high label-efficiency</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high computational </a:t>
            </a:r>
          </a:p>
          <a:p>
            <a:pPr marL="342900" lvl="1"/>
            <a:r>
              <a:rPr lang="en-US" b="1" dirty="0">
                <a:solidFill>
                  <a:schemeClr val="accent1">
                    <a:lumMod val="50000"/>
                  </a:schemeClr>
                </a:solidFill>
                <a:latin typeface="+mj-lt"/>
                <a:cs typeface="Times New Roman" panose="02020603050405020304" pitchFamily="18" charset="0"/>
              </a:rPr>
              <a:t>     efficiency</a:t>
            </a:r>
          </a:p>
          <a:p>
            <a:pPr marL="600075" lvl="1" indent="-257175">
              <a:buFont typeface="Wingdings" panose="05000000000000000000" pitchFamily="2" charset="2"/>
              <a:buChar char="ü"/>
            </a:pPr>
            <a:r>
              <a:rPr lang="en-US" b="1" dirty="0">
                <a:solidFill>
                  <a:schemeClr val="accent1">
                    <a:lumMod val="50000"/>
                  </a:schemeClr>
                </a:solidFill>
                <a:latin typeface="+mj-lt"/>
                <a:cs typeface="Times New Roman" panose="02020603050405020304" pitchFamily="18" charset="0"/>
              </a:rPr>
              <a:t>Model identifiability</a:t>
            </a:r>
          </a:p>
          <a:p>
            <a:pPr marL="171450" indent="-285750">
              <a:buFont typeface="Wingdings" panose="05000000000000000000" pitchFamily="2" charset="2"/>
              <a:buChar char="q"/>
            </a:pPr>
            <a:r>
              <a:rPr lang="en-US" b="1" dirty="0">
                <a:solidFill>
                  <a:srgbClr val="C00000"/>
                </a:solidFill>
                <a:latin typeface="+mj-lt"/>
                <a:cs typeface="Times New Roman" panose="02020603050405020304" pitchFamily="18" charset="0"/>
              </a:rPr>
              <a:t>Challenges:</a:t>
            </a:r>
          </a:p>
          <a:p>
            <a:pPr marL="628650" lvl="1" indent="-285750">
              <a:buFont typeface="Wingdings" panose="05000000000000000000" pitchFamily="2" charset="2"/>
              <a:buChar char="ü"/>
            </a:pPr>
            <a:r>
              <a:rPr lang="en-US" dirty="0">
                <a:latin typeface="+mj-lt"/>
                <a:cs typeface="Times New Roman" panose="02020603050405020304" pitchFamily="18" charset="0"/>
              </a:rPr>
              <a:t>not exploiting data features</a:t>
            </a:r>
          </a:p>
          <a:p>
            <a:pPr marL="628650" lvl="1" indent="-285750">
              <a:buFont typeface="Wingdings" panose="05000000000000000000" pitchFamily="2" charset="2"/>
              <a:buChar char="ü"/>
            </a:pPr>
            <a:r>
              <a:rPr lang="en-US" dirty="0">
                <a:latin typeface="+mj-lt"/>
                <a:cs typeface="Times New Roman" panose="02020603050405020304" pitchFamily="18" charset="0"/>
              </a:rPr>
              <a:t>error propagation</a:t>
            </a:r>
          </a:p>
          <a:p>
            <a:pPr marL="628650" lvl="1" indent="-285750">
              <a:buFont typeface="Wingdings" panose="05000000000000000000" pitchFamily="2" charset="2"/>
              <a:buChar char="ü"/>
            </a:pPr>
            <a:r>
              <a:rPr lang="en-US" dirty="0">
                <a:latin typeface="+mj-lt"/>
                <a:cs typeface="Times New Roman" panose="02020603050405020304" pitchFamily="18" charset="0"/>
              </a:rPr>
              <a:t>conditional independence</a:t>
            </a:r>
          </a:p>
          <a:p>
            <a:pPr marL="257175" indent="-257175">
              <a:buFont typeface="Wingdings" panose="05000000000000000000" pitchFamily="2" charset="2"/>
              <a:buChar char="q"/>
            </a:pPr>
            <a:endParaRPr lang="en-US" dirty="0">
              <a:latin typeface="+mj-lt"/>
              <a:cs typeface="Times New Roman" panose="02020603050405020304" pitchFamily="18" charset="0"/>
            </a:endParaRPr>
          </a:p>
          <a:p>
            <a:pPr marL="257175" indent="-257175">
              <a:buFont typeface="Wingdings" panose="05000000000000000000" pitchFamily="2" charset="2"/>
              <a:buChar char="q"/>
            </a:pPr>
            <a:endParaRPr lang="en-US" b="1" dirty="0">
              <a:latin typeface="+mj-lt"/>
            </a:endParaRPr>
          </a:p>
          <a:p>
            <a:pPr marL="214313" indent="-214313">
              <a:buFont typeface="Wingdings" panose="05000000000000000000" pitchFamily="2" charset="2"/>
              <a:buChar char="v"/>
            </a:pPr>
            <a:endParaRPr lang="en-US" sz="2100" b="1" dirty="0">
              <a:latin typeface="+mj-lt"/>
            </a:endParaRPr>
          </a:p>
          <a:p>
            <a:pPr marL="214313" indent="-214313">
              <a:buFont typeface="Wingdings" panose="05000000000000000000" pitchFamily="2" charset="2"/>
              <a:buChar char="v"/>
            </a:pPr>
            <a:endParaRPr lang="en-US" sz="2100" b="1" dirty="0">
              <a:latin typeface="+mj-lt"/>
            </a:endParaRPr>
          </a:p>
          <a:p>
            <a:pPr marL="214313" indent="-214313">
              <a:buFont typeface="Wingdings" panose="05000000000000000000" pitchFamily="2" charset="2"/>
              <a:buChar char="v"/>
            </a:pPr>
            <a:endParaRPr lang="en-US" sz="2100" b="1" dirty="0">
              <a:latin typeface="+mj-lt"/>
            </a:endParaRPr>
          </a:p>
        </p:txBody>
      </p:sp>
      <p:grpSp>
        <p:nvGrpSpPr>
          <p:cNvPr id="5" name="Group 4">
            <a:extLst>
              <a:ext uri="{FF2B5EF4-FFF2-40B4-BE49-F238E27FC236}">
                <a16:creationId xmlns:a16="http://schemas.microsoft.com/office/drawing/2014/main" id="{7E2BDA61-77F5-3054-C536-D9E713593ECA}"/>
              </a:ext>
            </a:extLst>
          </p:cNvPr>
          <p:cNvGrpSpPr/>
          <p:nvPr/>
        </p:nvGrpSpPr>
        <p:grpSpPr>
          <a:xfrm>
            <a:off x="3836256" y="2720938"/>
            <a:ext cx="5173853" cy="3444140"/>
            <a:chOff x="2803313" y="837531"/>
            <a:chExt cx="6898471" cy="4592187"/>
          </a:xfrm>
        </p:grpSpPr>
        <p:grpSp>
          <p:nvGrpSpPr>
            <p:cNvPr id="6" name="Group 5">
              <a:extLst>
                <a:ext uri="{FF2B5EF4-FFF2-40B4-BE49-F238E27FC236}">
                  <a16:creationId xmlns:a16="http://schemas.microsoft.com/office/drawing/2014/main" id="{5342AECD-D38C-D803-FFD6-F58C1D5F88BF}"/>
                </a:ext>
              </a:extLst>
            </p:cNvPr>
            <p:cNvGrpSpPr/>
            <p:nvPr/>
          </p:nvGrpSpPr>
          <p:grpSpPr>
            <a:xfrm>
              <a:off x="2803313" y="837531"/>
              <a:ext cx="6898471" cy="4592187"/>
              <a:chOff x="2803313" y="837531"/>
              <a:chExt cx="6898471" cy="4592187"/>
            </a:xfrm>
          </p:grpSpPr>
          <p:sp>
            <p:nvSpPr>
              <p:cNvPr id="11" name="Rectangle: Rounded Corners 10">
                <a:extLst>
                  <a:ext uri="{FF2B5EF4-FFF2-40B4-BE49-F238E27FC236}">
                    <a16:creationId xmlns:a16="http://schemas.microsoft.com/office/drawing/2014/main" id="{CA70337D-0F95-2B4A-8386-E3247BD707DA}"/>
                  </a:ext>
                </a:extLst>
              </p:cNvPr>
              <p:cNvSpPr/>
              <p:nvPr/>
            </p:nvSpPr>
            <p:spPr>
              <a:xfrm>
                <a:off x="3364445" y="4792498"/>
                <a:ext cx="2782830" cy="574377"/>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             Downstream</a:t>
                </a:r>
              </a:p>
              <a:p>
                <a:pPr algn="ctr"/>
                <a:r>
                  <a:rPr lang="en-US" sz="1350" b="1" dirty="0">
                    <a:solidFill>
                      <a:schemeClr val="tx1"/>
                    </a:solidFill>
                    <a:latin typeface="+mj-lt"/>
                    <a:cs typeface="Times New Roman" panose="02020603050405020304" pitchFamily="18" charset="0"/>
                  </a:rPr>
                  <a:t>            learning</a:t>
                </a:r>
              </a:p>
            </p:txBody>
          </p:sp>
          <p:pic>
            <p:nvPicPr>
              <p:cNvPr id="12" name="Picture 11">
                <a:extLst>
                  <a:ext uri="{FF2B5EF4-FFF2-40B4-BE49-F238E27FC236}">
                    <a16:creationId xmlns:a16="http://schemas.microsoft.com/office/drawing/2014/main" id="{3815DD05-2156-6EF8-5B55-D20EDDECB44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5750" y="2222256"/>
                <a:ext cx="487113" cy="22675"/>
              </a:xfrm>
              <a:prstGeom prst="rect">
                <a:avLst/>
              </a:prstGeom>
              <a:ln>
                <a:noFill/>
              </a:ln>
            </p:spPr>
          </p:pic>
          <p:sp>
            <p:nvSpPr>
              <p:cNvPr id="13" name="Rectangle 12">
                <a:extLst>
                  <a:ext uri="{FF2B5EF4-FFF2-40B4-BE49-F238E27FC236}">
                    <a16:creationId xmlns:a16="http://schemas.microsoft.com/office/drawing/2014/main" id="{91775B08-CAC8-1F06-BC55-8C68F598E35D}"/>
                  </a:ext>
                </a:extLst>
              </p:cNvPr>
              <p:cNvSpPr/>
              <p:nvPr/>
            </p:nvSpPr>
            <p:spPr>
              <a:xfrm>
                <a:off x="6644698" y="2222256"/>
                <a:ext cx="2581598" cy="537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 Crowdsourced labels</a:t>
                </a:r>
              </a:p>
            </p:txBody>
          </p:sp>
          <p:pic>
            <p:nvPicPr>
              <p:cNvPr id="14" name="Picture 13">
                <a:extLst>
                  <a:ext uri="{FF2B5EF4-FFF2-40B4-BE49-F238E27FC236}">
                    <a16:creationId xmlns:a16="http://schemas.microsoft.com/office/drawing/2014/main" id="{284F97BF-5D34-E9A8-F01C-45CBCB3F5EF7}"/>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785191" y="2616387"/>
                <a:ext cx="487113" cy="22675"/>
              </a:xfrm>
              <a:prstGeom prst="rect">
                <a:avLst/>
              </a:prstGeom>
              <a:ln>
                <a:noFill/>
              </a:ln>
            </p:spPr>
          </p:pic>
          <p:sp>
            <p:nvSpPr>
              <p:cNvPr id="15" name="TextBox 14">
                <a:extLst>
                  <a:ext uri="{FF2B5EF4-FFF2-40B4-BE49-F238E27FC236}">
                    <a16:creationId xmlns:a16="http://schemas.microsoft.com/office/drawing/2014/main" id="{39F0D667-BF38-2728-BB95-84DBF8E0052A}"/>
                  </a:ext>
                </a:extLst>
              </p:cNvPr>
              <p:cNvSpPr txBox="1"/>
              <p:nvPr/>
            </p:nvSpPr>
            <p:spPr>
              <a:xfrm>
                <a:off x="6653331" y="1067279"/>
                <a:ext cx="3048453" cy="400109"/>
              </a:xfrm>
              <a:prstGeom prst="rect">
                <a:avLst/>
              </a:prstGeom>
              <a:solidFill>
                <a:schemeClr val="bg2">
                  <a:lumMod val="90000"/>
                </a:schemeClr>
              </a:solidFill>
              <a:ln>
                <a:noFill/>
              </a:ln>
            </p:spPr>
            <p:txBody>
              <a:bodyPr wrap="square" rtlCol="0">
                <a:spAutoFit/>
              </a:bodyPr>
              <a:lstStyle/>
              <a:p>
                <a:r>
                  <a:rPr lang="en-US" sz="1350" b="1" dirty="0">
                    <a:latin typeface="+mj-lt"/>
                    <a:cs typeface="Times New Roman" panose="02020603050405020304" pitchFamily="18" charset="0"/>
                  </a:rPr>
                  <a:t>Ground-truth labels</a:t>
                </a:r>
              </a:p>
            </p:txBody>
          </p:sp>
          <p:pic>
            <p:nvPicPr>
              <p:cNvPr id="16" name="Picture 15" descr="\documentclass{article}&#10;\usepackage{amsmath}&#10;\pagestyle{empty}&#10;\begin{document}&#10;&#10;$\{y_n\}_{n=1}^N$&#10;&#10;&#10;\end{document}" title="IguanaTex Bitmap Display">
                <a:extLst>
                  <a:ext uri="{FF2B5EF4-FFF2-40B4-BE49-F238E27FC236}">
                    <a16:creationId xmlns:a16="http://schemas.microsoft.com/office/drawing/2014/main" id="{FCEE06A9-7F61-4619-3025-507152374EC5}"/>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8925357" y="1137943"/>
                <a:ext cx="712419" cy="228004"/>
              </a:xfrm>
              <a:prstGeom prst="rect">
                <a:avLst/>
              </a:prstGeom>
              <a:ln>
                <a:noFill/>
              </a:ln>
            </p:spPr>
          </p:pic>
          <p:pic>
            <p:nvPicPr>
              <p:cNvPr id="17" name="Picture 16" descr="\documentclass{article}&#10;\usepackage{amsmath}&#10;\pagestyle{empty}&#10;\begin{document}&#10;&#10;$y_n \in \{1,\dots,K\}$&#10;&#10;&#10;\end{document}" title="IguanaTex Bitmap Display">
                <a:extLst>
                  <a:ext uri="{FF2B5EF4-FFF2-40B4-BE49-F238E27FC236}">
                    <a16:creationId xmlns:a16="http://schemas.microsoft.com/office/drawing/2014/main" id="{25158C85-4CD4-5913-6BE0-3ECE131AD7D2}"/>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7431420" y="1507275"/>
                <a:ext cx="1556861" cy="230267"/>
              </a:xfrm>
              <a:prstGeom prst="rect">
                <a:avLst/>
              </a:prstGeom>
              <a:ln>
                <a:noFill/>
              </a:ln>
            </p:spPr>
          </p:pic>
          <p:cxnSp>
            <p:nvCxnSpPr>
              <p:cNvPr id="18" name="Straight Arrow Connector 17">
                <a:extLst>
                  <a:ext uri="{FF2B5EF4-FFF2-40B4-BE49-F238E27FC236}">
                    <a16:creationId xmlns:a16="http://schemas.microsoft.com/office/drawing/2014/main" id="{AEDCB191-C98E-2B0C-24B3-CEDFD128E6F2}"/>
                  </a:ext>
                </a:extLst>
              </p:cNvPr>
              <p:cNvCxnSpPr/>
              <p:nvPr/>
            </p:nvCxnSpPr>
            <p:spPr>
              <a:xfrm flipH="1">
                <a:off x="3733188" y="1672585"/>
                <a:ext cx="303607" cy="339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A47672-3113-3A8F-13FF-91527F53C285}"/>
                  </a:ext>
                </a:extLst>
              </p:cNvPr>
              <p:cNvCxnSpPr>
                <a:cxnSpLocks/>
              </p:cNvCxnSpPr>
              <p:nvPr/>
            </p:nvCxnSpPr>
            <p:spPr>
              <a:xfrm>
                <a:off x="4391733" y="1705559"/>
                <a:ext cx="0" cy="344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BF8B12-B53C-E9C3-3859-2355FA830A51}"/>
                  </a:ext>
                </a:extLst>
              </p:cNvPr>
              <p:cNvCxnSpPr>
                <a:cxnSpLocks/>
              </p:cNvCxnSpPr>
              <p:nvPr/>
            </p:nvCxnSpPr>
            <p:spPr>
              <a:xfrm>
                <a:off x="5127117" y="1694756"/>
                <a:ext cx="307111" cy="3368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95A384-94C5-3F76-3B6C-25783A118C69}"/>
                  </a:ext>
                </a:extLst>
              </p:cNvPr>
              <p:cNvCxnSpPr>
                <a:cxnSpLocks/>
              </p:cNvCxnSpPr>
              <p:nvPr/>
            </p:nvCxnSpPr>
            <p:spPr>
              <a:xfrm>
                <a:off x="3662649" y="2756184"/>
                <a:ext cx="0" cy="3422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58EB04-6D75-8DC5-F2EF-E61847B6527C}"/>
                  </a:ext>
                </a:extLst>
              </p:cNvPr>
              <p:cNvCxnSpPr>
                <a:cxnSpLocks/>
              </p:cNvCxnSpPr>
              <p:nvPr/>
            </p:nvCxnSpPr>
            <p:spPr>
              <a:xfrm>
                <a:off x="4416385" y="2757207"/>
                <a:ext cx="0" cy="327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0BAF49-D272-88C5-8A72-7D0DFAAFFAA3}"/>
                  </a:ext>
                </a:extLst>
              </p:cNvPr>
              <p:cNvCxnSpPr>
                <a:cxnSpLocks/>
              </p:cNvCxnSpPr>
              <p:nvPr/>
            </p:nvCxnSpPr>
            <p:spPr>
              <a:xfrm flipH="1">
                <a:off x="5660738" y="2772339"/>
                <a:ext cx="2" cy="3350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2CB2E6-7387-7925-E7DB-30614ADFAA9E}"/>
                  </a:ext>
                </a:extLst>
              </p:cNvPr>
              <p:cNvCxnSpPr>
                <a:cxnSpLocks/>
                <a:stCxn id="11" idx="3"/>
                <a:endCxn id="50" idx="1"/>
              </p:cNvCxnSpPr>
              <p:nvPr/>
            </p:nvCxnSpPr>
            <p:spPr>
              <a:xfrm>
                <a:off x="6147274" y="5079687"/>
                <a:ext cx="701843" cy="11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158B45-21B9-646D-7EF9-B64279181DCE}"/>
                  </a:ext>
                </a:extLst>
              </p:cNvPr>
              <p:cNvCxnSpPr>
                <a:cxnSpLocks/>
              </p:cNvCxnSpPr>
              <p:nvPr/>
            </p:nvCxnSpPr>
            <p:spPr>
              <a:xfrm>
                <a:off x="2811742" y="5071389"/>
                <a:ext cx="552704" cy="4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8097AE-0499-8428-939E-682FC7E29678}"/>
                  </a:ext>
                </a:extLst>
              </p:cNvPr>
              <p:cNvCxnSpPr>
                <a:cxnSpLocks/>
              </p:cNvCxnSpPr>
              <p:nvPr/>
            </p:nvCxnSpPr>
            <p:spPr>
              <a:xfrm>
                <a:off x="2803313" y="1157895"/>
                <a:ext cx="27709" cy="39275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6F4EF5-430F-B536-A907-7689ED5A075F}"/>
                  </a:ext>
                </a:extLst>
              </p:cNvPr>
              <p:cNvCxnSpPr>
                <a:cxnSpLocks/>
              </p:cNvCxnSpPr>
              <p:nvPr/>
            </p:nvCxnSpPr>
            <p:spPr>
              <a:xfrm>
                <a:off x="2811741" y="1173340"/>
                <a:ext cx="928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C9E4AB-C702-0209-B888-1879BCC8B89F}"/>
                  </a:ext>
                </a:extLst>
              </p:cNvPr>
              <p:cNvSpPr/>
              <p:nvPr/>
            </p:nvSpPr>
            <p:spPr>
              <a:xfrm>
                <a:off x="3521653" y="1355052"/>
                <a:ext cx="1238207" cy="2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mj-lt"/>
                  </a:rPr>
                  <a:t>Data</a:t>
                </a:r>
              </a:p>
            </p:txBody>
          </p:sp>
          <p:sp>
            <p:nvSpPr>
              <p:cNvPr id="29" name="Rectangle 28">
                <a:extLst>
                  <a:ext uri="{FF2B5EF4-FFF2-40B4-BE49-F238E27FC236}">
                    <a16:creationId xmlns:a16="http://schemas.microsoft.com/office/drawing/2014/main" id="{09067313-4056-FE84-9529-D7D7EA406FA3}"/>
                  </a:ext>
                </a:extLst>
              </p:cNvPr>
              <p:cNvSpPr/>
              <p:nvPr/>
            </p:nvSpPr>
            <p:spPr>
              <a:xfrm>
                <a:off x="3741557" y="837531"/>
                <a:ext cx="1919181" cy="836177"/>
              </a:xfrm>
              <a:prstGeom prst="rect">
                <a:avLst/>
              </a:prstGeom>
              <a:solidFill>
                <a:schemeClr val="accent6">
                  <a:lumMod val="40000"/>
                  <a:lumOff val="60000"/>
                </a:schemeClr>
              </a:solidFill>
              <a:ln w="317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30" name="Picture 29" descr="\documentclass{article}&#10;\usepackage{amsmath}&#10;\pagestyle{empty}&#10;\begin{document}&#10;&#10;$\{{\boldsymbol x}_n \}_{n=1}^{N}$&#10;&#10;&#10;\end{document}" title="IguanaTex Bitmap Display">
                <a:extLst>
                  <a:ext uri="{FF2B5EF4-FFF2-40B4-BE49-F238E27FC236}">
                    <a16:creationId xmlns:a16="http://schemas.microsoft.com/office/drawing/2014/main" id="{E4AB986F-F9E3-8DE5-681B-788BA36279A4}"/>
                  </a:ext>
                </a:extLst>
              </p:cNvPr>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4839473" y="1378689"/>
                <a:ext cx="747662" cy="228004"/>
              </a:xfrm>
              <a:prstGeom prst="rect">
                <a:avLst/>
              </a:prstGeom>
              <a:ln>
                <a:noFill/>
              </a:ln>
            </p:spPr>
          </p:pic>
          <p:pic>
            <p:nvPicPr>
              <p:cNvPr id="31" name="Picture 2 1" descr="download (1).png">
                <a:extLst>
                  <a:ext uri="{FF2B5EF4-FFF2-40B4-BE49-F238E27FC236}">
                    <a16:creationId xmlns:a16="http://schemas.microsoft.com/office/drawing/2014/main" id="{38BBA21F-83F9-1B0B-B03D-59EB3EEF454A}"/>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rcRect r="79952" b="80703"/>
              <a:stretch/>
            </p:blipFill>
            <p:spPr bwMode="auto">
              <a:xfrm rot="18584720">
                <a:off x="3996752" y="1045649"/>
                <a:ext cx="208099" cy="257512"/>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2" name="Picture 2 2" descr="download (1).png">
                <a:extLst>
                  <a:ext uri="{FF2B5EF4-FFF2-40B4-BE49-F238E27FC236}">
                    <a16:creationId xmlns:a16="http://schemas.microsoft.com/office/drawing/2014/main" id="{908373B0-FF8B-4A5E-5E3B-7BEE77DB27A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0021" t="314" r="59865" b="80059"/>
              <a:stretch/>
            </p:blipFill>
            <p:spPr bwMode="auto">
              <a:xfrm rot="18584720">
                <a:off x="4143889" y="1058507"/>
                <a:ext cx="199804" cy="25064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3" name="Picture 2 3" descr="download (1).png">
                <a:extLst>
                  <a:ext uri="{FF2B5EF4-FFF2-40B4-BE49-F238E27FC236}">
                    <a16:creationId xmlns:a16="http://schemas.microsoft.com/office/drawing/2014/main" id="{E7743621-E823-975E-522B-F78572CFB7B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1597" t="19968" r="60587" b="59862"/>
              <a:stretch/>
            </p:blipFill>
            <p:spPr bwMode="auto">
              <a:xfrm rot="18584720">
                <a:off x="4289007" y="1047612"/>
                <a:ext cx="18493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4" name="Picture 2 4" descr="download.png">
                <a:extLst>
                  <a:ext uri="{FF2B5EF4-FFF2-40B4-BE49-F238E27FC236}">
                    <a16:creationId xmlns:a16="http://schemas.microsoft.com/office/drawing/2014/main" id="{8EC27FC0-0FE7-98C1-4984-3452863D8B09}"/>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0140" t="21856" r="59978" b="61878"/>
              <a:stretch/>
            </p:blipFill>
            <p:spPr bwMode="auto">
              <a:xfrm rot="18584720">
                <a:off x="4432225" y="1071914"/>
                <a:ext cx="206377" cy="217397"/>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5" name="Picture 2 5" descr="download.png">
                <a:extLst>
                  <a:ext uri="{FF2B5EF4-FFF2-40B4-BE49-F238E27FC236}">
                    <a16:creationId xmlns:a16="http://schemas.microsoft.com/office/drawing/2014/main" id="{2767E0FE-96BB-F64E-0375-803444084DDF}"/>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60844" t="-96" r="20823" b="79956"/>
              <a:stretch/>
            </p:blipFill>
            <p:spPr bwMode="auto">
              <a:xfrm rot="18584720">
                <a:off x="4604135" y="1056404"/>
                <a:ext cx="190296" cy="26915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6" name="Picture 2 6" descr="download.png">
                <a:extLst>
                  <a:ext uri="{FF2B5EF4-FFF2-40B4-BE49-F238E27FC236}">
                    <a16:creationId xmlns:a16="http://schemas.microsoft.com/office/drawing/2014/main" id="{F97A106B-8C8E-2715-C8B6-174870C0D092}"/>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60327" t="22366" r="19791" b="62141"/>
              <a:stretch/>
            </p:blipFill>
            <p:spPr bwMode="auto">
              <a:xfrm rot="18584720">
                <a:off x="4744834" y="1089754"/>
                <a:ext cx="206377" cy="207045"/>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7" name="Picture 2 7" descr="download (1).png">
                <a:extLst>
                  <a:ext uri="{FF2B5EF4-FFF2-40B4-BE49-F238E27FC236}">
                    <a16:creationId xmlns:a16="http://schemas.microsoft.com/office/drawing/2014/main" id="{9108D72A-4725-CA0D-6A6C-E2CDACA99CE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941" t="79548" r="80210" b="-234"/>
              <a:stretch/>
            </p:blipFill>
            <p:spPr bwMode="auto">
              <a:xfrm rot="18584720">
                <a:off x="4911330" y="1064769"/>
                <a:ext cx="195657" cy="276060"/>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8" name="Picture 2 8" descr="download (1).png">
                <a:extLst>
                  <a:ext uri="{FF2B5EF4-FFF2-40B4-BE49-F238E27FC236}">
                    <a16:creationId xmlns:a16="http://schemas.microsoft.com/office/drawing/2014/main" id="{FE6C42A5-ADE2-EF4C-42E9-3D27F1FA04E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79692" t="41794" r="-607" b="42174"/>
              <a:stretch/>
            </p:blipFill>
            <p:spPr bwMode="auto">
              <a:xfrm rot="18584720">
                <a:off x="5028686" y="1086072"/>
                <a:ext cx="217098" cy="213946"/>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39" name="Picture 2 9" descr="download.png">
                <a:extLst>
                  <a:ext uri="{FF2B5EF4-FFF2-40B4-BE49-F238E27FC236}">
                    <a16:creationId xmlns:a16="http://schemas.microsoft.com/office/drawing/2014/main" id="{3F8DF723-EE75-0460-59AF-121620AD15D0}"/>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192" t="39942" r="80329" b="40038"/>
              <a:stretch/>
            </p:blipFill>
            <p:spPr bwMode="auto">
              <a:xfrm rot="18584720">
                <a:off x="5177983" y="1082163"/>
                <a:ext cx="19297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1750995D-B8AE-EDD2-67F8-675C6DD61EF5}"/>
                  </a:ext>
                </a:extLst>
              </p:cNvPr>
              <p:cNvSpPr txBox="1"/>
              <p:nvPr/>
            </p:nvSpPr>
            <p:spPr>
              <a:xfrm>
                <a:off x="3746506" y="1320110"/>
                <a:ext cx="1242599" cy="400109"/>
              </a:xfrm>
              <a:prstGeom prst="rect">
                <a:avLst/>
              </a:prstGeom>
              <a:noFill/>
              <a:ln>
                <a:noFill/>
              </a:ln>
            </p:spPr>
            <p:txBody>
              <a:bodyPr wrap="square" rtlCol="0">
                <a:spAutoFit/>
              </a:bodyPr>
              <a:lstStyle/>
              <a:p>
                <a:r>
                  <a:rPr lang="en-US" sz="1350" b="1" dirty="0">
                    <a:latin typeface="+mj-lt"/>
                    <a:cs typeface="Times New Roman" panose="02020603050405020304" pitchFamily="18" charset="0"/>
                  </a:rPr>
                  <a:t>Features</a:t>
                </a:r>
              </a:p>
            </p:txBody>
          </p:sp>
          <p:sp>
            <p:nvSpPr>
              <p:cNvPr id="41" name="Rectangle: Rounded Corners 40">
                <a:extLst>
                  <a:ext uri="{FF2B5EF4-FFF2-40B4-BE49-F238E27FC236}">
                    <a16:creationId xmlns:a16="http://schemas.microsoft.com/office/drawing/2014/main" id="{4C3B051F-AC69-95F4-E6A0-8060D89D720A}"/>
                  </a:ext>
                </a:extLst>
              </p:cNvPr>
              <p:cNvSpPr/>
              <p:nvPr/>
            </p:nvSpPr>
            <p:spPr>
              <a:xfrm>
                <a:off x="3233187" y="3119904"/>
                <a:ext cx="2914087" cy="562546"/>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Label Integration</a:t>
                </a:r>
              </a:p>
            </p:txBody>
          </p:sp>
          <p:cxnSp>
            <p:nvCxnSpPr>
              <p:cNvPr id="42" name="Straight Arrow Connector 41">
                <a:extLst>
                  <a:ext uri="{FF2B5EF4-FFF2-40B4-BE49-F238E27FC236}">
                    <a16:creationId xmlns:a16="http://schemas.microsoft.com/office/drawing/2014/main" id="{FF5CA7BB-280A-8EAD-8095-4F08D2FB0B95}"/>
                  </a:ext>
                </a:extLst>
              </p:cNvPr>
              <p:cNvCxnSpPr>
                <a:cxnSpLocks/>
                <a:stCxn id="29" idx="3"/>
                <a:endCxn id="15" idx="1"/>
              </p:cNvCxnSpPr>
              <p:nvPr/>
            </p:nvCxnSpPr>
            <p:spPr>
              <a:xfrm>
                <a:off x="5660738" y="1255620"/>
                <a:ext cx="992592" cy="11713"/>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707144D-EF9F-8B17-73B2-859D705ED660}"/>
                  </a:ext>
                </a:extLst>
              </p:cNvPr>
              <p:cNvCxnSpPr/>
              <p:nvPr/>
            </p:nvCxnSpPr>
            <p:spPr>
              <a:xfrm>
                <a:off x="5952083" y="2467267"/>
                <a:ext cx="692615" cy="0"/>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6F19E66-1F98-6C80-285E-C565A608F2AB}"/>
                  </a:ext>
                </a:extLst>
              </p:cNvPr>
              <p:cNvCxnSpPr>
                <a:cxnSpLocks/>
              </p:cNvCxnSpPr>
              <p:nvPr/>
            </p:nvCxnSpPr>
            <p:spPr>
              <a:xfrm>
                <a:off x="4621228" y="3700037"/>
                <a:ext cx="0" cy="2553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dots and lines&#10;&#10;Description automatically generated">
                <a:extLst>
                  <a:ext uri="{FF2B5EF4-FFF2-40B4-BE49-F238E27FC236}">
                    <a16:creationId xmlns:a16="http://schemas.microsoft.com/office/drawing/2014/main" id="{BE7AB56D-4EA4-CC4F-4CBE-7B5B72C4D71A}"/>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3788" t="30345" r="47269" b="33519"/>
              <a:stretch/>
            </p:blipFill>
            <p:spPr>
              <a:xfrm>
                <a:off x="3445222" y="4809538"/>
                <a:ext cx="762421" cy="557337"/>
              </a:xfrm>
              <a:prstGeom prst="rect">
                <a:avLst/>
              </a:prstGeom>
            </p:spPr>
          </p:pic>
          <p:pic>
            <p:nvPicPr>
              <p:cNvPr id="46" name="Picture 45" descr="\documentclass{article}&#10;\usepackage{amsmath}&#10;\pagestyle{empty}&#10;\begin{document}&#10;&#10;$\widehat{y}_n \in \{1,\dots,K\}$&#10;&#10;&#10;\end{document}" title="IguanaTex Bitmap Display">
                <a:extLst>
                  <a:ext uri="{FF2B5EF4-FFF2-40B4-BE49-F238E27FC236}">
                    <a16:creationId xmlns:a16="http://schemas.microsoft.com/office/drawing/2014/main" id="{08F45C1B-3151-7D04-CC49-80B546F036CA}"/>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880240" y="4277218"/>
                <a:ext cx="1459048" cy="215801"/>
              </a:xfrm>
              <a:prstGeom prst="rect">
                <a:avLst/>
              </a:prstGeom>
              <a:ln>
                <a:noFill/>
              </a:ln>
            </p:spPr>
          </p:pic>
          <p:sp>
            <p:nvSpPr>
              <p:cNvPr id="47" name="TextBox 46">
                <a:extLst>
                  <a:ext uri="{FF2B5EF4-FFF2-40B4-BE49-F238E27FC236}">
                    <a16:creationId xmlns:a16="http://schemas.microsoft.com/office/drawing/2014/main" id="{5FAB5D80-CF2C-49DC-4DC5-60C70A291AC6}"/>
                  </a:ext>
                </a:extLst>
              </p:cNvPr>
              <p:cNvSpPr txBox="1"/>
              <p:nvPr/>
            </p:nvSpPr>
            <p:spPr>
              <a:xfrm>
                <a:off x="6550508" y="3131802"/>
                <a:ext cx="287514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Annotator reliability</a:t>
                </a:r>
              </a:p>
              <a:p>
                <a:pPr algn="ctr"/>
                <a:r>
                  <a:rPr lang="en-US" sz="1350" b="1" dirty="0">
                    <a:latin typeface="+mj-lt"/>
                    <a:cs typeface="Times New Roman" panose="02020603050405020304" pitchFamily="18" charset="0"/>
                  </a:rPr>
                  <a:t> (confusion) parameters</a:t>
                </a:r>
              </a:p>
            </p:txBody>
          </p:sp>
          <p:cxnSp>
            <p:nvCxnSpPr>
              <p:cNvPr id="48" name="Straight Arrow Connector 47">
                <a:extLst>
                  <a:ext uri="{FF2B5EF4-FFF2-40B4-BE49-F238E27FC236}">
                    <a16:creationId xmlns:a16="http://schemas.microsoft.com/office/drawing/2014/main" id="{18E30645-73B0-2867-8A1B-33294453D0EA}"/>
                  </a:ext>
                </a:extLst>
              </p:cNvPr>
              <p:cNvCxnSpPr>
                <a:cxnSpLocks/>
                <a:stCxn id="46" idx="2"/>
              </p:cNvCxnSpPr>
              <p:nvPr/>
            </p:nvCxnSpPr>
            <p:spPr>
              <a:xfrm>
                <a:off x="4609764" y="4493019"/>
                <a:ext cx="0" cy="2649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E699449-BCEA-BB9E-51C0-233CAC399483}"/>
                  </a:ext>
                </a:extLst>
              </p:cNvPr>
              <p:cNvSpPr txBox="1"/>
              <p:nvPr/>
            </p:nvSpPr>
            <p:spPr>
              <a:xfrm>
                <a:off x="3669037" y="3919098"/>
                <a:ext cx="2080056" cy="400109"/>
              </a:xfrm>
              <a:prstGeom prst="rect">
                <a:avLst/>
              </a:prstGeom>
              <a:noFill/>
            </p:spPr>
            <p:txBody>
              <a:bodyPr wrap="none" rtlCol="0">
                <a:spAutoFit/>
              </a:bodyPr>
              <a:lstStyle/>
              <a:p>
                <a:pPr algn="ctr"/>
                <a:r>
                  <a:rPr lang="en-US" sz="1350" b="1" dirty="0">
                    <a:latin typeface="+mj-lt"/>
                    <a:cs typeface="Times New Roman" panose="02020603050405020304" pitchFamily="18" charset="0"/>
                  </a:rPr>
                  <a:t>Integrated labels</a:t>
                </a:r>
              </a:p>
            </p:txBody>
          </p:sp>
          <p:sp>
            <p:nvSpPr>
              <p:cNvPr id="50" name="TextBox 49">
                <a:extLst>
                  <a:ext uri="{FF2B5EF4-FFF2-40B4-BE49-F238E27FC236}">
                    <a16:creationId xmlns:a16="http://schemas.microsoft.com/office/drawing/2014/main" id="{971DD009-DD11-DBF4-DA3E-E31B97B27EB5}"/>
                  </a:ext>
                </a:extLst>
              </p:cNvPr>
              <p:cNvSpPr txBox="1"/>
              <p:nvPr/>
            </p:nvSpPr>
            <p:spPr>
              <a:xfrm>
                <a:off x="6849117" y="4752610"/>
                <a:ext cx="1823576"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Downstream </a:t>
                </a:r>
              </a:p>
              <a:p>
                <a:pPr algn="ctr"/>
                <a:r>
                  <a:rPr lang="en-US" sz="1350" b="1" dirty="0">
                    <a:latin typeface="+mj-lt"/>
                    <a:cs typeface="Times New Roman" panose="02020603050405020304" pitchFamily="18" charset="0"/>
                  </a:rPr>
                  <a:t>inferred labels</a:t>
                </a:r>
              </a:p>
            </p:txBody>
          </p:sp>
          <p:cxnSp>
            <p:nvCxnSpPr>
              <p:cNvPr id="51" name="Straight Arrow Connector 50">
                <a:extLst>
                  <a:ext uri="{FF2B5EF4-FFF2-40B4-BE49-F238E27FC236}">
                    <a16:creationId xmlns:a16="http://schemas.microsoft.com/office/drawing/2014/main" id="{E3F0A37C-FE86-64D1-A74A-691F8B1E51AD}"/>
                  </a:ext>
                </a:extLst>
              </p:cNvPr>
              <p:cNvCxnSpPr>
                <a:cxnSpLocks/>
              </p:cNvCxnSpPr>
              <p:nvPr/>
            </p:nvCxnSpPr>
            <p:spPr>
              <a:xfrm>
                <a:off x="6147274" y="3401177"/>
                <a:ext cx="649452"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7" name="Picture 6"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17E77B87-A24A-5682-EBB0-C12E3313E208}"/>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3394719" y="2486373"/>
              <a:ext cx="514804" cy="270834"/>
            </a:xfrm>
            <a:prstGeom prst="rect">
              <a:avLst/>
            </a:prstGeom>
            <a:ln>
              <a:noFill/>
            </a:ln>
          </p:spPr>
        </p:pic>
        <p:pic>
          <p:nvPicPr>
            <p:cNvPr id="8" name="Picture 7"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91F26C46-D830-CD9B-3B05-E33BF15421CF}"/>
                </a:ext>
              </a:extLst>
            </p:cNvPr>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4158983" y="2486373"/>
              <a:ext cx="514804" cy="270834"/>
            </a:xfrm>
            <a:prstGeom prst="rect">
              <a:avLst/>
            </a:prstGeom>
            <a:ln>
              <a:noFill/>
            </a:ln>
          </p:spPr>
        </p:pic>
        <p:pic>
          <p:nvPicPr>
            <p:cNvPr id="9" name="Picture 8"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9DF42DC3-1BA0-BA23-E1DE-23161C445CFD}"/>
                </a:ext>
              </a:extLst>
            </p:cNvPr>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5357396" y="2501505"/>
              <a:ext cx="606689" cy="270834"/>
            </a:xfrm>
            <a:prstGeom prst="rect">
              <a:avLst/>
            </a:prstGeom>
            <a:ln>
              <a:noFill/>
            </a:ln>
          </p:spPr>
        </p:pic>
        <p:pic>
          <p:nvPicPr>
            <p:cNvPr id="10" name="Picture 9" descr="\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title="IguanaTex Bitmap Display">
              <a:extLst>
                <a:ext uri="{FF2B5EF4-FFF2-40B4-BE49-F238E27FC236}">
                  <a16:creationId xmlns:a16="http://schemas.microsoft.com/office/drawing/2014/main" id="{7B679C73-74BA-89A3-5736-7DC4AA1478AB}"/>
                </a:ext>
              </a:extLst>
            </p:cNvPr>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7200220" y="2662026"/>
              <a:ext cx="1646271" cy="277827"/>
            </a:xfrm>
            <a:prstGeom prst="rect">
              <a:avLst/>
            </a:prstGeom>
            <a:ln>
              <a:noFill/>
            </a:ln>
          </p:spPr>
        </p:pic>
      </p:grpSp>
    </p:spTree>
    <p:extLst>
      <p:ext uri="{BB962C8B-B14F-4D97-AF65-F5344CB8AC3E}">
        <p14:creationId xmlns:p14="http://schemas.microsoft.com/office/powerpoint/2010/main" val="8422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55" y="109379"/>
            <a:ext cx="8511466" cy="561173"/>
          </a:xfrm>
        </p:spPr>
        <p:txBody>
          <a:bodyPr/>
          <a:lstStyle/>
          <a:p>
            <a:r>
              <a:rPr lang="en-US" dirty="0"/>
              <a:t>Other algorithms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43</a:t>
            </a:fld>
            <a:endParaRPr lang="en-US" dirty="0">
              <a:solidFill>
                <a:srgbClr val="000000"/>
              </a:solidFill>
              <a:ea typeface="ＭＳ Ｐゴシック"/>
            </a:endParaRPr>
          </a:p>
        </p:txBody>
      </p:sp>
      <p:sp>
        <p:nvSpPr>
          <p:cNvPr id="4" name="TextBox 3">
            <a:extLst>
              <a:ext uri="{FF2B5EF4-FFF2-40B4-BE49-F238E27FC236}">
                <a16:creationId xmlns:a16="http://schemas.microsoft.com/office/drawing/2014/main" id="{A9C9460F-1515-89EF-C2D4-540399956262}"/>
              </a:ext>
            </a:extLst>
          </p:cNvPr>
          <p:cNvSpPr txBox="1"/>
          <p:nvPr/>
        </p:nvSpPr>
        <p:spPr>
          <a:xfrm>
            <a:off x="376568" y="2832664"/>
            <a:ext cx="8541121" cy="338554"/>
          </a:xfrm>
          <a:prstGeom prst="rect">
            <a:avLst/>
          </a:prstGeom>
          <a:noFill/>
        </p:spPr>
        <p:txBody>
          <a:bodyPr wrap="none" rtlCol="0">
            <a:spAutoFit/>
          </a:bodyPr>
          <a:lstStyle/>
          <a:p>
            <a:pPr algn="l">
              <a:spcBef>
                <a:spcPts val="600"/>
              </a:spcBef>
            </a:pPr>
            <a:r>
              <a:rPr lang="en-US" sz="1600" b="1" dirty="0">
                <a:solidFill>
                  <a:srgbClr val="0000FF"/>
                </a:solidFill>
                <a:ea typeface="宋体" charset="-122"/>
              </a:rPr>
              <a:t>Generalization. </a:t>
            </a:r>
            <a:r>
              <a:rPr lang="en-US" sz="1600" dirty="0">
                <a:ea typeface="宋体" charset="-122"/>
              </a:rPr>
              <a:t>Constrained optimization with </a:t>
            </a:r>
            <a:r>
              <a:rPr lang="en-US" sz="1600" b="1" i="1" dirty="0">
                <a:ea typeface="宋体" charset="-122"/>
              </a:rPr>
              <a:t>w</a:t>
            </a:r>
            <a:r>
              <a:rPr lang="en-US" sz="1600" dirty="0">
                <a:ea typeface="宋体" charset="-122"/>
              </a:rPr>
              <a:t> = [</a:t>
            </a:r>
            <a:r>
              <a:rPr lang="en-US" sz="1600" i="1" dirty="0">
                <a:ea typeface="宋体" charset="-122"/>
              </a:rPr>
              <a:t>w</a:t>
            </a:r>
            <a:r>
              <a:rPr lang="en-US" sz="1600" i="1" baseline="-25000" dirty="0">
                <a:ea typeface="宋体" charset="-122"/>
              </a:rPr>
              <a:t>1</a:t>
            </a:r>
            <a:r>
              <a:rPr lang="en-US" sz="1600" baseline="-25000" dirty="0">
                <a:ea typeface="宋体" charset="-122"/>
              </a:rPr>
              <a:t> </a:t>
            </a:r>
            <a:r>
              <a:rPr lang="en-US" sz="1600" dirty="0">
                <a:ea typeface="宋体" charset="-122"/>
              </a:rPr>
              <a:t>… </a:t>
            </a:r>
            <a:r>
              <a:rPr lang="en-US" sz="1600" i="1" dirty="0" err="1">
                <a:ea typeface="宋体" charset="-122"/>
              </a:rPr>
              <a:t>w</a:t>
            </a:r>
            <a:r>
              <a:rPr lang="en-US" sz="1600" i="1" baseline="-25000" dirty="0" err="1">
                <a:ea typeface="宋体" charset="-122"/>
              </a:rPr>
              <a:t>M</a:t>
            </a:r>
            <a:r>
              <a:rPr lang="en-US" sz="1600" dirty="0">
                <a:ea typeface="宋体" charset="-122"/>
              </a:rPr>
              <a:t>] capturing annotator reliability </a:t>
            </a:r>
          </a:p>
        </p:txBody>
      </p:sp>
      <p:grpSp>
        <p:nvGrpSpPr>
          <p:cNvPr id="6" name="Group 5">
            <a:extLst>
              <a:ext uri="{FF2B5EF4-FFF2-40B4-BE49-F238E27FC236}">
                <a16:creationId xmlns:a16="http://schemas.microsoft.com/office/drawing/2014/main" id="{273AF8A6-ABC5-F642-7EA1-E82A438EDBC4}"/>
              </a:ext>
            </a:extLst>
          </p:cNvPr>
          <p:cNvGrpSpPr/>
          <p:nvPr/>
        </p:nvGrpSpPr>
        <p:grpSpPr>
          <a:xfrm>
            <a:off x="1157339" y="3222500"/>
            <a:ext cx="3384449" cy="941076"/>
            <a:chOff x="2879190" y="1908020"/>
            <a:chExt cx="3384449" cy="941076"/>
          </a:xfrm>
        </p:grpSpPr>
        <p:sp>
          <p:nvSpPr>
            <p:cNvPr id="8" name="Rounded Rectangle 32 1 1 2 1">
              <a:extLst>
                <a:ext uri="{FF2B5EF4-FFF2-40B4-BE49-F238E27FC236}">
                  <a16:creationId xmlns:a16="http://schemas.microsoft.com/office/drawing/2014/main" id="{5372EEF6-665B-681A-CEBD-658171098110}"/>
                </a:ext>
              </a:extLst>
            </p:cNvPr>
            <p:cNvSpPr/>
            <p:nvPr/>
          </p:nvSpPr>
          <p:spPr bwMode="auto">
            <a:xfrm>
              <a:off x="2879190" y="1908020"/>
              <a:ext cx="3384449" cy="941076"/>
            </a:xfrm>
            <a:prstGeom prst="roundRect">
              <a:avLst/>
            </a:prstGeom>
            <a:solidFill>
              <a:srgbClr val="FFE89F"/>
            </a:solidFill>
            <a:ln w="190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vert="horz" wrap="square" lIns="65254" tIns="32627" rIns="65254" bIns="32627" numCol="1" rtlCol="0" anchor="t" anchorCtr="0" compatLnSpc="1">
              <a:prstTxWarp prst="textNoShape">
                <a:avLst/>
              </a:prstTxWarp>
            </a:bodyPr>
            <a:lstStyle/>
            <a:p>
              <a:pPr algn="ctr" defTabSz="652539"/>
              <a:endParaRPr lang="en-US" sz="1300" dirty="0">
                <a:solidFill>
                  <a:srgbClr val="000000"/>
                </a:solidFill>
                <a:latin typeface="Arial Unicode MS" panose="020B0604020202020204" pitchFamily="34" charset="-128"/>
                <a:ea typeface="ＭＳ Ｐゴシック" charset="0"/>
              </a:endParaRPr>
            </a:p>
          </p:txBody>
        </p:sp>
        <p:pic>
          <p:nvPicPr>
            <p:cNvPr id="9" name="Picture 8" descr="\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title="IguanaTex Bitmap Display">
              <a:extLst>
                <a:ext uri="{FF2B5EF4-FFF2-40B4-BE49-F238E27FC236}">
                  <a16:creationId xmlns:a16="http://schemas.microsoft.com/office/drawing/2014/main" id="{135C273E-FEA7-C420-828F-E591D9118C6E}"/>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020901" y="1920348"/>
              <a:ext cx="3092575" cy="851430"/>
            </a:xfrm>
            <a:prstGeom prst="rect">
              <a:avLst/>
            </a:prstGeom>
          </p:spPr>
        </p:pic>
      </p:grpSp>
      <p:pic>
        <p:nvPicPr>
          <p:cNvPr id="15" name="Picture 14" descr="\documentclass{article}&#10;\usepackage{amsmath,bm,amsfonts,dsfont}&#10;\DeclareMathOperator{\prob}{Pr}&#10;\newcommand{\Expect}{{\rm I\kern-.3em E}}&#10;\pagestyle{empty}&#10;\begin{document}&#10;&#10;&#10;\begin{equation*}&#10;d(y_n,\check{y}_n^{(m)}) = \mathbb{I}(y_n = \check{y}_n^{(m)})&#10;\end{equation*}&#10;&#10;\end{document}" title="IguanaTex Bitmap Display">
            <a:extLst>
              <a:ext uri="{FF2B5EF4-FFF2-40B4-BE49-F238E27FC236}">
                <a16:creationId xmlns:a16="http://schemas.microsoft.com/office/drawing/2014/main" id="{0A2AB17B-3030-B993-C600-3A53AA96F36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60076" y="3264421"/>
            <a:ext cx="2601159" cy="273807"/>
          </a:xfrm>
          <a:prstGeom prst="rect">
            <a:avLst/>
          </a:prstGeom>
        </p:spPr>
      </p:pic>
      <p:sp>
        <p:nvSpPr>
          <p:cNvPr id="11" name="TextBox 10">
            <a:extLst>
              <a:ext uri="{FF2B5EF4-FFF2-40B4-BE49-F238E27FC236}">
                <a16:creationId xmlns:a16="http://schemas.microsoft.com/office/drawing/2014/main" id="{C4B3BDF1-B37E-856E-E9E2-79F62260F74C}"/>
              </a:ext>
            </a:extLst>
          </p:cNvPr>
          <p:cNvSpPr txBox="1"/>
          <p:nvPr/>
        </p:nvSpPr>
        <p:spPr>
          <a:xfrm>
            <a:off x="4755583" y="3224938"/>
            <a:ext cx="4162106" cy="661720"/>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1600" i="1" dirty="0">
                <a:ea typeface="宋体" charset="-122"/>
              </a:rPr>
              <a:t>d:</a:t>
            </a:r>
            <a:r>
              <a:rPr lang="en-US" sz="1600" dirty="0">
                <a:ea typeface="宋体" charset="-122"/>
              </a:rPr>
              <a:t> loss; e.g.,</a:t>
            </a:r>
          </a:p>
          <a:p>
            <a:pPr algn="l">
              <a:spcBef>
                <a:spcPts val="600"/>
              </a:spcBef>
            </a:pPr>
            <a:r>
              <a:rPr lang="en-US" sz="1600" dirty="0">
                <a:ea typeface="宋体" charset="-122"/>
              </a:rPr>
              <a:t>     </a:t>
            </a:r>
            <a:r>
              <a:rPr lang="en-US" sz="1600" i="1" dirty="0">
                <a:ea typeface="宋体" charset="-122"/>
              </a:rPr>
              <a:t>r</a:t>
            </a:r>
            <a:r>
              <a:rPr lang="en-US" sz="1600" dirty="0">
                <a:ea typeface="宋体" charset="-122"/>
              </a:rPr>
              <a:t>(</a:t>
            </a:r>
            <a:r>
              <a:rPr lang="en-US" sz="1600" b="1" i="1" dirty="0">
                <a:ea typeface="宋体" charset="-122"/>
              </a:rPr>
              <a:t>w</a:t>
            </a:r>
            <a:r>
              <a:rPr lang="en-US" sz="1600" dirty="0">
                <a:ea typeface="宋体" charset="-122"/>
              </a:rPr>
              <a:t>): regularization; e.g., for sparsity</a:t>
            </a:r>
          </a:p>
        </p:txBody>
      </p:sp>
      <p:sp>
        <p:nvSpPr>
          <p:cNvPr id="20" name="TextBox 19">
            <a:extLst>
              <a:ext uri="{FF2B5EF4-FFF2-40B4-BE49-F238E27FC236}">
                <a16:creationId xmlns:a16="http://schemas.microsoft.com/office/drawing/2014/main" id="{2E4A38F3-153F-0F1C-9076-C2054BDDB36F}"/>
              </a:ext>
            </a:extLst>
          </p:cNvPr>
          <p:cNvSpPr txBox="1"/>
          <p:nvPr/>
        </p:nvSpPr>
        <p:spPr>
          <a:xfrm>
            <a:off x="4754878" y="3899665"/>
            <a:ext cx="262604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alternating minimization</a:t>
            </a:r>
          </a:p>
        </p:txBody>
      </p:sp>
      <p:sp>
        <p:nvSpPr>
          <p:cNvPr id="10" name="TextBox 9">
            <a:extLst>
              <a:ext uri="{FF2B5EF4-FFF2-40B4-BE49-F238E27FC236}">
                <a16:creationId xmlns:a16="http://schemas.microsoft.com/office/drawing/2014/main" id="{985619D0-C329-EF1F-E13D-59B76AA7F33F}"/>
              </a:ext>
            </a:extLst>
          </p:cNvPr>
          <p:cNvSpPr txBox="1"/>
          <p:nvPr/>
        </p:nvSpPr>
        <p:spPr>
          <a:xfrm>
            <a:off x="228905" y="854873"/>
            <a:ext cx="7084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For </a:t>
            </a:r>
            <a:r>
              <a:rPr lang="en-US" sz="1600" i="1" dirty="0">
                <a:solidFill>
                  <a:srgbClr val="000000"/>
                </a:solidFill>
                <a:latin typeface="Arial" panose="020B0604020202020204"/>
                <a:ea typeface="宋体" charset="-122"/>
              </a:rPr>
              <a:t>K=2</a:t>
            </a:r>
            <a:r>
              <a:rPr lang="en-US" sz="1600" dirty="0">
                <a:solidFill>
                  <a:srgbClr val="000000"/>
                </a:solidFill>
                <a:latin typeface="Arial" panose="020B0604020202020204"/>
                <a:ea typeface="宋体" charset="-122"/>
              </a:rPr>
              <a:t>, second-order moments (inter-annotator covariance) are enough! </a:t>
            </a:r>
          </a:p>
        </p:txBody>
      </p:sp>
      <p:sp>
        <p:nvSpPr>
          <p:cNvPr id="12" name="TextBox 11">
            <a:extLst>
              <a:ext uri="{FF2B5EF4-FFF2-40B4-BE49-F238E27FC236}">
                <a16:creationId xmlns:a16="http://schemas.microsoft.com/office/drawing/2014/main" id="{F1B82CB3-51CC-FD26-92B5-BD67833821BB}"/>
              </a:ext>
            </a:extLst>
          </p:cNvPr>
          <p:cNvSpPr txBox="1"/>
          <p:nvPr/>
        </p:nvSpPr>
        <p:spPr>
          <a:xfrm>
            <a:off x="228905" y="2033375"/>
            <a:ext cx="8783494" cy="584775"/>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Second-order moments sufficient for one-coin model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                                               [Karger et al’11, Ghosh et al’11, Dalvi et al’13, Ma et al’18] </a:t>
            </a:r>
          </a:p>
        </p:txBody>
      </p:sp>
      <p:sp>
        <p:nvSpPr>
          <p:cNvPr id="13" name="TextBox 12">
            <a:extLst>
              <a:ext uri="{FF2B5EF4-FFF2-40B4-BE49-F238E27FC236}">
                <a16:creationId xmlns:a16="http://schemas.microsoft.com/office/drawing/2014/main" id="{9EBB9AA2-89C3-2203-1957-59181ABD0537}"/>
              </a:ext>
            </a:extLst>
          </p:cNvPr>
          <p:cNvSpPr txBox="1"/>
          <p:nvPr/>
        </p:nvSpPr>
        <p:spPr>
          <a:xfrm>
            <a:off x="704024" y="1290085"/>
            <a:ext cx="856305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Sensitivity and specificity estimated via eigendecomposition [</a:t>
            </a:r>
            <a:r>
              <a:rPr lang="en-US" sz="1600" dirty="0" err="1">
                <a:ea typeface="宋体" charset="-122"/>
              </a:rPr>
              <a:t>Parisi</a:t>
            </a:r>
            <a:r>
              <a:rPr lang="en-US" sz="1600" dirty="0">
                <a:ea typeface="宋体" charset="-122"/>
              </a:rPr>
              <a:t> et al’14, Jaffe et al’14]</a:t>
            </a:r>
          </a:p>
        </p:txBody>
      </p:sp>
      <p:sp>
        <p:nvSpPr>
          <p:cNvPr id="3" name="TextBox 2">
            <a:extLst>
              <a:ext uri="{FF2B5EF4-FFF2-40B4-BE49-F238E27FC236}">
                <a16:creationId xmlns:a16="http://schemas.microsoft.com/office/drawing/2014/main" id="{812A845D-8614-46C1-F9AE-BD341B2525EF}"/>
              </a:ext>
            </a:extLst>
          </p:cNvPr>
          <p:cNvSpPr txBox="1"/>
          <p:nvPr/>
        </p:nvSpPr>
        <p:spPr>
          <a:xfrm>
            <a:off x="228905" y="4509197"/>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Minimax conditional entropy [Zhou et al’12]</a:t>
            </a:r>
          </a:p>
        </p:txBody>
      </p:sp>
      <p:sp>
        <p:nvSpPr>
          <p:cNvPr id="7" name="TextBox 6">
            <a:extLst>
              <a:ext uri="{FF2B5EF4-FFF2-40B4-BE49-F238E27FC236}">
                <a16:creationId xmlns:a16="http://schemas.microsoft.com/office/drawing/2014/main" id="{3B2E5A3D-8370-E700-EA83-287D6CBB8F99}"/>
              </a:ext>
            </a:extLst>
          </p:cNvPr>
          <p:cNvSpPr txBox="1"/>
          <p:nvPr/>
        </p:nvSpPr>
        <p:spPr>
          <a:xfrm>
            <a:off x="228905" y="5193373"/>
            <a:ext cx="878349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Maximum margin MV [Tian-Zhu’15]  - resembles SVM </a:t>
            </a:r>
          </a:p>
        </p:txBody>
      </p:sp>
    </p:spTree>
    <p:extLst>
      <p:ext uri="{BB962C8B-B14F-4D97-AF65-F5344CB8AC3E}">
        <p14:creationId xmlns:p14="http://schemas.microsoft.com/office/powerpoint/2010/main" val="4334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20" grpId="0"/>
      <p:bldP spid="3"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4"/>
            <a:ext cx="8686800" cy="561173"/>
          </a:xfrm>
        </p:spPr>
        <p:txBody>
          <a:bodyPr>
            <a:normAutofit/>
          </a:bodyPr>
          <a:lstStyle/>
          <a:p>
            <a:r>
              <a:rPr lang="en-US" sz="3200" kern="0" dirty="0"/>
              <a:t>Crowdsourcing</a:t>
            </a:r>
            <a:r>
              <a:rPr lang="en-US" sz="3200" dirty="0"/>
              <a:t> with dependent data</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44</a:t>
            </a:fld>
            <a:endParaRPr lang="en-US">
              <a:solidFill>
                <a:srgbClr val="000000"/>
              </a:solidFill>
              <a:ea typeface="ＭＳ Ｐゴシック"/>
            </a:endParaRPr>
          </a:p>
        </p:txBody>
      </p:sp>
      <p:sp>
        <p:nvSpPr>
          <p:cNvPr id="12" name="TextBox 11">
            <a:extLst>
              <a:ext uri="{FF2B5EF4-FFF2-40B4-BE49-F238E27FC236}">
                <a16:creationId xmlns:a16="http://schemas.microsoft.com/office/drawing/2014/main" id="{5A6C6716-4CB3-4D5B-959B-5CF29A09BBBC}"/>
              </a:ext>
            </a:extLst>
          </p:cNvPr>
          <p:cNvSpPr txBox="1"/>
          <p:nvPr/>
        </p:nvSpPr>
        <p:spPr>
          <a:xfrm>
            <a:off x="320543" y="754927"/>
            <a:ext cx="79323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For several datasets </a:t>
            </a:r>
            <a:r>
              <a:rPr lang="en-US" sz="1600" dirty="0">
                <a:latin typeface="Arial" panose="020B0604020202020204"/>
                <a:ea typeface="宋体" charset="-122"/>
              </a:rPr>
              <a:t>dependencies (e.g., correlations)</a:t>
            </a:r>
            <a:r>
              <a:rPr lang="en-US" sz="1600" dirty="0">
                <a:solidFill>
                  <a:srgbClr val="0070C0"/>
                </a:solidFill>
                <a:latin typeface="Arial" panose="020B0604020202020204"/>
                <a:ea typeface="宋体" charset="-122"/>
              </a:rPr>
              <a:t> </a:t>
            </a:r>
            <a:r>
              <a:rPr lang="en-US" sz="1600" dirty="0">
                <a:solidFill>
                  <a:srgbClr val="000000"/>
                </a:solidFill>
                <a:latin typeface="Arial" panose="020B0604020202020204"/>
                <a:ea typeface="宋体" charset="-122"/>
              </a:rPr>
              <a:t>can be known or estimated</a:t>
            </a:r>
          </a:p>
        </p:txBody>
      </p:sp>
      <p:sp>
        <p:nvSpPr>
          <p:cNvPr id="14" name="TextBox 13">
            <a:extLst>
              <a:ext uri="{FF2B5EF4-FFF2-40B4-BE49-F238E27FC236}">
                <a16:creationId xmlns:a16="http://schemas.microsoft.com/office/drawing/2014/main" id="{81705708-E8B6-45B1-B51C-B3CACF4AF92C}"/>
              </a:ext>
            </a:extLst>
          </p:cNvPr>
          <p:cNvSpPr txBox="1"/>
          <p:nvPr/>
        </p:nvSpPr>
        <p:spPr>
          <a:xfrm>
            <a:off x="728720" y="1172081"/>
            <a:ext cx="559159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latin typeface="Arial" panose="020B0604020202020204"/>
                <a:ea typeface="宋体" charset="-122"/>
              </a:rPr>
              <a:t> Sequentially dependent </a:t>
            </a:r>
            <a:r>
              <a:rPr lang="en-US" sz="1600" dirty="0">
                <a:solidFill>
                  <a:srgbClr val="000000"/>
                </a:solidFill>
                <a:latin typeface="Arial" panose="020B0604020202020204"/>
                <a:ea typeface="宋体" charset="-122"/>
              </a:rPr>
              <a:t>data emerging due to dynamics</a:t>
            </a:r>
          </a:p>
        </p:txBody>
      </p:sp>
      <p:sp>
        <p:nvSpPr>
          <p:cNvPr id="21" name="TextBox 20">
            <a:extLst>
              <a:ext uri="{FF2B5EF4-FFF2-40B4-BE49-F238E27FC236}">
                <a16:creationId xmlns:a16="http://schemas.microsoft.com/office/drawing/2014/main" id="{123D9917-D7F5-4962-B752-2E0B31BBC6B2}"/>
              </a:ext>
            </a:extLst>
          </p:cNvPr>
          <p:cNvSpPr txBox="1"/>
          <p:nvPr/>
        </p:nvSpPr>
        <p:spPr>
          <a:xfrm>
            <a:off x="543989" y="1860435"/>
            <a:ext cx="184731" cy="365045"/>
          </a:xfrm>
          <a:prstGeom prst="rect">
            <a:avLst/>
          </a:prstGeom>
          <a:noFill/>
        </p:spPr>
        <p:txBody>
          <a:bodyPr wrap="none" rtlCol="0">
            <a:spAutoFit/>
          </a:bodyPr>
          <a:lstStyle/>
          <a:p>
            <a:pPr>
              <a:spcBef>
                <a:spcPts val="450"/>
              </a:spcBef>
            </a:pPr>
            <a:endParaRPr lang="en-US" sz="1600" dirty="0">
              <a:solidFill>
                <a:srgbClr val="000000"/>
              </a:solidFill>
              <a:latin typeface="Arial" panose="020B0604020202020204"/>
              <a:ea typeface="宋体" charset="-122"/>
            </a:endParaRPr>
          </a:p>
        </p:txBody>
      </p:sp>
      <p:sp>
        <p:nvSpPr>
          <p:cNvPr id="11" name="TextBox 10">
            <a:extLst>
              <a:ext uri="{FF2B5EF4-FFF2-40B4-BE49-F238E27FC236}">
                <a16:creationId xmlns:a16="http://schemas.microsoft.com/office/drawing/2014/main" id="{48D20711-0442-4D82-AAD0-D66B8D33F83C}"/>
              </a:ext>
            </a:extLst>
          </p:cNvPr>
          <p:cNvSpPr txBox="1"/>
          <p:nvPr/>
        </p:nvSpPr>
        <p:spPr>
          <a:xfrm>
            <a:off x="320543" y="3236393"/>
            <a:ext cx="525817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How can we incorporate such domain knowledge? </a:t>
            </a:r>
            <a:endParaRPr lang="en-US" sz="1600" b="1" dirty="0">
              <a:solidFill>
                <a:srgbClr val="000000"/>
              </a:solidFill>
              <a:latin typeface="Arial" panose="020B0604020202020204"/>
              <a:ea typeface="宋体" charset="-122"/>
            </a:endParaRPr>
          </a:p>
        </p:txBody>
      </p:sp>
      <p:grpSp>
        <p:nvGrpSpPr>
          <p:cNvPr id="39" name="Group 38"/>
          <p:cNvGrpSpPr/>
          <p:nvPr>
            <p:custDataLst>
              <p:tags r:id="rId1"/>
            </p:custDataLst>
          </p:nvPr>
        </p:nvGrpSpPr>
        <p:grpSpPr>
          <a:xfrm>
            <a:off x="347113" y="3782997"/>
            <a:ext cx="5001545" cy="338554"/>
            <a:chOff x="370508" y="5302045"/>
            <a:chExt cx="5001545" cy="338554"/>
          </a:xfrm>
        </p:grpSpPr>
        <p:sp>
          <p:nvSpPr>
            <p:cNvPr id="13" name="TextBox 12">
              <a:extLst>
                <a:ext uri="{FF2B5EF4-FFF2-40B4-BE49-F238E27FC236}">
                  <a16:creationId xmlns:a16="http://schemas.microsoft.com/office/drawing/2014/main" id="{F4B93EC4-2317-4C61-BB11-D1D4490532E2}"/>
                </a:ext>
              </a:extLst>
            </p:cNvPr>
            <p:cNvSpPr txBox="1"/>
            <p:nvPr/>
          </p:nvSpPr>
          <p:spPr>
            <a:xfrm>
              <a:off x="370508" y="5302045"/>
              <a:ext cx="2690160"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A. </a:t>
              </a:r>
              <a:r>
                <a:rPr lang="en-US" sz="1600" dirty="0">
                  <a:solidFill>
                    <a:srgbClr val="000000"/>
                  </a:solidFill>
                  <a:latin typeface="Arial" panose="020B0604020202020204"/>
                  <a:ea typeface="宋体" charset="-122"/>
                </a:rPr>
                <a:t>Encode dependencies in</a:t>
              </a:r>
              <a:endParaRPr lang="en-US" sz="1600" b="1" dirty="0">
                <a:solidFill>
                  <a:srgbClr val="000000"/>
                </a:solidFill>
                <a:latin typeface="Arial" panose="020B0604020202020204"/>
                <a:ea typeface="宋体" charset="-122"/>
              </a:endParaRPr>
            </a:p>
          </p:txBody>
        </p:sp>
        <p:pic>
          <p:nvPicPr>
            <p:cNvPr id="38" name="Picture 37" descr="\documentclass{article}&#10;\usepackage{amsmath,bm,amsfonts}&#10;\DeclareMathOperator{\prob}{Pr}&#10;\newcommand{\Expect}{{\rm I\kern-.3em E}}&#10;\pagestyle{empty}&#10;\begin{document}&#10;&#10;\begin{equation*}&#10;\prob(\ldots y_{n-1},y_n,y_{n+1}\ldots )&#10;\end{equation*}&#10;&#10;&#10;\end{document}" title="IguanaTex Bitmap Display"/>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2981086" y="5383882"/>
              <a:ext cx="2390967" cy="230937"/>
            </a:xfrm>
            <a:prstGeom prst="rect">
              <a:avLst/>
            </a:prstGeom>
          </p:spPr>
        </p:pic>
      </p:grpSp>
      <p:sp>
        <p:nvSpPr>
          <p:cNvPr id="6" name="TextBox 5">
            <a:extLst>
              <a:ext uri="{FF2B5EF4-FFF2-40B4-BE49-F238E27FC236}">
                <a16:creationId xmlns:a16="http://schemas.microsoft.com/office/drawing/2014/main" id="{AFCCDBAB-3C53-4B9E-BFC4-A6696F004868}"/>
              </a:ext>
            </a:extLst>
          </p:cNvPr>
          <p:cNvSpPr txBox="1"/>
          <p:nvPr/>
        </p:nvSpPr>
        <p:spPr>
          <a:xfrm>
            <a:off x="5763724" y="4401692"/>
            <a:ext cx="3789054" cy="523220"/>
          </a:xfrm>
          <a:prstGeom prst="rect">
            <a:avLst/>
          </a:prstGeom>
          <a:noFill/>
        </p:spPr>
        <p:txBody>
          <a:bodyPr wrap="square" rtlCol="0">
            <a:spAutoFit/>
          </a:bodyPr>
          <a:lstStyle/>
          <a:p>
            <a:pPr algn="l">
              <a:spcBef>
                <a:spcPts val="600"/>
              </a:spcBef>
            </a:pPr>
            <a:r>
              <a:rPr lang="en-US" sz="1400" dirty="0">
                <a:solidFill>
                  <a:srgbClr val="0000FF"/>
                </a:solidFill>
                <a:ea typeface="宋体" charset="-122"/>
              </a:rPr>
              <a:t>Hidden Markov Models (HMMs)  </a:t>
            </a:r>
            <a:br>
              <a:rPr lang="en-US" sz="1400" dirty="0">
                <a:solidFill>
                  <a:srgbClr val="0000FF"/>
                </a:solidFill>
                <a:ea typeface="宋体" charset="-122"/>
              </a:rPr>
            </a:br>
            <a:endParaRPr lang="en-US" sz="1400" dirty="0">
              <a:solidFill>
                <a:srgbClr val="0000FF"/>
              </a:solidFill>
              <a:ea typeface="宋体" charset="-122"/>
            </a:endParaRPr>
          </a:p>
        </p:txBody>
      </p:sp>
      <p:sp>
        <p:nvSpPr>
          <p:cNvPr id="15" name="TextBox 14">
            <a:extLst>
              <a:ext uri="{FF2B5EF4-FFF2-40B4-BE49-F238E27FC236}">
                <a16:creationId xmlns:a16="http://schemas.microsoft.com/office/drawing/2014/main" id="{833FB068-8C61-4C97-929F-7FD2CB622966}"/>
              </a:ext>
            </a:extLst>
          </p:cNvPr>
          <p:cNvSpPr txBox="1"/>
          <p:nvPr/>
        </p:nvSpPr>
        <p:spPr>
          <a:xfrm>
            <a:off x="728720" y="1506779"/>
            <a:ext cx="6291465"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 Spatially dependent data due to spatially evolving processes </a:t>
            </a:r>
          </a:p>
        </p:txBody>
      </p:sp>
      <p:pic>
        <p:nvPicPr>
          <p:cNvPr id="18" name="Picture 17">
            <a:extLst>
              <a:ext uri="{FF2B5EF4-FFF2-40B4-BE49-F238E27FC236}">
                <a16:creationId xmlns:a16="http://schemas.microsoft.com/office/drawing/2014/main" id="{1B758AB8-A7BA-483A-9972-084F00FE0D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86650" y="2658776"/>
            <a:ext cx="1155930" cy="1155930"/>
          </a:xfrm>
          <a:prstGeom prst="rect">
            <a:avLst/>
          </a:prstGeom>
        </p:spPr>
      </p:pic>
      <p:grpSp>
        <p:nvGrpSpPr>
          <p:cNvPr id="10" name="Group 9">
            <a:extLst>
              <a:ext uri="{FF2B5EF4-FFF2-40B4-BE49-F238E27FC236}">
                <a16:creationId xmlns:a16="http://schemas.microsoft.com/office/drawing/2014/main" id="{4AF62849-AD4F-99A9-819F-6B0DA66184D9}"/>
              </a:ext>
            </a:extLst>
          </p:cNvPr>
          <p:cNvGrpSpPr/>
          <p:nvPr/>
        </p:nvGrpSpPr>
        <p:grpSpPr>
          <a:xfrm>
            <a:off x="320543" y="2146928"/>
            <a:ext cx="5698014" cy="338554"/>
            <a:chOff x="320543" y="2146928"/>
            <a:chExt cx="5698014" cy="338554"/>
          </a:xfrm>
        </p:grpSpPr>
        <p:pic>
          <p:nvPicPr>
            <p:cNvPr id="8" name="Picture 7">
              <a:extLst>
                <a:ext uri="{FF2B5EF4-FFF2-40B4-BE49-F238E27FC236}">
                  <a16:creationId xmlns:a16="http://schemas.microsoft.com/office/drawing/2014/main" id="{18427439-8031-4DD2-88D7-02E884B0EC7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258295" y="2278053"/>
              <a:ext cx="636116" cy="207429"/>
            </a:xfrm>
            <a:prstGeom prst="rect">
              <a:avLst/>
            </a:prstGeom>
          </p:spPr>
        </p:pic>
        <p:sp>
          <p:nvSpPr>
            <p:cNvPr id="29" name="TextBox 28">
              <a:extLst>
                <a:ext uri="{FF2B5EF4-FFF2-40B4-BE49-F238E27FC236}">
                  <a16:creationId xmlns:a16="http://schemas.microsoft.com/office/drawing/2014/main" id="{833FB068-8C61-4C97-929F-7FD2CB622966}"/>
                </a:ext>
              </a:extLst>
            </p:cNvPr>
            <p:cNvSpPr txBox="1"/>
            <p:nvPr/>
          </p:nvSpPr>
          <p:spPr>
            <a:xfrm>
              <a:off x="320543" y="2146928"/>
              <a:ext cx="5698014"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Data dependencies can be described by a graph   </a:t>
              </a:r>
            </a:p>
          </p:txBody>
        </p:sp>
      </p:grpSp>
      <p:sp>
        <p:nvSpPr>
          <p:cNvPr id="30" name="TextBox 29">
            <a:extLst>
              <a:ext uri="{FF2B5EF4-FFF2-40B4-BE49-F238E27FC236}">
                <a16:creationId xmlns:a16="http://schemas.microsoft.com/office/drawing/2014/main" id="{776F3828-3ABD-CC45-EDDC-0A8C706BF2C2}"/>
              </a:ext>
            </a:extLst>
          </p:cNvPr>
          <p:cNvSpPr txBox="1"/>
          <p:nvPr/>
        </p:nvSpPr>
        <p:spPr>
          <a:xfrm>
            <a:off x="728720" y="2564082"/>
            <a:ext cx="4834978" cy="584775"/>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Graphs are induced by networks (e.g., brain) or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real networks (e.g., power grid)</a:t>
            </a:r>
          </a:p>
        </p:txBody>
      </p:sp>
      <p:sp>
        <p:nvSpPr>
          <p:cNvPr id="9" name="TextBox 8">
            <a:extLst>
              <a:ext uri="{FF2B5EF4-FFF2-40B4-BE49-F238E27FC236}">
                <a16:creationId xmlns:a16="http://schemas.microsoft.com/office/drawing/2014/main" id="{72DC9D2D-3BB7-942F-53FF-95D93887AEBA}"/>
              </a:ext>
            </a:extLst>
          </p:cNvPr>
          <p:cNvSpPr txBox="1"/>
          <p:nvPr/>
        </p:nvSpPr>
        <p:spPr>
          <a:xfrm>
            <a:off x="347113" y="6311148"/>
            <a:ext cx="8735640"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"Unsupervised Ensemble Classification with Sequential and </a:t>
            </a:r>
          </a:p>
          <a:p>
            <a:pPr algn="l"/>
            <a:r>
              <a:rPr lang="en-US" sz="1400" b="0" i="0" dirty="0">
                <a:solidFill>
                  <a:srgbClr val="000000"/>
                </a:solidFill>
                <a:effectLst/>
              </a:rPr>
              <a:t>Networked Data," </a:t>
            </a:r>
            <a:r>
              <a:rPr lang="en-US" sz="1400" b="0" i="1" dirty="0">
                <a:solidFill>
                  <a:srgbClr val="000000"/>
                </a:solidFill>
                <a:effectLst/>
              </a:rPr>
              <a:t>IEEE Trans. on Knowledge and Data Engr.</a:t>
            </a:r>
            <a:r>
              <a:rPr lang="en-US" sz="1400" b="0" i="0" dirty="0">
                <a:solidFill>
                  <a:srgbClr val="000000"/>
                </a:solidFill>
                <a:effectLst/>
              </a:rPr>
              <a:t>, pp. 5009-5022, Oct. 2022.</a:t>
            </a:r>
          </a:p>
        </p:txBody>
      </p:sp>
      <p:pic>
        <p:nvPicPr>
          <p:cNvPr id="4" name="Picture 3">
            <a:extLst>
              <a:ext uri="{FF2B5EF4-FFF2-40B4-BE49-F238E27FC236}">
                <a16:creationId xmlns:a16="http://schemas.microsoft.com/office/drawing/2014/main" id="{7735C0F0-0661-B427-3DF9-6879C83B17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59562" y="1866675"/>
            <a:ext cx="3023191" cy="758672"/>
          </a:xfrm>
          <a:prstGeom prst="rect">
            <a:avLst/>
          </a:prstGeom>
        </p:spPr>
      </p:pic>
      <p:pic>
        <p:nvPicPr>
          <p:cNvPr id="7" name="Picture 2" descr="https://www.learntek.org/blog/wp-content/uploads/2019/02/Nltk.jpg">
            <a:extLst>
              <a:ext uri="{FF2B5EF4-FFF2-40B4-BE49-F238E27FC236}">
                <a16:creationId xmlns:a16="http://schemas.microsoft.com/office/drawing/2014/main" id="{A1EA121D-F1C6-29BD-7A8D-1B948CC5465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1037"/>
          <a:stretch/>
        </p:blipFill>
        <p:spPr bwMode="auto">
          <a:xfrm>
            <a:off x="6683915" y="1068349"/>
            <a:ext cx="2398838" cy="6800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A8EB090-FBE1-8463-45AA-A970B43772B8}"/>
              </a:ext>
            </a:extLst>
          </p:cNvPr>
          <p:cNvSpPr txBox="1"/>
          <p:nvPr/>
        </p:nvSpPr>
        <p:spPr>
          <a:xfrm>
            <a:off x="728720" y="4134277"/>
            <a:ext cx="839242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EM and MM algorithms for sequential data [Traganitis-Giannakis’22, </a:t>
            </a:r>
            <a:r>
              <a:rPr lang="en-US" sz="1600" dirty="0" err="1">
                <a:solidFill>
                  <a:srgbClr val="000000"/>
                </a:solidFill>
                <a:latin typeface="Arial" panose="020B0604020202020204"/>
                <a:ea typeface="宋体" charset="-122"/>
              </a:rPr>
              <a:t>Marinnan</a:t>
            </a:r>
            <a:r>
              <a:rPr lang="en-US" sz="1600" dirty="0">
                <a:solidFill>
                  <a:srgbClr val="000000"/>
                </a:solidFill>
                <a:latin typeface="Arial" panose="020B0604020202020204"/>
                <a:ea typeface="宋体" charset="-122"/>
              </a:rPr>
              <a:t> et al’24] </a:t>
            </a:r>
          </a:p>
        </p:txBody>
      </p:sp>
      <p:sp>
        <p:nvSpPr>
          <p:cNvPr id="19" name="TextBox 18">
            <a:extLst>
              <a:ext uri="{FF2B5EF4-FFF2-40B4-BE49-F238E27FC236}">
                <a16:creationId xmlns:a16="http://schemas.microsoft.com/office/drawing/2014/main" id="{AF36D4F1-009A-E297-61E4-34ADA15135BD}"/>
              </a:ext>
            </a:extLst>
          </p:cNvPr>
          <p:cNvSpPr txBox="1"/>
          <p:nvPr/>
        </p:nvSpPr>
        <p:spPr>
          <a:xfrm>
            <a:off x="5125755" y="5070159"/>
            <a:ext cx="4572000" cy="307777"/>
          </a:xfrm>
          <a:prstGeom prst="rect">
            <a:avLst/>
          </a:prstGeom>
          <a:noFill/>
        </p:spPr>
        <p:txBody>
          <a:bodyPr wrap="square">
            <a:spAutoFit/>
          </a:bodyPr>
          <a:lstStyle/>
          <a:p>
            <a:r>
              <a:rPr lang="en-US" sz="1400" dirty="0">
                <a:solidFill>
                  <a:srgbClr val="0000FF"/>
                </a:solidFill>
                <a:ea typeface="宋体" charset="-122"/>
              </a:rPr>
              <a:t>Hidden Markov Random Field (HMRF)</a:t>
            </a:r>
            <a:endParaRPr lang="en-US" sz="1400" dirty="0"/>
          </a:p>
        </p:txBody>
      </p:sp>
      <p:sp>
        <p:nvSpPr>
          <p:cNvPr id="20" name="TextBox 19">
            <a:extLst>
              <a:ext uri="{FF2B5EF4-FFF2-40B4-BE49-F238E27FC236}">
                <a16:creationId xmlns:a16="http://schemas.microsoft.com/office/drawing/2014/main" id="{1DF06FB9-9F43-7459-EEC1-70701D476C96}"/>
              </a:ext>
            </a:extLst>
          </p:cNvPr>
          <p:cNvSpPr txBox="1"/>
          <p:nvPr/>
        </p:nvSpPr>
        <p:spPr>
          <a:xfrm>
            <a:off x="728720" y="4738870"/>
            <a:ext cx="648645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Approximate EM algorithm for </a:t>
            </a:r>
            <a:r>
              <a:rPr lang="en-US" sz="1600" dirty="0">
                <a:solidFill>
                  <a:srgbClr val="000000"/>
                </a:solidFill>
                <a:ea typeface="宋体" charset="-122"/>
              </a:rPr>
              <a:t>graph data [Traganitis-Giannakis’22]</a:t>
            </a:r>
            <a:endParaRPr lang="en-US" sz="1600" dirty="0">
              <a:solidFill>
                <a:srgbClr val="000000"/>
              </a:solidFill>
              <a:latin typeface="Arial" panose="020B0604020202020204"/>
              <a:ea typeface="宋体" charset="-122"/>
            </a:endParaRPr>
          </a:p>
        </p:txBody>
      </p:sp>
      <p:sp>
        <p:nvSpPr>
          <p:cNvPr id="22" name="TextBox 21">
            <a:extLst>
              <a:ext uri="{FF2B5EF4-FFF2-40B4-BE49-F238E27FC236}">
                <a16:creationId xmlns:a16="http://schemas.microsoft.com/office/drawing/2014/main" id="{A6F97D79-5DC0-478D-A64F-AEB827BD9602}"/>
              </a:ext>
            </a:extLst>
          </p:cNvPr>
          <p:cNvSpPr txBox="1"/>
          <p:nvPr/>
        </p:nvSpPr>
        <p:spPr>
          <a:xfrm>
            <a:off x="347113" y="5406285"/>
            <a:ext cx="6423553" cy="58477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Bayesian and optimization-based approaches for sequential data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[Nguyen et al’17,Simpon-Gurevych’19, </a:t>
            </a:r>
            <a:r>
              <a:rPr lang="en-US" sz="1600" dirty="0" err="1">
                <a:solidFill>
                  <a:srgbClr val="000000"/>
                </a:solidFill>
                <a:latin typeface="Arial" panose="020B0604020202020204"/>
                <a:ea typeface="宋体" charset="-122"/>
              </a:rPr>
              <a:t>Sabetpour</a:t>
            </a:r>
            <a:r>
              <a:rPr lang="en-US" sz="1600" dirty="0">
                <a:solidFill>
                  <a:srgbClr val="000000"/>
                </a:solidFill>
                <a:latin typeface="Arial" panose="020B0604020202020204"/>
                <a:ea typeface="宋体" charset="-122"/>
              </a:rPr>
              <a:t> et al’21]</a:t>
            </a:r>
          </a:p>
        </p:txBody>
      </p:sp>
    </p:spTree>
    <p:extLst>
      <p:ext uri="{BB962C8B-B14F-4D97-AF65-F5344CB8AC3E}">
        <p14:creationId xmlns:p14="http://schemas.microsoft.com/office/powerpoint/2010/main" val="261062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16" grpId="0"/>
      <p:bldP spid="20"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5E68B-4F1B-4E1A-DC03-03FCF633C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834F-8666-7793-3686-10379BEB8BF3}"/>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5ABC5BD1-4981-BC96-0282-D4A3B3711B88}"/>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48ECD3D-7055-147A-ED54-5AADEF85ADA4}"/>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45</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D881FB79-41B4-A9C2-D1C7-7D61DFFBC3B2}"/>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3877BF4E-05E9-411B-FEB2-77001C8FCC30}"/>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4295BD64-81AC-FC3F-A31A-4880D8996FEE}"/>
              </a:ext>
            </a:extLst>
          </p:cNvPr>
          <p:cNvSpPr txBox="1">
            <a:spLocks/>
          </p:cNvSpPr>
          <p:nvPr/>
        </p:nvSpPr>
        <p:spPr bwMode="auto">
          <a:xfrm>
            <a:off x="423320" y="4587633"/>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Part III: Other aspects of crowdsourcing</a:t>
            </a:r>
          </a:p>
        </p:txBody>
      </p:sp>
      <p:sp>
        <p:nvSpPr>
          <p:cNvPr id="10" name="Content Placeholder 2">
            <a:extLst>
              <a:ext uri="{FF2B5EF4-FFF2-40B4-BE49-F238E27FC236}">
                <a16:creationId xmlns:a16="http://schemas.microsoft.com/office/drawing/2014/main" id="{7B9C1785-6C70-4A90-361B-D27BA3156D25}"/>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991A8C85-DDE3-3DEF-E0A6-43087EDFFF2E}"/>
              </a:ext>
            </a:extLst>
          </p:cNvPr>
          <p:cNvSpPr txBox="1"/>
          <p:nvPr/>
        </p:nvSpPr>
        <p:spPr>
          <a:xfrm>
            <a:off x="965516" y="3056716"/>
            <a:ext cx="3999813" cy="646331"/>
          </a:xfrm>
          <a:prstGeom prst="rect">
            <a:avLst/>
          </a:prstGeom>
          <a:noFill/>
        </p:spPr>
        <p:txBody>
          <a:bodyPr wrap="none" rtlCol="0">
            <a:spAutoFit/>
          </a:bodyPr>
          <a:lstStyle/>
          <a:p>
            <a:pPr marL="285750" indent="-285750">
              <a:buFont typeface="Wingdings" panose="05000000000000000000" pitchFamily="2" charset="2"/>
              <a:buChar char="§"/>
            </a:pPr>
            <a:r>
              <a:rPr lang="en-US" dirty="0"/>
              <a:t>E2E learning with EM </a:t>
            </a:r>
          </a:p>
          <a:p>
            <a:pPr marL="285750" indent="-285750">
              <a:buFont typeface="Wingdings" panose="05000000000000000000" pitchFamily="2" charset="2"/>
              <a:buChar char="§"/>
            </a:pPr>
            <a:r>
              <a:rPr lang="en-US" dirty="0"/>
              <a:t>Deep learning-based E2E learning</a:t>
            </a:r>
          </a:p>
        </p:txBody>
      </p:sp>
    </p:spTree>
    <p:extLst>
      <p:ext uri="{BB962C8B-B14F-4D97-AF65-F5344CB8AC3E}">
        <p14:creationId xmlns:p14="http://schemas.microsoft.com/office/powerpoint/2010/main" val="353695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620-46F1-5B77-9D6D-983D05A2DE07}"/>
              </a:ext>
            </a:extLst>
          </p:cNvPr>
          <p:cNvSpPr>
            <a:spLocks noGrp="1"/>
          </p:cNvSpPr>
          <p:nvPr>
            <p:ph type="title"/>
          </p:nvPr>
        </p:nvSpPr>
        <p:spPr>
          <a:xfrm>
            <a:off x="136038" y="-27658"/>
            <a:ext cx="7886700" cy="1325563"/>
          </a:xfrm>
        </p:spPr>
        <p:txBody>
          <a:bodyPr/>
          <a:lstStyle/>
          <a:p>
            <a:r>
              <a:rPr lang="en-US" dirty="0"/>
              <a:t>End-To-End (E2E) Learning</a:t>
            </a:r>
            <a:br>
              <a:rPr lang="en-US" dirty="0"/>
            </a:br>
            <a:endParaRPr lang="en-US" dirty="0"/>
          </a:p>
        </p:txBody>
      </p:sp>
      <p:sp>
        <p:nvSpPr>
          <p:cNvPr id="4" name="Rectangle 3">
            <a:extLst>
              <a:ext uri="{FF2B5EF4-FFF2-40B4-BE49-F238E27FC236}">
                <a16:creationId xmlns:a16="http://schemas.microsoft.com/office/drawing/2014/main" id="{9A72846A-73D2-BC9C-C7C5-40AE8381F88D}"/>
              </a:ext>
            </a:extLst>
          </p:cNvPr>
          <p:cNvSpPr/>
          <p:nvPr/>
        </p:nvSpPr>
        <p:spPr>
          <a:xfrm>
            <a:off x="6719891" y="1217532"/>
            <a:ext cx="1794148" cy="1754326"/>
          </a:xfrm>
          <a:prstGeom prst="rect">
            <a:avLst/>
          </a:prstGeom>
        </p:spPr>
        <p:txBody>
          <a:bodyPr wrap="square">
            <a:spAutoFit/>
          </a:bodyPr>
          <a:lstStyle/>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Raykar</a:t>
            </a:r>
            <a:r>
              <a:rPr lang="en-US" sz="1050" dirty="0">
                <a:latin typeface="+mj-lt"/>
                <a:cs typeface="Times New Roman" panose="02020603050405020304" pitchFamily="18" charset="0"/>
              </a:rPr>
              <a:t> et al., 2010]</a:t>
            </a:r>
          </a:p>
          <a:p>
            <a:pPr algn="ctr"/>
            <a:r>
              <a:rPr lang="en-US" sz="1050" dirty="0">
                <a:latin typeface="+mj-lt"/>
                <a:cs typeface="Times New Roman" panose="02020603050405020304" pitchFamily="18" charset="0"/>
              </a:rPr>
              <a:t>[Rodrigues &amp; Pereira,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Khetan</a:t>
            </a:r>
            <a:r>
              <a:rPr lang="en-US" sz="1050" dirty="0">
                <a:latin typeface="+mj-lt"/>
                <a:cs typeface="Times New Roman" panose="02020603050405020304" pitchFamily="18" charset="0"/>
              </a:rPr>
              <a:t> et al.,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Tanno</a:t>
            </a:r>
            <a:r>
              <a:rPr lang="en-US" sz="1050" dirty="0">
                <a:latin typeface="+mj-lt"/>
                <a:cs typeface="Times New Roman" panose="02020603050405020304" pitchFamily="18" charset="0"/>
              </a:rPr>
              <a:t> et al., 2019]</a:t>
            </a:r>
          </a:p>
          <a:p>
            <a:pPr algn="ctr"/>
            <a:r>
              <a:rPr lang="en-US" sz="1050" dirty="0">
                <a:latin typeface="+mj-lt"/>
                <a:cs typeface="Times New Roman" panose="02020603050405020304" pitchFamily="18" charset="0"/>
              </a:rPr>
              <a:t>[Li et al., 2020]</a:t>
            </a:r>
          </a:p>
          <a:p>
            <a:pPr algn="ctr"/>
            <a:r>
              <a:rPr lang="en-US" sz="1050" dirty="0">
                <a:latin typeface="+mj-lt"/>
                <a:cs typeface="Times New Roman" panose="02020603050405020304" pitchFamily="18" charset="0"/>
              </a:rPr>
              <a:t>[Chen et al., 2020]</a:t>
            </a:r>
          </a:p>
          <a:p>
            <a:pPr algn="ctr"/>
            <a:r>
              <a:rPr lang="en-US" sz="1050" dirty="0">
                <a:latin typeface="+mj-lt"/>
                <a:cs typeface="Times New Roman" panose="02020603050405020304" pitchFamily="18" charset="0"/>
              </a:rPr>
              <a:t>[Chu et al., 2021]</a:t>
            </a:r>
          </a:p>
          <a:p>
            <a:pPr algn="ctr"/>
            <a:r>
              <a:rPr lang="en-US" sz="1050" dirty="0">
                <a:latin typeface="+mj-lt"/>
                <a:cs typeface="Times New Roman" panose="02020603050405020304" pitchFamily="18" charset="0"/>
              </a:rPr>
              <a:t>[Wei et al., 2022]</a:t>
            </a:r>
          </a:p>
          <a:p>
            <a:pPr algn="ctr"/>
            <a:endParaRPr lang="en-US" sz="1350" b="1" dirty="0">
              <a:latin typeface="+mj-lt"/>
              <a:cs typeface="Times New Roman" panose="02020603050405020304" pitchFamily="18" charset="0"/>
            </a:endParaRPr>
          </a:p>
        </p:txBody>
      </p:sp>
      <p:grpSp>
        <p:nvGrpSpPr>
          <p:cNvPr id="5" name="Group 4">
            <a:extLst>
              <a:ext uri="{FF2B5EF4-FFF2-40B4-BE49-F238E27FC236}">
                <a16:creationId xmlns:a16="http://schemas.microsoft.com/office/drawing/2014/main" id="{112C818F-0917-AF96-C520-96FF1382B449}"/>
              </a:ext>
            </a:extLst>
          </p:cNvPr>
          <p:cNvGrpSpPr/>
          <p:nvPr/>
        </p:nvGrpSpPr>
        <p:grpSpPr>
          <a:xfrm>
            <a:off x="530485" y="802589"/>
            <a:ext cx="5633626" cy="2841861"/>
            <a:chOff x="2320624" y="837531"/>
            <a:chExt cx="7511501" cy="3789148"/>
          </a:xfrm>
        </p:grpSpPr>
        <p:grpSp>
          <p:nvGrpSpPr>
            <p:cNvPr id="6" name="Group 5">
              <a:extLst>
                <a:ext uri="{FF2B5EF4-FFF2-40B4-BE49-F238E27FC236}">
                  <a16:creationId xmlns:a16="http://schemas.microsoft.com/office/drawing/2014/main" id="{76163060-9219-CF52-0F9E-57932D0F9722}"/>
                </a:ext>
              </a:extLst>
            </p:cNvPr>
            <p:cNvGrpSpPr/>
            <p:nvPr/>
          </p:nvGrpSpPr>
          <p:grpSpPr>
            <a:xfrm>
              <a:off x="2320624" y="837531"/>
              <a:ext cx="7511501" cy="3102338"/>
              <a:chOff x="2320624" y="837531"/>
              <a:chExt cx="7511501" cy="3102338"/>
            </a:xfrm>
          </p:grpSpPr>
          <p:sp>
            <p:nvSpPr>
              <p:cNvPr id="12" name="Rectangle: Rounded Corners 11">
                <a:extLst>
                  <a:ext uri="{FF2B5EF4-FFF2-40B4-BE49-F238E27FC236}">
                    <a16:creationId xmlns:a16="http://schemas.microsoft.com/office/drawing/2014/main" id="{D5F12A82-F893-DA43-DB83-841155BC1BF8}"/>
                  </a:ext>
                </a:extLst>
              </p:cNvPr>
              <p:cNvSpPr/>
              <p:nvPr/>
            </p:nvSpPr>
            <p:spPr>
              <a:xfrm>
                <a:off x="2912066" y="3142813"/>
                <a:ext cx="3493289" cy="533993"/>
              </a:xfrm>
              <a:prstGeom prst="roundRect">
                <a:avLst/>
              </a:prstGeom>
              <a:gradFill>
                <a:gsLst>
                  <a:gs pos="0">
                    <a:schemeClr val="accent1">
                      <a:lumMod val="5000"/>
                      <a:lumOff val="95000"/>
                    </a:schemeClr>
                  </a:gs>
                  <a:gs pos="100000">
                    <a:schemeClr val="accent4">
                      <a:lumMod val="20000"/>
                      <a:lumOff val="80000"/>
                    </a:schemeClr>
                  </a:gs>
                  <a:gs pos="98000">
                    <a:schemeClr val="accent1">
                      <a:lumMod val="33000"/>
                      <a:lumOff val="67000"/>
                    </a:schemeClr>
                  </a:gs>
                  <a:gs pos="100000">
                    <a:schemeClr val="accent1">
                      <a:lumMod val="30000"/>
                      <a:lumOff val="70000"/>
                    </a:schemeClr>
                  </a:gs>
                </a:gsLst>
                <a:lin ang="5400000" scaled="1"/>
              </a:gradFill>
              <a:ln w="349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latin typeface="+mj-lt"/>
                </a:endParaRPr>
              </a:p>
              <a:p>
                <a:r>
                  <a:rPr lang="en-US" sz="1500" b="1" dirty="0">
                    <a:solidFill>
                      <a:schemeClr val="tx1"/>
                    </a:solidFill>
                    <a:latin typeface="+mj-lt"/>
                    <a:cs typeface="Times New Roman" panose="02020603050405020304" pitchFamily="18" charset="0"/>
                  </a:rPr>
                  <a:t>                     E2E l</a:t>
                </a:r>
                <a:r>
                  <a:rPr lang="en-US" sz="1350" b="1" dirty="0">
                    <a:solidFill>
                      <a:schemeClr val="tx1"/>
                    </a:solidFill>
                    <a:latin typeface="+mj-lt"/>
                    <a:cs typeface="Times New Roman" panose="02020603050405020304" pitchFamily="18" charset="0"/>
                  </a:rPr>
                  <a:t>earning</a:t>
                </a:r>
                <a:endParaRPr lang="en-US" sz="1500" b="1" dirty="0">
                  <a:solidFill>
                    <a:schemeClr val="tx1"/>
                  </a:solidFill>
                  <a:latin typeface="+mj-lt"/>
                  <a:cs typeface="Times New Roman" panose="02020603050405020304" pitchFamily="18" charset="0"/>
                </a:endParaRPr>
              </a:p>
              <a:p>
                <a:pPr algn="ctr"/>
                <a:endParaRPr lang="en-US" sz="1350" dirty="0">
                  <a:latin typeface="+mj-lt"/>
                </a:endParaRPr>
              </a:p>
            </p:txBody>
          </p:sp>
          <p:grpSp>
            <p:nvGrpSpPr>
              <p:cNvPr id="13" name="Group 12">
                <a:extLst>
                  <a:ext uri="{FF2B5EF4-FFF2-40B4-BE49-F238E27FC236}">
                    <a16:creationId xmlns:a16="http://schemas.microsoft.com/office/drawing/2014/main" id="{808D196E-EAC7-A9C8-435F-50FAD1041836}"/>
                  </a:ext>
                </a:extLst>
              </p:cNvPr>
              <p:cNvGrpSpPr/>
              <p:nvPr>
                <p:custDataLst>
                  <p:tags r:id="rId4"/>
                </p:custDataLst>
              </p:nvPr>
            </p:nvGrpSpPr>
            <p:grpSpPr>
              <a:xfrm>
                <a:off x="2320624" y="837531"/>
                <a:ext cx="7511501" cy="3102338"/>
                <a:chOff x="2320624" y="837531"/>
                <a:chExt cx="7511501" cy="3102338"/>
              </a:xfrm>
            </p:grpSpPr>
            <p:grpSp>
              <p:nvGrpSpPr>
                <p:cNvPr id="14" name="Group 13">
                  <a:extLst>
                    <a:ext uri="{FF2B5EF4-FFF2-40B4-BE49-F238E27FC236}">
                      <a16:creationId xmlns:a16="http://schemas.microsoft.com/office/drawing/2014/main" id="{A72EB9F7-632E-E6AC-5E70-ED8CA50509A3}"/>
                    </a:ext>
                  </a:extLst>
                </p:cNvPr>
                <p:cNvGrpSpPr/>
                <p:nvPr>
                  <p:custDataLst>
                    <p:tags r:id="rId5"/>
                  </p:custDataLst>
                </p:nvPr>
              </p:nvGrpSpPr>
              <p:grpSpPr>
                <a:xfrm>
                  <a:off x="2320624" y="837531"/>
                  <a:ext cx="7511501" cy="3102338"/>
                  <a:chOff x="2320624" y="837531"/>
                  <a:chExt cx="7511501" cy="3102338"/>
                </a:xfrm>
              </p:grpSpPr>
              <p:pic>
                <p:nvPicPr>
                  <p:cNvPr id="20" name="Picture 19">
                    <a:extLst>
                      <a:ext uri="{FF2B5EF4-FFF2-40B4-BE49-F238E27FC236}">
                        <a16:creationId xmlns:a16="http://schemas.microsoft.com/office/drawing/2014/main" id="{95BFA59D-0929-02D6-566D-63D2686F5637}"/>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775750" y="2222256"/>
                    <a:ext cx="487113" cy="22675"/>
                  </a:xfrm>
                  <a:prstGeom prst="rect">
                    <a:avLst/>
                  </a:prstGeom>
                  <a:ln>
                    <a:noFill/>
                  </a:ln>
                </p:spPr>
              </p:pic>
              <p:sp>
                <p:nvSpPr>
                  <p:cNvPr id="21" name="Rectangle 20">
                    <a:extLst>
                      <a:ext uri="{FF2B5EF4-FFF2-40B4-BE49-F238E27FC236}">
                        <a16:creationId xmlns:a16="http://schemas.microsoft.com/office/drawing/2014/main" id="{82DD2F62-7770-6793-4ACD-80F212688AFB}"/>
                      </a:ext>
                    </a:extLst>
                  </p:cNvPr>
                  <p:cNvSpPr/>
                  <p:nvPr/>
                </p:nvSpPr>
                <p:spPr>
                  <a:xfrm>
                    <a:off x="6644698" y="2222256"/>
                    <a:ext cx="2684112" cy="537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mj-lt"/>
                        <a:cs typeface="Times New Roman" panose="02020603050405020304" pitchFamily="18" charset="0"/>
                      </a:rPr>
                      <a:t>Crowdsourced labels</a:t>
                    </a:r>
                  </a:p>
                </p:txBody>
              </p:sp>
              <p:pic>
                <p:nvPicPr>
                  <p:cNvPr id="22" name="Picture 21"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71A5FB36-29D5-7E8B-ED92-D9485253AB4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394719" y="2486373"/>
                    <a:ext cx="514804" cy="270834"/>
                  </a:xfrm>
                  <a:prstGeom prst="rect">
                    <a:avLst/>
                  </a:prstGeom>
                  <a:ln>
                    <a:noFill/>
                  </a:ln>
                </p:spPr>
              </p:pic>
              <p:pic>
                <p:nvPicPr>
                  <p:cNvPr id="23" name="Picture 22">
                    <a:extLst>
                      <a:ext uri="{FF2B5EF4-FFF2-40B4-BE49-F238E27FC236}">
                        <a16:creationId xmlns:a16="http://schemas.microsoft.com/office/drawing/2014/main" id="{8D50D250-3745-B31C-C1ED-B2B769B76C7D}"/>
                      </a:ext>
                    </a:extLst>
                  </p:cNvPr>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785191" y="2616387"/>
                    <a:ext cx="487113" cy="22675"/>
                  </a:xfrm>
                  <a:prstGeom prst="rect">
                    <a:avLst/>
                  </a:prstGeom>
                  <a:ln>
                    <a:noFill/>
                  </a:ln>
                </p:spPr>
              </p:pic>
              <p:sp>
                <p:nvSpPr>
                  <p:cNvPr id="24" name="TextBox 23">
                    <a:extLst>
                      <a:ext uri="{FF2B5EF4-FFF2-40B4-BE49-F238E27FC236}">
                        <a16:creationId xmlns:a16="http://schemas.microsoft.com/office/drawing/2014/main" id="{E94C09D5-123B-C9A2-0CCB-9B26B3474005}"/>
                      </a:ext>
                    </a:extLst>
                  </p:cNvPr>
                  <p:cNvSpPr txBox="1"/>
                  <p:nvPr/>
                </p:nvSpPr>
                <p:spPr>
                  <a:xfrm>
                    <a:off x="6653332" y="1067280"/>
                    <a:ext cx="3178793" cy="400109"/>
                  </a:xfrm>
                  <a:prstGeom prst="rect">
                    <a:avLst/>
                  </a:prstGeom>
                  <a:solidFill>
                    <a:schemeClr val="bg2">
                      <a:lumMod val="90000"/>
                    </a:schemeClr>
                  </a:solidFill>
                  <a:ln>
                    <a:noFill/>
                  </a:ln>
                </p:spPr>
                <p:txBody>
                  <a:bodyPr wrap="square" rtlCol="0">
                    <a:spAutoFit/>
                  </a:bodyPr>
                  <a:lstStyle/>
                  <a:p>
                    <a:r>
                      <a:rPr lang="en-US" sz="1350" b="1" dirty="0">
                        <a:latin typeface="+mj-lt"/>
                        <a:cs typeface="Times New Roman" panose="02020603050405020304" pitchFamily="18" charset="0"/>
                      </a:rPr>
                      <a:t>Ground-truth Labels</a:t>
                    </a:r>
                  </a:p>
                </p:txBody>
              </p:sp>
              <p:pic>
                <p:nvPicPr>
                  <p:cNvPr id="25" name="Picture 24" descr="\documentclass{article}&#10;\usepackage{amsmath}&#10;\pagestyle{empty}&#10;\begin{document}&#10;&#10;$\{y_n\}_{n=1}^N$&#10;&#10;&#10;\end{document}" title="IguanaTex Bitmap Display">
                    <a:extLst>
                      <a:ext uri="{FF2B5EF4-FFF2-40B4-BE49-F238E27FC236}">
                        <a16:creationId xmlns:a16="http://schemas.microsoft.com/office/drawing/2014/main" id="{6E720CA8-C643-46D0-B0DA-D616E48BD0EF}"/>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9075777" y="1153138"/>
                    <a:ext cx="712419" cy="228004"/>
                  </a:xfrm>
                  <a:prstGeom prst="rect">
                    <a:avLst/>
                  </a:prstGeom>
                  <a:ln>
                    <a:noFill/>
                  </a:ln>
                </p:spPr>
              </p:pic>
              <p:pic>
                <p:nvPicPr>
                  <p:cNvPr id="26" name="Picture 25" descr="\documentclass{article}&#10;\usepackage{amsmath}&#10;\pagestyle{empty}&#10;\begin{document}&#10;&#10;$y_n \in \{1,\dots,K\}$&#10;&#10;&#10;\end{document}" title="IguanaTex Bitmap Display">
                    <a:extLst>
                      <a:ext uri="{FF2B5EF4-FFF2-40B4-BE49-F238E27FC236}">
                        <a16:creationId xmlns:a16="http://schemas.microsoft.com/office/drawing/2014/main" id="{FF9EB5B2-31EB-2812-0EE2-0DCA3BBBF6E5}"/>
                      </a:ext>
                    </a:extLst>
                  </p:cNvPr>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7441803" y="1510884"/>
                    <a:ext cx="1471509" cy="217643"/>
                  </a:xfrm>
                  <a:prstGeom prst="rect">
                    <a:avLst/>
                  </a:prstGeom>
                  <a:ln>
                    <a:noFill/>
                  </a:ln>
                </p:spPr>
              </p:pic>
              <p:pic>
                <p:nvPicPr>
                  <p:cNvPr id="27" name="Picture 26"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4E8686B6-1574-7C16-AA10-9749728AB031}"/>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4158983" y="2486373"/>
                    <a:ext cx="514804" cy="270834"/>
                  </a:xfrm>
                  <a:prstGeom prst="rect">
                    <a:avLst/>
                  </a:prstGeom>
                  <a:ln>
                    <a:noFill/>
                  </a:ln>
                </p:spPr>
              </p:pic>
              <p:pic>
                <p:nvPicPr>
                  <p:cNvPr id="28" name="Picture 27"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5C46D1BB-C8BA-688E-EF89-7DBAB39B51E6}"/>
                      </a:ext>
                    </a:extLst>
                  </p:cNvPr>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5357396" y="2501505"/>
                    <a:ext cx="606689" cy="270834"/>
                  </a:xfrm>
                  <a:prstGeom prst="rect">
                    <a:avLst/>
                  </a:prstGeom>
                  <a:ln>
                    <a:noFill/>
                  </a:ln>
                </p:spPr>
              </p:pic>
              <p:cxnSp>
                <p:nvCxnSpPr>
                  <p:cNvPr id="29" name="Straight Arrow Connector 28">
                    <a:extLst>
                      <a:ext uri="{FF2B5EF4-FFF2-40B4-BE49-F238E27FC236}">
                        <a16:creationId xmlns:a16="http://schemas.microsoft.com/office/drawing/2014/main" id="{2D679117-541D-2CDF-EBB0-0E554777CAF4}"/>
                      </a:ext>
                    </a:extLst>
                  </p:cNvPr>
                  <p:cNvCxnSpPr/>
                  <p:nvPr/>
                </p:nvCxnSpPr>
                <p:spPr>
                  <a:xfrm flipH="1">
                    <a:off x="3733188" y="1672585"/>
                    <a:ext cx="303607" cy="339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7C159D-1673-FE64-6BAC-3EBEE81F4B49}"/>
                      </a:ext>
                    </a:extLst>
                  </p:cNvPr>
                  <p:cNvCxnSpPr>
                    <a:cxnSpLocks/>
                  </p:cNvCxnSpPr>
                  <p:nvPr/>
                </p:nvCxnSpPr>
                <p:spPr>
                  <a:xfrm>
                    <a:off x="4391733" y="1705559"/>
                    <a:ext cx="0" cy="344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53C1E3-3FE0-472C-3A95-2D0E99793312}"/>
                      </a:ext>
                    </a:extLst>
                  </p:cNvPr>
                  <p:cNvCxnSpPr>
                    <a:cxnSpLocks/>
                  </p:cNvCxnSpPr>
                  <p:nvPr/>
                </p:nvCxnSpPr>
                <p:spPr>
                  <a:xfrm>
                    <a:off x="5127117" y="1694756"/>
                    <a:ext cx="307111" cy="3368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46EA0D-1A77-95FC-14AB-A286B619D5EA}"/>
                      </a:ext>
                    </a:extLst>
                  </p:cNvPr>
                  <p:cNvCxnSpPr>
                    <a:cxnSpLocks/>
                  </p:cNvCxnSpPr>
                  <p:nvPr/>
                </p:nvCxnSpPr>
                <p:spPr>
                  <a:xfrm>
                    <a:off x="3662649" y="2756184"/>
                    <a:ext cx="0" cy="3422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74B54F-BDFA-2ECB-7564-4C32D6D14644}"/>
                      </a:ext>
                    </a:extLst>
                  </p:cNvPr>
                  <p:cNvCxnSpPr>
                    <a:cxnSpLocks/>
                    <a:stCxn id="27" idx="2"/>
                  </p:cNvCxnSpPr>
                  <p:nvPr/>
                </p:nvCxnSpPr>
                <p:spPr>
                  <a:xfrm>
                    <a:off x="4416385" y="2757207"/>
                    <a:ext cx="0" cy="327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223A61-5C15-B3DC-0E81-EB331749C8BD}"/>
                      </a:ext>
                    </a:extLst>
                  </p:cNvPr>
                  <p:cNvCxnSpPr>
                    <a:cxnSpLocks/>
                    <a:stCxn id="28" idx="2"/>
                  </p:cNvCxnSpPr>
                  <p:nvPr/>
                </p:nvCxnSpPr>
                <p:spPr>
                  <a:xfrm flipH="1">
                    <a:off x="5660738" y="2772339"/>
                    <a:ext cx="3" cy="3350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1D3E52B-2886-1140-2548-ED3826DA4EF6}"/>
                      </a:ext>
                    </a:extLst>
                  </p:cNvPr>
                  <p:cNvCxnSpPr>
                    <a:cxnSpLocks/>
                  </p:cNvCxnSpPr>
                  <p:nvPr/>
                </p:nvCxnSpPr>
                <p:spPr>
                  <a:xfrm>
                    <a:off x="4585425" y="3684518"/>
                    <a:ext cx="0" cy="2553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C1E870-4507-B917-3DA5-F0564F36AF14}"/>
                      </a:ext>
                    </a:extLst>
                  </p:cNvPr>
                  <p:cNvCxnSpPr>
                    <a:cxnSpLocks/>
                  </p:cNvCxnSpPr>
                  <p:nvPr/>
                </p:nvCxnSpPr>
                <p:spPr>
                  <a:xfrm>
                    <a:off x="2321465" y="3435316"/>
                    <a:ext cx="5818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1A9BF7-9353-38E9-543D-9F7888304FC8}"/>
                      </a:ext>
                    </a:extLst>
                  </p:cNvPr>
                  <p:cNvCxnSpPr>
                    <a:cxnSpLocks/>
                  </p:cNvCxnSpPr>
                  <p:nvPr/>
                </p:nvCxnSpPr>
                <p:spPr>
                  <a:xfrm flipH="1">
                    <a:off x="2320624" y="1189626"/>
                    <a:ext cx="18768" cy="223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4E95AA-E1A9-EA35-45B8-3DF003E4C885}"/>
                      </a:ext>
                    </a:extLst>
                  </p:cNvPr>
                  <p:cNvCxnSpPr>
                    <a:cxnSpLocks/>
                  </p:cNvCxnSpPr>
                  <p:nvPr/>
                </p:nvCxnSpPr>
                <p:spPr>
                  <a:xfrm flipV="1">
                    <a:off x="2339839" y="1173340"/>
                    <a:ext cx="1400877" cy="126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5BF53B9-9625-4336-67EE-58EF59177BFE}"/>
                      </a:ext>
                    </a:extLst>
                  </p:cNvPr>
                  <p:cNvSpPr/>
                  <p:nvPr/>
                </p:nvSpPr>
                <p:spPr>
                  <a:xfrm>
                    <a:off x="3521653" y="1355052"/>
                    <a:ext cx="1238207" cy="2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mj-lt"/>
                      </a:rPr>
                      <a:t>Data</a:t>
                    </a:r>
                  </a:p>
                </p:txBody>
              </p:sp>
              <p:sp>
                <p:nvSpPr>
                  <p:cNvPr id="40" name="Rectangle 39">
                    <a:extLst>
                      <a:ext uri="{FF2B5EF4-FFF2-40B4-BE49-F238E27FC236}">
                        <a16:creationId xmlns:a16="http://schemas.microsoft.com/office/drawing/2014/main" id="{ED649307-2E0E-5CCD-15ED-78CF8C74184B}"/>
                      </a:ext>
                    </a:extLst>
                  </p:cNvPr>
                  <p:cNvSpPr/>
                  <p:nvPr/>
                </p:nvSpPr>
                <p:spPr>
                  <a:xfrm>
                    <a:off x="3741557" y="837531"/>
                    <a:ext cx="1778344" cy="836177"/>
                  </a:xfrm>
                  <a:prstGeom prst="rect">
                    <a:avLst/>
                  </a:prstGeom>
                  <a:solidFill>
                    <a:schemeClr val="accent6">
                      <a:lumMod val="40000"/>
                      <a:lumOff val="60000"/>
                    </a:schemeClr>
                  </a:solidFill>
                  <a:ln w="317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41" name="Picture 40" descr="\documentclass{article}&#10;\usepackage{amsmath}&#10;\pagestyle{empty}&#10;\begin{document}&#10;&#10;$\{{\boldsymbol x}_n \}_{n=1}^{N}$&#10;&#10;&#10;\end{document}" title="IguanaTex Bitmap Display">
                    <a:extLst>
                      <a:ext uri="{FF2B5EF4-FFF2-40B4-BE49-F238E27FC236}">
                        <a16:creationId xmlns:a16="http://schemas.microsoft.com/office/drawing/2014/main" id="{F2D3693B-9C2B-1A4B-E1FF-3557954810FD}"/>
                      </a:ext>
                    </a:extLst>
                  </p:cNvPr>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4766301" y="1390123"/>
                    <a:ext cx="747662" cy="228004"/>
                  </a:xfrm>
                  <a:prstGeom prst="rect">
                    <a:avLst/>
                  </a:prstGeom>
                  <a:ln>
                    <a:noFill/>
                  </a:ln>
                </p:spPr>
              </p:pic>
              <p:pic>
                <p:nvPicPr>
                  <p:cNvPr id="42" name="Picture 2 1" descr="download (1).png">
                    <a:extLst>
                      <a:ext uri="{FF2B5EF4-FFF2-40B4-BE49-F238E27FC236}">
                        <a16:creationId xmlns:a16="http://schemas.microsoft.com/office/drawing/2014/main" id="{C7F21733-6A8A-CDBE-49D4-FF9C8BD00841}"/>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r="79952" b="80703"/>
                  <a:stretch/>
                </p:blipFill>
                <p:spPr bwMode="auto">
                  <a:xfrm rot="18584720">
                    <a:off x="3940191" y="1045649"/>
                    <a:ext cx="208099" cy="257512"/>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3" name="Picture 2 2" descr="download (1).png">
                    <a:extLst>
                      <a:ext uri="{FF2B5EF4-FFF2-40B4-BE49-F238E27FC236}">
                        <a16:creationId xmlns:a16="http://schemas.microsoft.com/office/drawing/2014/main" id="{901F0099-CEF1-FCCB-6298-564C5787DE63}"/>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20021" t="314" r="59865" b="80059"/>
                  <a:stretch/>
                </p:blipFill>
                <p:spPr bwMode="auto">
                  <a:xfrm rot="18584720">
                    <a:off x="4087328" y="1058507"/>
                    <a:ext cx="199804" cy="25064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4" name="Picture 2 3" descr="download (1).png">
                    <a:extLst>
                      <a:ext uri="{FF2B5EF4-FFF2-40B4-BE49-F238E27FC236}">
                        <a16:creationId xmlns:a16="http://schemas.microsoft.com/office/drawing/2014/main" id="{8CAD135B-160A-0A5B-D815-57BA99740064}"/>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21597" t="19968" r="60587" b="59862"/>
                  <a:stretch/>
                </p:blipFill>
                <p:spPr bwMode="auto">
                  <a:xfrm rot="18584720">
                    <a:off x="4232446" y="1047612"/>
                    <a:ext cx="18493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5" name="Picture 2 4" descr="download.png">
                    <a:extLst>
                      <a:ext uri="{FF2B5EF4-FFF2-40B4-BE49-F238E27FC236}">
                        <a16:creationId xmlns:a16="http://schemas.microsoft.com/office/drawing/2014/main" id="{5F749ED1-727F-193D-8097-FE9590B8BD9B}"/>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0140" t="21856" r="59978" b="61878"/>
                  <a:stretch/>
                </p:blipFill>
                <p:spPr bwMode="auto">
                  <a:xfrm rot="18584720">
                    <a:off x="4375664" y="1071914"/>
                    <a:ext cx="206377" cy="217397"/>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6" name="Picture 2 5" descr="download.png">
                    <a:extLst>
                      <a:ext uri="{FF2B5EF4-FFF2-40B4-BE49-F238E27FC236}">
                        <a16:creationId xmlns:a16="http://schemas.microsoft.com/office/drawing/2014/main" id="{2F494FEF-277F-86CF-CBD4-2E949AABAEAB}"/>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60844" t="-96" r="20823" b="79956"/>
                  <a:stretch/>
                </p:blipFill>
                <p:spPr bwMode="auto">
                  <a:xfrm rot="18584720">
                    <a:off x="4547574" y="1056404"/>
                    <a:ext cx="190296" cy="269159"/>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7" name="Picture 2 6" descr="download.png">
                    <a:extLst>
                      <a:ext uri="{FF2B5EF4-FFF2-40B4-BE49-F238E27FC236}">
                        <a16:creationId xmlns:a16="http://schemas.microsoft.com/office/drawing/2014/main" id="{5B97F19C-B298-4754-E931-54CB4F16769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60327" t="22366" r="19791" b="62141"/>
                  <a:stretch/>
                </p:blipFill>
                <p:spPr bwMode="auto">
                  <a:xfrm rot="18584720">
                    <a:off x="4688273" y="1089754"/>
                    <a:ext cx="206377" cy="207045"/>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8" name="Picture 2 7" descr="download (1).png">
                    <a:extLst>
                      <a:ext uri="{FF2B5EF4-FFF2-40B4-BE49-F238E27FC236}">
                        <a16:creationId xmlns:a16="http://schemas.microsoft.com/office/drawing/2014/main" id="{DA1D007C-8AD7-B584-0BC3-3016E4466496}"/>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941" t="79548" r="80210" b="-234"/>
                  <a:stretch/>
                </p:blipFill>
                <p:spPr bwMode="auto">
                  <a:xfrm rot="18584720">
                    <a:off x="4854769" y="1064769"/>
                    <a:ext cx="195657" cy="276060"/>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49" name="Picture 2 8" descr="download (1).png">
                    <a:extLst>
                      <a:ext uri="{FF2B5EF4-FFF2-40B4-BE49-F238E27FC236}">
                        <a16:creationId xmlns:a16="http://schemas.microsoft.com/office/drawing/2014/main" id="{39F9B599-EE89-8DE8-8279-6F4D38596E9B}"/>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79692" t="41794" r="-607" b="42174"/>
                  <a:stretch/>
                </p:blipFill>
                <p:spPr bwMode="auto">
                  <a:xfrm rot="18584720">
                    <a:off x="4972125" y="1086072"/>
                    <a:ext cx="217098" cy="213946"/>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50" name="Picture 2 9" descr="download.png">
                    <a:extLst>
                      <a:ext uri="{FF2B5EF4-FFF2-40B4-BE49-F238E27FC236}">
                        <a16:creationId xmlns:a16="http://schemas.microsoft.com/office/drawing/2014/main" id="{529633B3-28FA-6381-4146-FCAA7251F6BF}"/>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192" t="39942" r="80329" b="40038"/>
                  <a:stretch/>
                </p:blipFill>
                <p:spPr bwMode="auto">
                  <a:xfrm rot="18584720">
                    <a:off x="5121422" y="1082163"/>
                    <a:ext cx="192976" cy="269158"/>
                  </a:xfrm>
                  <a:prstGeom prst="rect">
                    <a:avLst/>
                  </a:prstGeom>
                  <a:noFill/>
                  <a:ln>
                    <a:noFill/>
                  </a:ln>
                  <a:effectLst>
                    <a:glow rad="1016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F28947B5-7C3E-750E-5051-7189C86BCF04}"/>
                      </a:ext>
                    </a:extLst>
                  </p:cNvPr>
                  <p:cNvSpPr txBox="1"/>
                  <p:nvPr/>
                </p:nvSpPr>
                <p:spPr>
                  <a:xfrm>
                    <a:off x="3738423" y="1330486"/>
                    <a:ext cx="1214175" cy="400109"/>
                  </a:xfrm>
                  <a:prstGeom prst="rect">
                    <a:avLst/>
                  </a:prstGeom>
                  <a:noFill/>
                  <a:ln>
                    <a:noFill/>
                  </a:ln>
                </p:spPr>
                <p:txBody>
                  <a:bodyPr wrap="square" rtlCol="0">
                    <a:spAutoFit/>
                  </a:bodyPr>
                  <a:lstStyle/>
                  <a:p>
                    <a:r>
                      <a:rPr lang="en-US" sz="1350" b="1" dirty="0">
                        <a:latin typeface="+mj-lt"/>
                        <a:cs typeface="Times New Roman" panose="02020603050405020304" pitchFamily="18" charset="0"/>
                      </a:rPr>
                      <a:t>Features</a:t>
                    </a:r>
                  </a:p>
                </p:txBody>
              </p:sp>
            </p:grpSp>
            <p:pic>
              <p:nvPicPr>
                <p:cNvPr id="15" name="Graphic 14" descr="Woman with short afro">
                  <a:extLst>
                    <a:ext uri="{FF2B5EF4-FFF2-40B4-BE49-F238E27FC236}">
                      <a16:creationId xmlns:a16="http://schemas.microsoft.com/office/drawing/2014/main" id="{B134D69A-923A-4A61-3924-F4CE26A6BC5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419167" y="2032724"/>
                  <a:ext cx="419123" cy="434457"/>
                </a:xfrm>
                <a:prstGeom prst="rect">
                  <a:avLst/>
                </a:prstGeom>
              </p:spPr>
            </p:pic>
            <p:pic>
              <p:nvPicPr>
                <p:cNvPr id="16" name="Graphic 15" descr="Female with short hair">
                  <a:extLst>
                    <a:ext uri="{FF2B5EF4-FFF2-40B4-BE49-F238E27FC236}">
                      <a16:creationId xmlns:a16="http://schemas.microsoft.com/office/drawing/2014/main" id="{D3258607-4B8E-D035-0D4F-F5570306931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58983" y="2027800"/>
                  <a:ext cx="426442" cy="449493"/>
                </a:xfrm>
                <a:prstGeom prst="rect">
                  <a:avLst/>
                </a:prstGeom>
              </p:spPr>
            </p:pic>
            <p:pic>
              <p:nvPicPr>
                <p:cNvPr id="17" name="Graphic 16" descr="A man with short hair">
                  <a:extLst>
                    <a:ext uri="{FF2B5EF4-FFF2-40B4-BE49-F238E27FC236}">
                      <a16:creationId xmlns:a16="http://schemas.microsoft.com/office/drawing/2014/main" id="{72956697-AF4A-DA0E-6676-6386F22ADEB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357394" y="2024660"/>
                  <a:ext cx="336242" cy="397886"/>
                </a:xfrm>
                <a:prstGeom prst="rect">
                  <a:avLst/>
                </a:prstGeom>
              </p:spPr>
            </p:pic>
            <p:cxnSp>
              <p:nvCxnSpPr>
                <p:cNvPr id="18" name="Straight Arrow Connector 17">
                  <a:extLst>
                    <a:ext uri="{FF2B5EF4-FFF2-40B4-BE49-F238E27FC236}">
                      <a16:creationId xmlns:a16="http://schemas.microsoft.com/office/drawing/2014/main" id="{C101E001-E16E-CA9A-810C-564AF4F36F45}"/>
                    </a:ext>
                  </a:extLst>
                </p:cNvPr>
                <p:cNvCxnSpPr>
                  <a:cxnSpLocks/>
                  <a:stCxn id="40" idx="3"/>
                  <a:endCxn id="24" idx="1"/>
                </p:cNvCxnSpPr>
                <p:nvPr/>
              </p:nvCxnSpPr>
              <p:spPr>
                <a:xfrm>
                  <a:off x="5519901" y="1255620"/>
                  <a:ext cx="1133431" cy="11715"/>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AF019FA-F2CB-8A87-8A80-C584B78FCE93}"/>
                    </a:ext>
                  </a:extLst>
                </p:cNvPr>
                <p:cNvCxnSpPr/>
                <p:nvPr/>
              </p:nvCxnSpPr>
              <p:spPr>
                <a:xfrm>
                  <a:off x="5952083" y="2467267"/>
                  <a:ext cx="692615" cy="0"/>
                </a:xfrm>
                <a:prstGeom prst="straightConnector1">
                  <a:avLst/>
                </a:prstGeom>
                <a:ln>
                  <a:solidFill>
                    <a:schemeClr val="tx1"/>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grpSp>
        </p:grpSp>
        <p:pic>
          <p:nvPicPr>
            <p:cNvPr id="7" name="Picture 6" descr="A black background with dots and lines&#10;&#10;Description automatically generated">
              <a:extLst>
                <a:ext uri="{FF2B5EF4-FFF2-40B4-BE49-F238E27FC236}">
                  <a16:creationId xmlns:a16="http://schemas.microsoft.com/office/drawing/2014/main" id="{70E5456B-7411-7B3A-5ED7-ABD63F0D58D1}"/>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l="33788" t="30345" r="47269" b="33519"/>
            <a:stretch/>
          </p:blipFill>
          <p:spPr>
            <a:xfrm>
              <a:off x="3069153" y="3142601"/>
              <a:ext cx="593496" cy="537780"/>
            </a:xfrm>
            <a:prstGeom prst="rect">
              <a:avLst/>
            </a:prstGeom>
          </p:spPr>
        </p:pic>
        <p:pic>
          <p:nvPicPr>
            <p:cNvPr id="8" name="Picture 7" descr="\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title="IguanaTex Bitmap Display">
              <a:extLst>
                <a:ext uri="{FF2B5EF4-FFF2-40B4-BE49-F238E27FC236}">
                  <a16:creationId xmlns:a16="http://schemas.microsoft.com/office/drawing/2014/main" id="{22DD87F9-8D56-5CA3-D2EE-493D2AC4587F}"/>
                </a:ext>
              </a:extLst>
            </p:cNvPr>
            <p:cNvPicPr>
              <a:picLocks noChangeAspect="1"/>
            </p:cNvPicPr>
            <p:nvPr>
              <p:custDataLst>
                <p:tags r:id="rId3"/>
              </p:custDataLst>
            </p:nvPr>
          </p:nvPicPr>
          <p:blipFill>
            <a:blip r:embed="rId39" cstate="print">
              <a:extLst>
                <a:ext uri="{28A0092B-C50C-407E-A947-70E740481C1C}">
                  <a14:useLocalDpi xmlns:a14="http://schemas.microsoft.com/office/drawing/2010/main" val="0"/>
                </a:ext>
              </a:extLst>
            </a:blip>
            <a:stretch>
              <a:fillRect/>
            </a:stretch>
          </p:blipFill>
          <p:spPr>
            <a:xfrm>
              <a:off x="7208437" y="2674824"/>
              <a:ext cx="1646271" cy="277827"/>
            </a:xfrm>
            <a:prstGeom prst="rect">
              <a:avLst/>
            </a:prstGeom>
            <a:ln>
              <a:noFill/>
            </a:ln>
          </p:spPr>
        </p:pic>
        <p:sp>
          <p:nvSpPr>
            <p:cNvPr id="9" name="TextBox 8">
              <a:extLst>
                <a:ext uri="{FF2B5EF4-FFF2-40B4-BE49-F238E27FC236}">
                  <a16:creationId xmlns:a16="http://schemas.microsoft.com/office/drawing/2014/main" id="{FAFE285A-B225-CDD1-14CE-97443E86AC78}"/>
                </a:ext>
              </a:extLst>
            </p:cNvPr>
            <p:cNvSpPr txBox="1"/>
            <p:nvPr/>
          </p:nvSpPr>
          <p:spPr>
            <a:xfrm>
              <a:off x="6804263" y="3105834"/>
              <a:ext cx="287514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Annotator reliability</a:t>
              </a:r>
            </a:p>
            <a:p>
              <a:pPr algn="ctr"/>
              <a:r>
                <a:rPr lang="en-US" sz="1350" b="1" dirty="0">
                  <a:latin typeface="+mj-lt"/>
                  <a:cs typeface="Times New Roman" panose="02020603050405020304" pitchFamily="18" charset="0"/>
                </a:rPr>
                <a:t> (confusion) parameters</a:t>
              </a:r>
            </a:p>
          </p:txBody>
        </p:sp>
        <p:cxnSp>
          <p:nvCxnSpPr>
            <p:cNvPr id="10" name="Straight Arrow Connector 9">
              <a:extLst>
                <a:ext uri="{FF2B5EF4-FFF2-40B4-BE49-F238E27FC236}">
                  <a16:creationId xmlns:a16="http://schemas.microsoft.com/office/drawing/2014/main" id="{46DB47FB-1510-8393-CCF7-BAB8F86F3517}"/>
                </a:ext>
              </a:extLst>
            </p:cNvPr>
            <p:cNvCxnSpPr>
              <a:cxnSpLocks/>
            </p:cNvCxnSpPr>
            <p:nvPr/>
          </p:nvCxnSpPr>
          <p:spPr>
            <a:xfrm>
              <a:off x="6434750" y="3417673"/>
              <a:ext cx="649452"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F50AD1C-A352-EE82-88FC-23A950191746}"/>
                </a:ext>
              </a:extLst>
            </p:cNvPr>
            <p:cNvSpPr txBox="1"/>
            <p:nvPr/>
          </p:nvSpPr>
          <p:spPr>
            <a:xfrm>
              <a:off x="3780737" y="3949571"/>
              <a:ext cx="1695337" cy="677108"/>
            </a:xfrm>
            <a:prstGeom prst="rect">
              <a:avLst/>
            </a:prstGeom>
            <a:noFill/>
          </p:spPr>
          <p:txBody>
            <a:bodyPr wrap="none" rtlCol="0">
              <a:spAutoFit/>
            </a:bodyPr>
            <a:lstStyle/>
            <a:p>
              <a:pPr algn="ctr"/>
              <a:r>
                <a:rPr lang="en-US" sz="1350" b="1" dirty="0">
                  <a:latin typeface="+mj-lt"/>
                  <a:cs typeface="Times New Roman" panose="02020603050405020304" pitchFamily="18" charset="0"/>
                </a:rPr>
                <a:t>Downstream </a:t>
              </a:r>
            </a:p>
            <a:p>
              <a:pPr algn="ctr"/>
              <a:r>
                <a:rPr lang="en-US" sz="1350" b="1" dirty="0">
                  <a:latin typeface="+mj-lt"/>
                  <a:cs typeface="Times New Roman" panose="02020603050405020304" pitchFamily="18" charset="0"/>
                </a:rPr>
                <a:t>inference</a:t>
              </a:r>
            </a:p>
          </p:txBody>
        </p:sp>
      </p:grpSp>
      <p:sp>
        <p:nvSpPr>
          <p:cNvPr id="52" name="TextBox 51">
            <a:extLst>
              <a:ext uri="{FF2B5EF4-FFF2-40B4-BE49-F238E27FC236}">
                <a16:creationId xmlns:a16="http://schemas.microsoft.com/office/drawing/2014/main" id="{3DB7C2DC-EB46-493F-4156-BAF51B899A43}"/>
              </a:ext>
            </a:extLst>
          </p:cNvPr>
          <p:cNvSpPr txBox="1"/>
          <p:nvPr/>
        </p:nvSpPr>
        <p:spPr>
          <a:xfrm>
            <a:off x="438053" y="3644450"/>
            <a:ext cx="8849382"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E2E crowdsourcing incorporates features to jointly tackle label integration and downstream learning</a:t>
            </a:r>
          </a:p>
          <a:p>
            <a:pPr marL="285750" indent="-285750">
              <a:buFont typeface="Wingdings" panose="05000000000000000000" pitchFamily="2" charset="2"/>
              <a:buChar char="Ø"/>
            </a:pPr>
            <a:r>
              <a:rPr lang="en-US" dirty="0">
                <a:latin typeface="+mj-lt"/>
                <a:cs typeface="Times New Roman" panose="02020603050405020304" pitchFamily="18" charset="0"/>
              </a:rPr>
              <a:t>If the goal of the E2E learning is to train a classifier, E2E systems design a loss function such that</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The goal of the E2E learning is to learn       corresponds to the true-label classifier</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53" name="Picture 52" descr="\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 \leftarrow \arg\min_{\bm \theta,\bm \eta}~{\ell}(\{ \bm x_n\},\{\widecheck{y}_n^{(m)}\},\bm \theta,\bm \eta)$&#10;&#10;&#10;\end{document}" title="IguanaTex Bitmap Display">
            <a:extLst>
              <a:ext uri="{FF2B5EF4-FFF2-40B4-BE49-F238E27FC236}">
                <a16:creationId xmlns:a16="http://schemas.microsoft.com/office/drawing/2014/main" id="{BE51F529-5707-352A-CA3B-FBBCB72F8A21}"/>
              </a:ext>
            </a:extLst>
          </p:cNvPr>
          <p:cNvPicPr>
            <a:picLocks noChangeAspect="1"/>
          </p:cNvPicPr>
          <p:nvPr>
            <p:custDataLst>
              <p:tags r:id="rId1"/>
            </p:custDataLst>
          </p:nvPr>
        </p:nvPicPr>
        <p:blipFill>
          <a:blip r:embed="rId40"/>
          <a:stretch>
            <a:fillRect/>
          </a:stretch>
        </p:blipFill>
        <p:spPr>
          <a:xfrm>
            <a:off x="1817613" y="5051804"/>
            <a:ext cx="3743550" cy="307481"/>
          </a:xfrm>
          <a:prstGeom prst="rect">
            <a:avLst/>
          </a:prstGeom>
        </p:spPr>
      </p:pic>
      <p:pic>
        <p:nvPicPr>
          <p:cNvPr id="55" name="Picture 54" descr="\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10;&#10;&#10;\end{document}" title="IguanaTex Bitmap Display">
            <a:extLst>
              <a:ext uri="{FF2B5EF4-FFF2-40B4-BE49-F238E27FC236}">
                <a16:creationId xmlns:a16="http://schemas.microsoft.com/office/drawing/2014/main" id="{74E15091-A912-A758-1AAE-3891606833E7}"/>
              </a:ext>
            </a:extLst>
          </p:cNvPr>
          <p:cNvPicPr>
            <a:picLocks noChangeAspect="1"/>
          </p:cNvPicPr>
          <p:nvPr>
            <p:custDataLst>
              <p:tags r:id="rId2"/>
            </p:custDataLst>
          </p:nvPr>
        </p:nvPicPr>
        <p:blipFill>
          <a:blip r:embed="rId41"/>
          <a:stretch>
            <a:fillRect/>
          </a:stretch>
        </p:blipFill>
        <p:spPr>
          <a:xfrm>
            <a:off x="4885214" y="5894550"/>
            <a:ext cx="213720" cy="278525"/>
          </a:xfrm>
          <a:prstGeom prst="rect">
            <a:avLst/>
          </a:prstGeom>
        </p:spPr>
      </p:pic>
      <p:sp>
        <p:nvSpPr>
          <p:cNvPr id="57" name="Speech Bubble: Rectangle with Corners Rounded 56">
            <a:extLst>
              <a:ext uri="{FF2B5EF4-FFF2-40B4-BE49-F238E27FC236}">
                <a16:creationId xmlns:a16="http://schemas.microsoft.com/office/drawing/2014/main" id="{509D19D2-50E2-D6B2-A97A-5A5BFA82F712}"/>
              </a:ext>
            </a:extLst>
          </p:cNvPr>
          <p:cNvSpPr/>
          <p:nvPr/>
        </p:nvSpPr>
        <p:spPr>
          <a:xfrm>
            <a:off x="6049574" y="4631205"/>
            <a:ext cx="2959955" cy="1139728"/>
          </a:xfrm>
          <a:prstGeom prst="wedgeRoundRectCallout">
            <a:avLst>
              <a:gd name="adj1" fmla="val -70166"/>
              <a:gd name="adj2" fmla="val 950"/>
              <a:gd name="adj3" fmla="val 16667"/>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cs typeface="Times New Roman" panose="02020603050405020304" pitchFamily="18" charset="0"/>
              </a:rPr>
              <a:t>additional model parameters, e.g., annotator confusion parameters</a:t>
            </a:r>
            <a:endParaRPr lang="en-US" dirty="0">
              <a:solidFill>
                <a:schemeClr val="tx1"/>
              </a:solidFill>
            </a:endParaRPr>
          </a:p>
        </p:txBody>
      </p:sp>
    </p:spTree>
    <p:extLst>
      <p:ext uri="{BB962C8B-B14F-4D97-AF65-F5344CB8AC3E}">
        <p14:creationId xmlns:p14="http://schemas.microsoft.com/office/powerpoint/2010/main" val="10870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FC38-4B36-931D-8BE1-FE0ED9AC70E5}"/>
              </a:ext>
            </a:extLst>
          </p:cNvPr>
          <p:cNvSpPr>
            <a:spLocks noGrp="1"/>
          </p:cNvSpPr>
          <p:nvPr>
            <p:ph type="title"/>
          </p:nvPr>
        </p:nvSpPr>
        <p:spPr/>
        <p:txBody>
          <a:bodyPr/>
          <a:lstStyle/>
          <a:p>
            <a:r>
              <a:rPr lang="en-US" dirty="0"/>
              <a:t>End-To-End (E2E) Learning</a:t>
            </a:r>
          </a:p>
        </p:txBody>
      </p:sp>
      <p:grpSp>
        <p:nvGrpSpPr>
          <p:cNvPr id="4" name="Group 3">
            <a:extLst>
              <a:ext uri="{FF2B5EF4-FFF2-40B4-BE49-F238E27FC236}">
                <a16:creationId xmlns:a16="http://schemas.microsoft.com/office/drawing/2014/main" id="{71CEB762-505E-A0D3-35AB-B19D046A4679}"/>
              </a:ext>
            </a:extLst>
          </p:cNvPr>
          <p:cNvGrpSpPr/>
          <p:nvPr/>
        </p:nvGrpSpPr>
        <p:grpSpPr>
          <a:xfrm>
            <a:off x="3864128" y="895794"/>
            <a:ext cx="2750648" cy="1866066"/>
            <a:chOff x="2947631" y="843731"/>
            <a:chExt cx="5762867" cy="4105440"/>
          </a:xfrm>
        </p:grpSpPr>
        <p:cxnSp>
          <p:nvCxnSpPr>
            <p:cNvPr id="5" name="Straight Connector 4">
              <a:extLst>
                <a:ext uri="{FF2B5EF4-FFF2-40B4-BE49-F238E27FC236}">
                  <a16:creationId xmlns:a16="http://schemas.microsoft.com/office/drawing/2014/main" id="{5DDA5543-EDC7-B177-2A11-1A6B12D60AE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hart 44 2 2 1">
              <a:extLst>
                <a:ext uri="{FF2B5EF4-FFF2-40B4-BE49-F238E27FC236}">
                  <a16:creationId xmlns:a16="http://schemas.microsoft.com/office/drawing/2014/main" id="{5F521A2E-059B-75DD-89AA-455FD54FD678}"/>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6"/>
            </a:graphicData>
          </a:graphic>
        </p:graphicFrame>
      </p:grpSp>
      <p:sp>
        <p:nvSpPr>
          <p:cNvPr id="7" name="TextBox 6">
            <a:extLst>
              <a:ext uri="{FF2B5EF4-FFF2-40B4-BE49-F238E27FC236}">
                <a16:creationId xmlns:a16="http://schemas.microsoft.com/office/drawing/2014/main" id="{B11E53C6-1104-29B4-DC05-32F05772F99D}"/>
              </a:ext>
            </a:extLst>
          </p:cNvPr>
          <p:cNvSpPr txBox="1"/>
          <p:nvPr/>
        </p:nvSpPr>
        <p:spPr>
          <a:xfrm>
            <a:off x="1454634" y="813103"/>
            <a:ext cx="1704313" cy="323165"/>
          </a:xfrm>
          <a:prstGeom prst="rect">
            <a:avLst/>
          </a:prstGeom>
          <a:noFill/>
        </p:spPr>
        <p:txBody>
          <a:bodyPr wrap="none" rtlCol="0">
            <a:spAutoFit/>
          </a:bodyPr>
          <a:lstStyle/>
          <a:p>
            <a:r>
              <a:rPr lang="en-US" sz="1500" b="1" dirty="0">
                <a:latin typeface="+mj-lt"/>
                <a:cs typeface="Times New Roman" panose="02020603050405020304" pitchFamily="18" charset="0"/>
              </a:rPr>
              <a:t>LabelMe Dataset</a:t>
            </a:r>
          </a:p>
        </p:txBody>
      </p:sp>
      <p:pic>
        <p:nvPicPr>
          <p:cNvPr id="8" name="Picture 7" descr="\documentclass{article}&#10;\usepackage{amsmath}&#10;\usepackage{bm,amssymb}&#10;\pagestyle{empty}&#10;\begin{document}&#10;&#10;$M=59, K=8$&#10;&#10;&#10;\end{document}" title="IguanaTex Bitmap Display">
            <a:extLst>
              <a:ext uri="{FF2B5EF4-FFF2-40B4-BE49-F238E27FC236}">
                <a16:creationId xmlns:a16="http://schemas.microsoft.com/office/drawing/2014/main" id="{3F8DFD18-7B35-42CB-6B64-82D364B7A7E4}"/>
              </a:ext>
            </a:extLst>
          </p:cNvPr>
          <p:cNvPicPr>
            <a:picLocks noChangeAspect="1"/>
          </p:cNvPicPr>
          <p:nvPr>
            <p:custDataLst>
              <p:tags r:id="rId1"/>
            </p:custDataLst>
          </p:nvPr>
        </p:nvPicPr>
        <p:blipFill>
          <a:blip r:embed="rId7"/>
          <a:stretch>
            <a:fillRect/>
          </a:stretch>
        </p:blipFill>
        <p:spPr>
          <a:xfrm>
            <a:off x="1523542" y="1064224"/>
            <a:ext cx="1161847" cy="155270"/>
          </a:xfrm>
          <a:prstGeom prst="rect">
            <a:avLst/>
          </a:prstGeom>
        </p:spPr>
      </p:pic>
      <p:sp>
        <p:nvSpPr>
          <p:cNvPr id="9" name="TextBox 8">
            <a:extLst>
              <a:ext uri="{FF2B5EF4-FFF2-40B4-BE49-F238E27FC236}">
                <a16:creationId xmlns:a16="http://schemas.microsoft.com/office/drawing/2014/main" id="{A96E81A1-B0A4-ECE8-49CD-093240F5C5DC}"/>
              </a:ext>
            </a:extLst>
          </p:cNvPr>
          <p:cNvSpPr txBox="1"/>
          <p:nvPr/>
        </p:nvSpPr>
        <p:spPr>
          <a:xfrm>
            <a:off x="4833471" y="813753"/>
            <a:ext cx="1479892" cy="323165"/>
          </a:xfrm>
          <a:prstGeom prst="rect">
            <a:avLst/>
          </a:prstGeom>
          <a:noFill/>
        </p:spPr>
        <p:txBody>
          <a:bodyPr wrap="none" rtlCol="0">
            <a:spAutoFit/>
          </a:bodyPr>
          <a:lstStyle/>
          <a:p>
            <a:r>
              <a:rPr lang="en-US" sz="1500" b="1" dirty="0">
                <a:latin typeface="+mj-lt"/>
                <a:cs typeface="Times New Roman" panose="02020603050405020304" pitchFamily="18" charset="0"/>
              </a:rPr>
              <a:t>Music Dataset</a:t>
            </a:r>
          </a:p>
        </p:txBody>
      </p:sp>
      <p:pic>
        <p:nvPicPr>
          <p:cNvPr id="10" name="Picture 9" descr="\documentclass{article}&#10;\usepackage{amsmath}&#10;\usepackage{bm,amssymb}&#10;\pagestyle{empty}&#10;\begin{document}&#10;&#10;$M=44, K=10$&#10;&#10;&#10;\end{document}" title="IguanaTex Bitmap Display">
            <a:extLst>
              <a:ext uri="{FF2B5EF4-FFF2-40B4-BE49-F238E27FC236}">
                <a16:creationId xmlns:a16="http://schemas.microsoft.com/office/drawing/2014/main" id="{1E84E486-C6C1-B463-183C-5596CA6B69D6}"/>
              </a:ext>
            </a:extLst>
          </p:cNvPr>
          <p:cNvPicPr>
            <a:picLocks noChangeAspect="1"/>
          </p:cNvPicPr>
          <p:nvPr>
            <p:custDataLst>
              <p:tags r:id="rId2"/>
            </p:custDataLst>
          </p:nvPr>
        </p:nvPicPr>
        <p:blipFill>
          <a:blip r:embed="rId8"/>
          <a:stretch>
            <a:fillRect/>
          </a:stretch>
        </p:blipFill>
        <p:spPr>
          <a:xfrm>
            <a:off x="4852553" y="1091721"/>
            <a:ext cx="1251796" cy="155270"/>
          </a:xfrm>
          <a:prstGeom prst="rect">
            <a:avLst/>
          </a:prstGeom>
        </p:spPr>
      </p:pic>
      <p:sp>
        <p:nvSpPr>
          <p:cNvPr id="11" name="TextBox 10">
            <a:extLst>
              <a:ext uri="{FF2B5EF4-FFF2-40B4-BE49-F238E27FC236}">
                <a16:creationId xmlns:a16="http://schemas.microsoft.com/office/drawing/2014/main" id="{643398BB-DF5B-1394-E701-28358D500500}"/>
              </a:ext>
            </a:extLst>
          </p:cNvPr>
          <p:cNvSpPr txBox="1"/>
          <p:nvPr/>
        </p:nvSpPr>
        <p:spPr>
          <a:xfrm>
            <a:off x="1588564" y="2852172"/>
            <a:ext cx="1727332" cy="323165"/>
          </a:xfrm>
          <a:prstGeom prst="rect">
            <a:avLst/>
          </a:prstGeom>
          <a:noFill/>
        </p:spPr>
        <p:txBody>
          <a:bodyPr wrap="none" rtlCol="0">
            <a:spAutoFit/>
          </a:bodyPr>
          <a:lstStyle/>
          <a:p>
            <a:r>
              <a:rPr lang="en-US" sz="1500" b="1" dirty="0">
                <a:latin typeface="+mj-lt"/>
                <a:cs typeface="Times New Roman" panose="02020603050405020304" pitchFamily="18" charset="0"/>
              </a:rPr>
              <a:t>CIFAR10 Dataset</a:t>
            </a:r>
          </a:p>
        </p:txBody>
      </p:sp>
      <p:pic>
        <p:nvPicPr>
          <p:cNvPr id="12" name="Picture 11" descr="\documentclass{article}&#10;\usepackage{amsmath}&#10;\usepackage{bm,amssymb}&#10;\pagestyle{empty}&#10;\begin{document}&#10;&#10;$M=5, K=10$&#10;&#10;&#10;\end{document}" title="IguanaTex Bitmap Display">
            <a:extLst>
              <a:ext uri="{FF2B5EF4-FFF2-40B4-BE49-F238E27FC236}">
                <a16:creationId xmlns:a16="http://schemas.microsoft.com/office/drawing/2014/main" id="{944FE6AD-E3A6-C8B9-3050-0E377BE9232F}"/>
              </a:ext>
            </a:extLst>
          </p:cNvPr>
          <p:cNvPicPr>
            <a:picLocks noChangeAspect="1"/>
          </p:cNvPicPr>
          <p:nvPr>
            <p:custDataLst>
              <p:tags r:id="rId3"/>
            </p:custDataLst>
          </p:nvPr>
        </p:nvPicPr>
        <p:blipFill>
          <a:blip r:embed="rId9"/>
          <a:stretch>
            <a:fillRect/>
          </a:stretch>
        </p:blipFill>
        <p:spPr>
          <a:xfrm>
            <a:off x="1697131" y="3107238"/>
            <a:ext cx="1162918" cy="155270"/>
          </a:xfrm>
          <a:prstGeom prst="rect">
            <a:avLst/>
          </a:prstGeom>
        </p:spPr>
      </p:pic>
      <p:sp>
        <p:nvSpPr>
          <p:cNvPr id="13" name="TextBox 12">
            <a:extLst>
              <a:ext uri="{FF2B5EF4-FFF2-40B4-BE49-F238E27FC236}">
                <a16:creationId xmlns:a16="http://schemas.microsoft.com/office/drawing/2014/main" id="{030118D6-2058-6318-E93C-E78857BF1068}"/>
              </a:ext>
            </a:extLst>
          </p:cNvPr>
          <p:cNvSpPr txBox="1"/>
          <p:nvPr/>
        </p:nvSpPr>
        <p:spPr>
          <a:xfrm>
            <a:off x="4604016" y="2850068"/>
            <a:ext cx="2268570" cy="323165"/>
          </a:xfrm>
          <a:prstGeom prst="rect">
            <a:avLst/>
          </a:prstGeom>
          <a:noFill/>
        </p:spPr>
        <p:txBody>
          <a:bodyPr wrap="none" rtlCol="0">
            <a:spAutoFit/>
          </a:bodyPr>
          <a:lstStyle/>
          <a:p>
            <a:r>
              <a:rPr lang="en-US" sz="1500" b="1" dirty="0">
                <a:latin typeface="+mj-lt"/>
                <a:cs typeface="Times New Roman" panose="02020603050405020304" pitchFamily="18" charset="0"/>
              </a:rPr>
              <a:t>FashionMNIST Dataset</a:t>
            </a:r>
          </a:p>
        </p:txBody>
      </p:sp>
      <p:pic>
        <p:nvPicPr>
          <p:cNvPr id="14" name="Picture 13" descr="\documentclass{article}&#10;\usepackage{amsmath}&#10;\usepackage{bm,amssymb}&#10;\pagestyle{empty}&#10;\begin{document}&#10;&#10;$M=15, K=10$&#10;&#10;&#10;\end{document}" title="IguanaTex Bitmap Display">
            <a:extLst>
              <a:ext uri="{FF2B5EF4-FFF2-40B4-BE49-F238E27FC236}">
                <a16:creationId xmlns:a16="http://schemas.microsoft.com/office/drawing/2014/main" id="{9A9C4BE1-C153-8DFD-FB94-0120026E2E1F}"/>
              </a:ext>
            </a:extLst>
          </p:cNvPr>
          <p:cNvPicPr>
            <a:picLocks noChangeAspect="1"/>
          </p:cNvPicPr>
          <p:nvPr>
            <p:custDataLst>
              <p:tags r:id="rId4"/>
            </p:custDataLst>
          </p:nvPr>
        </p:nvPicPr>
        <p:blipFill>
          <a:blip r:embed="rId10"/>
          <a:stretch>
            <a:fillRect/>
          </a:stretch>
        </p:blipFill>
        <p:spPr>
          <a:xfrm>
            <a:off x="4946628" y="3115553"/>
            <a:ext cx="1251796" cy="155270"/>
          </a:xfrm>
          <a:prstGeom prst="rect">
            <a:avLst/>
          </a:prstGeom>
        </p:spPr>
      </p:pic>
      <p:sp>
        <p:nvSpPr>
          <p:cNvPr id="15" name="TextBox 14">
            <a:extLst>
              <a:ext uri="{FF2B5EF4-FFF2-40B4-BE49-F238E27FC236}">
                <a16:creationId xmlns:a16="http://schemas.microsoft.com/office/drawing/2014/main" id="{4CBB8B55-582C-FF1A-9855-5B251E97E0E6}"/>
              </a:ext>
            </a:extLst>
          </p:cNvPr>
          <p:cNvSpPr txBox="1"/>
          <p:nvPr/>
        </p:nvSpPr>
        <p:spPr>
          <a:xfrm rot="16200000">
            <a:off x="-638613" y="2786804"/>
            <a:ext cx="2154757" cy="323165"/>
          </a:xfrm>
          <a:prstGeom prst="rect">
            <a:avLst/>
          </a:prstGeom>
          <a:noFill/>
        </p:spPr>
        <p:txBody>
          <a:bodyPr wrap="none" rtlCol="0">
            <a:spAutoFit/>
          </a:bodyPr>
          <a:lstStyle/>
          <a:p>
            <a:r>
              <a:rPr lang="en-US" sz="1500" dirty="0">
                <a:latin typeface="+mj-lt"/>
                <a:cs typeface="Times New Roman" panose="02020603050405020304" pitchFamily="18" charset="0"/>
              </a:rPr>
              <a:t>Classification Error (%)</a:t>
            </a:r>
          </a:p>
        </p:txBody>
      </p:sp>
      <p:grpSp>
        <p:nvGrpSpPr>
          <p:cNvPr id="16" name="Group 15">
            <a:extLst>
              <a:ext uri="{FF2B5EF4-FFF2-40B4-BE49-F238E27FC236}">
                <a16:creationId xmlns:a16="http://schemas.microsoft.com/office/drawing/2014/main" id="{C6347A0B-D094-E468-5A80-825EFCA5C25F}"/>
              </a:ext>
            </a:extLst>
          </p:cNvPr>
          <p:cNvGrpSpPr/>
          <p:nvPr/>
        </p:nvGrpSpPr>
        <p:grpSpPr>
          <a:xfrm>
            <a:off x="678218" y="898883"/>
            <a:ext cx="2750648" cy="1866066"/>
            <a:chOff x="2947631" y="843731"/>
            <a:chExt cx="5762867" cy="4105440"/>
          </a:xfrm>
        </p:grpSpPr>
        <p:cxnSp>
          <p:nvCxnSpPr>
            <p:cNvPr id="17" name="Straight Connector 16">
              <a:extLst>
                <a:ext uri="{FF2B5EF4-FFF2-40B4-BE49-F238E27FC236}">
                  <a16:creationId xmlns:a16="http://schemas.microsoft.com/office/drawing/2014/main" id="{160FB92B-FBE4-21E5-9B77-B93948CA87C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44 2 2 2">
              <a:extLst>
                <a:ext uri="{FF2B5EF4-FFF2-40B4-BE49-F238E27FC236}">
                  <a16:creationId xmlns:a16="http://schemas.microsoft.com/office/drawing/2014/main" id="{1A3DE0FA-2FC0-A16F-6CDF-C7EE27C3E7D2}"/>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9" name="Group 18">
            <a:extLst>
              <a:ext uri="{FF2B5EF4-FFF2-40B4-BE49-F238E27FC236}">
                <a16:creationId xmlns:a16="http://schemas.microsoft.com/office/drawing/2014/main" id="{B787B1BF-B12F-5F4B-131F-3E83028D12CA}"/>
              </a:ext>
            </a:extLst>
          </p:cNvPr>
          <p:cNvGrpSpPr/>
          <p:nvPr/>
        </p:nvGrpSpPr>
        <p:grpSpPr>
          <a:xfrm>
            <a:off x="653535" y="3254439"/>
            <a:ext cx="2750648" cy="1866066"/>
            <a:chOff x="2947631" y="843731"/>
            <a:chExt cx="5762867" cy="4105440"/>
          </a:xfrm>
        </p:grpSpPr>
        <p:cxnSp>
          <p:nvCxnSpPr>
            <p:cNvPr id="20" name="Straight Connector 19">
              <a:extLst>
                <a:ext uri="{FF2B5EF4-FFF2-40B4-BE49-F238E27FC236}">
                  <a16:creationId xmlns:a16="http://schemas.microsoft.com/office/drawing/2014/main" id="{4D10154D-7512-B1F8-DE2A-E6DFB23AB9E9}"/>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 name="Chart 44 2 2 3">
              <a:extLst>
                <a:ext uri="{FF2B5EF4-FFF2-40B4-BE49-F238E27FC236}">
                  <a16:creationId xmlns:a16="http://schemas.microsoft.com/office/drawing/2014/main" id="{7D3FC224-FB54-C5D1-B437-8648F6402000}"/>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2"/>
            </a:graphicData>
          </a:graphic>
        </p:graphicFrame>
      </p:grpSp>
      <p:grpSp>
        <p:nvGrpSpPr>
          <p:cNvPr id="22" name="Group 21">
            <a:extLst>
              <a:ext uri="{FF2B5EF4-FFF2-40B4-BE49-F238E27FC236}">
                <a16:creationId xmlns:a16="http://schemas.microsoft.com/office/drawing/2014/main" id="{78C7E4AD-13AA-B680-3749-0E52BF8C82CA}"/>
              </a:ext>
            </a:extLst>
          </p:cNvPr>
          <p:cNvGrpSpPr/>
          <p:nvPr/>
        </p:nvGrpSpPr>
        <p:grpSpPr>
          <a:xfrm>
            <a:off x="3838303" y="3233148"/>
            <a:ext cx="2750648" cy="1866066"/>
            <a:chOff x="2947631" y="843731"/>
            <a:chExt cx="5762867" cy="4105440"/>
          </a:xfrm>
        </p:grpSpPr>
        <p:cxnSp>
          <p:nvCxnSpPr>
            <p:cNvPr id="23" name="Straight Connector 22">
              <a:extLst>
                <a:ext uri="{FF2B5EF4-FFF2-40B4-BE49-F238E27FC236}">
                  <a16:creationId xmlns:a16="http://schemas.microsoft.com/office/drawing/2014/main" id="{603D461A-3341-26B6-1A2B-A22716FFA5A5}"/>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hart 44 2 2 4">
              <a:extLst>
                <a:ext uri="{FF2B5EF4-FFF2-40B4-BE49-F238E27FC236}">
                  <a16:creationId xmlns:a16="http://schemas.microsoft.com/office/drawing/2014/main" id="{92F62F0A-5DFE-B560-3B30-8EBCB3F97E30}"/>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13"/>
            </a:graphicData>
          </a:graphic>
        </p:graphicFrame>
      </p:grpSp>
      <p:pic>
        <p:nvPicPr>
          <p:cNvPr id="25" name="Picture 24">
            <a:extLst>
              <a:ext uri="{FF2B5EF4-FFF2-40B4-BE49-F238E27FC236}">
                <a16:creationId xmlns:a16="http://schemas.microsoft.com/office/drawing/2014/main" id="{B4F5C059-976E-4431-0071-6E3C3CBA8B2A}"/>
              </a:ext>
            </a:extLst>
          </p:cNvPr>
          <p:cNvPicPr>
            <a:picLocks noChangeAspect="1"/>
          </p:cNvPicPr>
          <p:nvPr/>
        </p:nvPicPr>
        <p:blipFill>
          <a:blip r:embed="rId14"/>
          <a:stretch>
            <a:fillRect/>
          </a:stretch>
        </p:blipFill>
        <p:spPr>
          <a:xfrm>
            <a:off x="6794868" y="2577167"/>
            <a:ext cx="1240838" cy="1648666"/>
          </a:xfrm>
          <a:prstGeom prst="rect">
            <a:avLst/>
          </a:prstGeom>
        </p:spPr>
      </p:pic>
      <p:sp>
        <p:nvSpPr>
          <p:cNvPr id="26" name="Speech Bubble: Rectangle with Corners Rounded 25">
            <a:extLst>
              <a:ext uri="{FF2B5EF4-FFF2-40B4-BE49-F238E27FC236}">
                <a16:creationId xmlns:a16="http://schemas.microsoft.com/office/drawing/2014/main" id="{ECDCA4E4-E8CA-6C4A-00B1-022542129753}"/>
              </a:ext>
            </a:extLst>
          </p:cNvPr>
          <p:cNvSpPr/>
          <p:nvPr/>
        </p:nvSpPr>
        <p:spPr>
          <a:xfrm>
            <a:off x="6735997" y="3385354"/>
            <a:ext cx="1375384" cy="835747"/>
          </a:xfrm>
          <a:prstGeom prst="wedgeRoundRectCallout">
            <a:avLst>
              <a:gd name="adj1" fmla="val -5581"/>
              <a:gd name="adj2" fmla="val 72154"/>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7" name="TextBox 26">
            <a:extLst>
              <a:ext uri="{FF2B5EF4-FFF2-40B4-BE49-F238E27FC236}">
                <a16:creationId xmlns:a16="http://schemas.microsoft.com/office/drawing/2014/main" id="{A245F791-3089-83F8-6C55-5C8224C060AC}"/>
              </a:ext>
            </a:extLst>
          </p:cNvPr>
          <p:cNvSpPr txBox="1"/>
          <p:nvPr/>
        </p:nvSpPr>
        <p:spPr>
          <a:xfrm>
            <a:off x="6794869" y="4376792"/>
            <a:ext cx="2037737" cy="300082"/>
          </a:xfrm>
          <a:prstGeom prst="rect">
            <a:avLst/>
          </a:prstGeom>
          <a:noFill/>
        </p:spPr>
        <p:txBody>
          <a:bodyPr wrap="none" rtlCol="0">
            <a:spAutoFit/>
          </a:bodyPr>
          <a:lstStyle/>
          <a:p>
            <a:r>
              <a:rPr lang="en-US" sz="1350" b="1" dirty="0">
                <a:latin typeface="+mj-lt"/>
                <a:cs typeface="Times New Roman" panose="02020603050405020304" pitchFamily="18" charset="0"/>
              </a:rPr>
              <a:t>Two stage approaches</a:t>
            </a:r>
          </a:p>
        </p:txBody>
      </p:sp>
      <p:sp>
        <p:nvSpPr>
          <p:cNvPr id="28" name="Speech Bubble: Rectangle with Corners Rounded 27">
            <a:extLst>
              <a:ext uri="{FF2B5EF4-FFF2-40B4-BE49-F238E27FC236}">
                <a16:creationId xmlns:a16="http://schemas.microsoft.com/office/drawing/2014/main" id="{1D2600D1-A2B8-B2CE-1CE8-90D39C72CE36}"/>
              </a:ext>
            </a:extLst>
          </p:cNvPr>
          <p:cNvSpPr/>
          <p:nvPr/>
        </p:nvSpPr>
        <p:spPr>
          <a:xfrm rot="10800000">
            <a:off x="6735995" y="2505841"/>
            <a:ext cx="1375384" cy="835748"/>
          </a:xfrm>
          <a:prstGeom prst="wedgeRoundRectCallout">
            <a:avLst>
              <a:gd name="adj1" fmla="val -4994"/>
              <a:gd name="adj2" fmla="val 88377"/>
              <a:gd name="adj3" fmla="val 16667"/>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TextBox 28">
            <a:extLst>
              <a:ext uri="{FF2B5EF4-FFF2-40B4-BE49-F238E27FC236}">
                <a16:creationId xmlns:a16="http://schemas.microsoft.com/office/drawing/2014/main" id="{2DD04C8C-45BF-8AC6-7DC2-2D2F54A0DE4C}"/>
              </a:ext>
            </a:extLst>
          </p:cNvPr>
          <p:cNvSpPr txBox="1"/>
          <p:nvPr/>
        </p:nvSpPr>
        <p:spPr>
          <a:xfrm>
            <a:off x="6641577" y="1933412"/>
            <a:ext cx="2252540" cy="300082"/>
          </a:xfrm>
          <a:prstGeom prst="rect">
            <a:avLst/>
          </a:prstGeom>
          <a:noFill/>
        </p:spPr>
        <p:txBody>
          <a:bodyPr wrap="none" rtlCol="0">
            <a:spAutoFit/>
          </a:bodyPr>
          <a:lstStyle/>
          <a:p>
            <a:r>
              <a:rPr lang="en-US" sz="1350" b="1" dirty="0">
                <a:latin typeface="+mj-lt"/>
                <a:cs typeface="Times New Roman" panose="02020603050405020304" pitchFamily="18" charset="0"/>
              </a:rPr>
              <a:t>E2E learning approaches</a:t>
            </a:r>
          </a:p>
        </p:txBody>
      </p:sp>
      <p:sp>
        <p:nvSpPr>
          <p:cNvPr id="30" name="Rectangle: Rounded Corners 29">
            <a:extLst>
              <a:ext uri="{FF2B5EF4-FFF2-40B4-BE49-F238E27FC236}">
                <a16:creationId xmlns:a16="http://schemas.microsoft.com/office/drawing/2014/main" id="{E3C4405A-F845-5483-0EB9-999BEB620A4A}"/>
              </a:ext>
            </a:extLst>
          </p:cNvPr>
          <p:cNvSpPr/>
          <p:nvPr/>
        </p:nvSpPr>
        <p:spPr>
          <a:xfrm>
            <a:off x="1133062" y="1741708"/>
            <a:ext cx="1090380" cy="919706"/>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1" name="Rectangle: Rounded Corners 30">
            <a:extLst>
              <a:ext uri="{FF2B5EF4-FFF2-40B4-BE49-F238E27FC236}">
                <a16:creationId xmlns:a16="http://schemas.microsoft.com/office/drawing/2014/main" id="{65698A2E-7774-23B4-9B97-53CCEEDDEAB0}"/>
              </a:ext>
            </a:extLst>
          </p:cNvPr>
          <p:cNvSpPr/>
          <p:nvPr/>
        </p:nvSpPr>
        <p:spPr>
          <a:xfrm>
            <a:off x="4355420" y="1374537"/>
            <a:ext cx="1070357" cy="1285514"/>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2" name="Rectangle: Rounded Corners 31">
            <a:extLst>
              <a:ext uri="{FF2B5EF4-FFF2-40B4-BE49-F238E27FC236}">
                <a16:creationId xmlns:a16="http://schemas.microsoft.com/office/drawing/2014/main" id="{47BB1ABB-CF15-8732-6543-DCA4549D717F}"/>
              </a:ext>
            </a:extLst>
          </p:cNvPr>
          <p:cNvSpPr/>
          <p:nvPr/>
        </p:nvSpPr>
        <p:spPr>
          <a:xfrm>
            <a:off x="1114320" y="4622448"/>
            <a:ext cx="1144274" cy="370732"/>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3" name="Rectangle: Rounded Corners 32">
            <a:extLst>
              <a:ext uri="{FF2B5EF4-FFF2-40B4-BE49-F238E27FC236}">
                <a16:creationId xmlns:a16="http://schemas.microsoft.com/office/drawing/2014/main" id="{997096E7-D1FD-831F-2E24-016F94BF930C}"/>
              </a:ext>
            </a:extLst>
          </p:cNvPr>
          <p:cNvSpPr/>
          <p:nvPr/>
        </p:nvSpPr>
        <p:spPr>
          <a:xfrm>
            <a:off x="4300184" y="3801620"/>
            <a:ext cx="1125594" cy="1189975"/>
          </a:xfrm>
          <a:prstGeom prst="roundRect">
            <a:avLst/>
          </a:prstGeom>
          <a:noFill/>
          <a:ln w="317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4" name="Rectangle: Rounded Corners 33">
            <a:extLst>
              <a:ext uri="{FF2B5EF4-FFF2-40B4-BE49-F238E27FC236}">
                <a16:creationId xmlns:a16="http://schemas.microsoft.com/office/drawing/2014/main" id="{7AA8E9B2-27BD-0E00-F943-D8ED39F2CB34}"/>
              </a:ext>
            </a:extLst>
          </p:cNvPr>
          <p:cNvSpPr/>
          <p:nvPr/>
        </p:nvSpPr>
        <p:spPr>
          <a:xfrm>
            <a:off x="2278590" y="1201617"/>
            <a:ext cx="1125593" cy="143926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5" name="Rectangle: Rounded Corners 34">
            <a:extLst>
              <a:ext uri="{FF2B5EF4-FFF2-40B4-BE49-F238E27FC236}">
                <a16:creationId xmlns:a16="http://schemas.microsoft.com/office/drawing/2014/main" id="{A5B34630-8375-4B89-F7C9-2AF4D7FAA241}"/>
              </a:ext>
            </a:extLst>
          </p:cNvPr>
          <p:cNvSpPr/>
          <p:nvPr/>
        </p:nvSpPr>
        <p:spPr>
          <a:xfrm>
            <a:off x="5478451" y="1246991"/>
            <a:ext cx="1125593" cy="1416821"/>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6" name="Rectangle: Rounded Corners 35">
            <a:extLst>
              <a:ext uri="{FF2B5EF4-FFF2-40B4-BE49-F238E27FC236}">
                <a16:creationId xmlns:a16="http://schemas.microsoft.com/office/drawing/2014/main" id="{7125521C-CEE9-0D1E-4177-D3A109F0B177}"/>
              </a:ext>
            </a:extLst>
          </p:cNvPr>
          <p:cNvSpPr/>
          <p:nvPr/>
        </p:nvSpPr>
        <p:spPr>
          <a:xfrm>
            <a:off x="5463358" y="3319128"/>
            <a:ext cx="1125593" cy="165644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7" name="Rectangle: Rounded Corners 36">
            <a:extLst>
              <a:ext uri="{FF2B5EF4-FFF2-40B4-BE49-F238E27FC236}">
                <a16:creationId xmlns:a16="http://schemas.microsoft.com/office/drawing/2014/main" id="{3612B36F-3512-BB07-F524-43D43C5D7059}"/>
              </a:ext>
            </a:extLst>
          </p:cNvPr>
          <p:cNvSpPr/>
          <p:nvPr/>
        </p:nvSpPr>
        <p:spPr>
          <a:xfrm>
            <a:off x="2278589" y="3341589"/>
            <a:ext cx="1091903" cy="1656444"/>
          </a:xfrm>
          <a:prstGeom prst="roundRect">
            <a:avLst/>
          </a:prstGeom>
          <a:noFill/>
          <a:ln w="317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8" name="TextBox 37">
            <a:extLst>
              <a:ext uri="{FF2B5EF4-FFF2-40B4-BE49-F238E27FC236}">
                <a16:creationId xmlns:a16="http://schemas.microsoft.com/office/drawing/2014/main" id="{147B1C54-71E2-349D-0FB8-D56084E61D4E}"/>
              </a:ext>
            </a:extLst>
          </p:cNvPr>
          <p:cNvSpPr txBox="1"/>
          <p:nvPr/>
        </p:nvSpPr>
        <p:spPr>
          <a:xfrm rot="16200000">
            <a:off x="2562139" y="2762132"/>
            <a:ext cx="2154757" cy="323165"/>
          </a:xfrm>
          <a:prstGeom prst="rect">
            <a:avLst/>
          </a:prstGeom>
          <a:noFill/>
        </p:spPr>
        <p:txBody>
          <a:bodyPr wrap="none" rtlCol="0">
            <a:spAutoFit/>
          </a:bodyPr>
          <a:lstStyle/>
          <a:p>
            <a:r>
              <a:rPr lang="en-US" sz="1500" dirty="0">
                <a:latin typeface="+mj-lt"/>
              </a:rPr>
              <a:t>Classification Error (%)</a:t>
            </a:r>
          </a:p>
        </p:txBody>
      </p:sp>
      <p:sp>
        <p:nvSpPr>
          <p:cNvPr id="39" name="TextBox 38">
            <a:extLst>
              <a:ext uri="{FF2B5EF4-FFF2-40B4-BE49-F238E27FC236}">
                <a16:creationId xmlns:a16="http://schemas.microsoft.com/office/drawing/2014/main" id="{B7BB5B56-8393-5FEC-0FE5-B145F08820A3}"/>
              </a:ext>
            </a:extLst>
          </p:cNvPr>
          <p:cNvSpPr txBox="1"/>
          <p:nvPr/>
        </p:nvSpPr>
        <p:spPr>
          <a:xfrm>
            <a:off x="438765" y="5077114"/>
            <a:ext cx="853645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E2E methods in general perform much better</a:t>
            </a:r>
          </a:p>
          <a:p>
            <a:pPr marL="285750" indent="-285750">
              <a:buFont typeface="Wingdings" panose="05000000000000000000" pitchFamily="2" charset="2"/>
              <a:buChar char="Ø"/>
            </a:pPr>
            <a:r>
              <a:rPr lang="en-US" dirty="0">
                <a:latin typeface="+mj-lt"/>
                <a:cs typeface="Times New Roman" panose="02020603050405020304" pitchFamily="18" charset="0"/>
              </a:rPr>
              <a:t>Key research questions:</a:t>
            </a:r>
          </a:p>
          <a:p>
            <a:pPr marL="742950" lvl="1" indent="-285750">
              <a:buFont typeface="Wingdings" panose="05000000000000000000" pitchFamily="2" charset="2"/>
              <a:buChar char="Ø"/>
            </a:pPr>
            <a:r>
              <a:rPr lang="en-US" dirty="0">
                <a:latin typeface="+mj-lt"/>
                <a:cs typeface="Times New Roman" panose="02020603050405020304" pitchFamily="18" charset="0"/>
              </a:rPr>
              <a:t>How to understand the performance of E2E crowdsourcing?</a:t>
            </a:r>
          </a:p>
          <a:p>
            <a:pPr marL="742950" lvl="1" indent="-285750">
              <a:buFont typeface="Wingdings" panose="05000000000000000000" pitchFamily="2" charset="2"/>
              <a:buChar char="Ø"/>
            </a:pPr>
            <a:r>
              <a:rPr lang="en-US" dirty="0">
                <a:latin typeface="+mj-lt"/>
                <a:cs typeface="Times New Roman" panose="02020603050405020304" pitchFamily="18" charset="0"/>
              </a:rPr>
              <a:t>How to enhance the performance with principled design?</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19275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3250-4D91-514E-E27F-175AACCCAEAC}"/>
              </a:ext>
            </a:extLst>
          </p:cNvPr>
          <p:cNvSpPr>
            <a:spLocks noGrp="1"/>
          </p:cNvSpPr>
          <p:nvPr>
            <p:ph type="title"/>
          </p:nvPr>
        </p:nvSpPr>
        <p:spPr>
          <a:xfrm>
            <a:off x="169492" y="-252413"/>
            <a:ext cx="8418696" cy="1325563"/>
          </a:xfrm>
        </p:spPr>
        <p:txBody>
          <a:bodyPr>
            <a:normAutofit/>
          </a:bodyPr>
          <a:lstStyle/>
          <a:p>
            <a:r>
              <a:rPr lang="en-US" dirty="0"/>
              <a:t>E2E learning via maximum likelihood and EM</a:t>
            </a:r>
          </a:p>
        </p:txBody>
      </p:sp>
      <p:sp>
        <p:nvSpPr>
          <p:cNvPr id="4" name="Speech Bubble: Rectangle with Corners Rounded 3">
            <a:extLst>
              <a:ext uri="{FF2B5EF4-FFF2-40B4-BE49-F238E27FC236}">
                <a16:creationId xmlns:a16="http://schemas.microsoft.com/office/drawing/2014/main" id="{840C980D-4597-928E-DA37-C1445FE0245C}"/>
              </a:ext>
            </a:extLst>
          </p:cNvPr>
          <p:cNvSpPr/>
          <p:nvPr/>
        </p:nvSpPr>
        <p:spPr>
          <a:xfrm>
            <a:off x="289664" y="2302901"/>
            <a:ext cx="3563838" cy="1659499"/>
          </a:xfrm>
          <a:prstGeom prst="wedgeRoundRectCallout">
            <a:avLst>
              <a:gd name="adj1" fmla="val 39277"/>
              <a:gd name="adj2" fmla="val 87532"/>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Speech Bubble: Rectangle with Corners Rounded 4">
            <a:extLst>
              <a:ext uri="{FF2B5EF4-FFF2-40B4-BE49-F238E27FC236}">
                <a16:creationId xmlns:a16="http://schemas.microsoft.com/office/drawing/2014/main" id="{BCC75744-AC0A-2492-B5DC-D050BB110912}"/>
              </a:ext>
            </a:extLst>
          </p:cNvPr>
          <p:cNvSpPr/>
          <p:nvPr/>
        </p:nvSpPr>
        <p:spPr>
          <a:xfrm>
            <a:off x="6461836" y="4309576"/>
            <a:ext cx="1224308" cy="493073"/>
          </a:xfrm>
          <a:prstGeom prst="wedgeRoundRectCallout">
            <a:avLst>
              <a:gd name="adj1" fmla="val -12228"/>
              <a:gd name="adj2" fmla="val 97271"/>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Speech Bubble: Rectangle with Corners Rounded 5">
            <a:extLst>
              <a:ext uri="{FF2B5EF4-FFF2-40B4-BE49-F238E27FC236}">
                <a16:creationId xmlns:a16="http://schemas.microsoft.com/office/drawing/2014/main" id="{B8B99557-D0F0-77D8-ED81-9AFFBAAC3D17}"/>
              </a:ext>
            </a:extLst>
          </p:cNvPr>
          <p:cNvSpPr/>
          <p:nvPr/>
        </p:nvSpPr>
        <p:spPr>
          <a:xfrm>
            <a:off x="4962525" y="4295775"/>
            <a:ext cx="1024814" cy="493073"/>
          </a:xfrm>
          <a:prstGeom prst="wedgeRoundRectCallout">
            <a:avLst>
              <a:gd name="adj1" fmla="val 3332"/>
              <a:gd name="adj2" fmla="val 99203"/>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7" name="Picture 6"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 {\sf Pr}({\cal D}) &amp;=  \prod_{n=1}^N {\sf Pr}(\bm x_n, \widecheck{y}_n^{(1)},\dots,\widecheck{y}_n^{(M)}) &#10;        %= \prod_{n=1}^N \sum_{y_n=1}^K  {\sf Pr}(y_n |\bm x_n) \prod_{i=1}^M {\sf Pr}(\widecheck{y}_n^{(m)}|y_n,\bm x_n) \\&#10;          &amp;= \prod_{n=1}^N \sum_{y_n=1}^K   {\sf Pr}(y_n |\bm x_n) \prod_{m=1}^M {\sf Pr}(\widecheck{y}_n^{(m)}|y_n) &#10;    \end{align*}&#10;&#10;&#10;&#10;\end{document}" title="IguanaTex Bitmap Display">
            <a:extLst>
              <a:ext uri="{FF2B5EF4-FFF2-40B4-BE49-F238E27FC236}">
                <a16:creationId xmlns:a16="http://schemas.microsoft.com/office/drawing/2014/main" id="{3B4CBF4F-D88B-3492-9E41-FCDB228D2AA2}"/>
              </a:ext>
            </a:extLst>
          </p:cNvPr>
          <p:cNvPicPr>
            <a:picLocks noChangeAspect="1"/>
          </p:cNvPicPr>
          <p:nvPr>
            <p:custDataLst>
              <p:tags r:id="rId1"/>
            </p:custDataLst>
          </p:nvPr>
        </p:nvPicPr>
        <p:blipFill>
          <a:blip r:embed="rId11"/>
          <a:stretch>
            <a:fillRect/>
          </a:stretch>
        </p:blipFill>
        <p:spPr>
          <a:xfrm>
            <a:off x="3934362" y="4220747"/>
            <a:ext cx="3659443" cy="696313"/>
          </a:xfrm>
          <a:prstGeom prst="rect">
            <a:avLst/>
          </a:prstGeom>
        </p:spPr>
      </p:pic>
      <p:sp>
        <p:nvSpPr>
          <p:cNvPr id="8" name="TextBox 7">
            <a:extLst>
              <a:ext uri="{FF2B5EF4-FFF2-40B4-BE49-F238E27FC236}">
                <a16:creationId xmlns:a16="http://schemas.microsoft.com/office/drawing/2014/main" id="{52DB1108-9E27-01D1-ADEF-8A546266EB38}"/>
              </a:ext>
            </a:extLst>
          </p:cNvPr>
          <p:cNvSpPr txBox="1"/>
          <p:nvPr/>
        </p:nvSpPr>
        <p:spPr>
          <a:xfrm>
            <a:off x="295968" y="979663"/>
            <a:ext cx="853645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Given the dataset                                              , consider the joint likelihood</a:t>
            </a:r>
          </a:p>
        </p:txBody>
      </p:sp>
      <p:pic>
        <p:nvPicPr>
          <p:cNvPr id="9" name="Picture 8" descr="\documentclass{article}&#10;\usepackage{amsmath}&#10;\usepackage{bm}&#10;\DeclareFontFamily{U}{mathx}{}&#10;\DeclareFontShape{U}{mathx}{m}{n}{&lt;-&gt; mathx10}{}&#10;\DeclareSymbolFont{mathx}{U}{mathx}{m}{n}&#10;%\DeclareMathAccent{\widehat}{0}{mathx}{&quot;70}&#10;\DeclareMathAccent{\widecheck}{0}{mathx}{&quot;71}&#10;\pagestyle{empty}&#10;\begin{document}&#10;&#10;$ {\cal D} := \{\bm x_n, \{\widecheck{y}^{(m)}_n\}_{m=1}^M \}_{n=1}^N$&#10;&#10;&#10;\end{document}" title="IguanaTex Bitmap Display">
            <a:extLst>
              <a:ext uri="{FF2B5EF4-FFF2-40B4-BE49-F238E27FC236}">
                <a16:creationId xmlns:a16="http://schemas.microsoft.com/office/drawing/2014/main" id="{9620FE29-7E92-EAD2-FEF5-EE982571B8DD}"/>
              </a:ext>
            </a:extLst>
          </p:cNvPr>
          <p:cNvPicPr>
            <a:picLocks noChangeAspect="1"/>
          </p:cNvPicPr>
          <p:nvPr>
            <p:custDataLst>
              <p:tags r:id="rId2"/>
            </p:custDataLst>
          </p:nvPr>
        </p:nvPicPr>
        <p:blipFill>
          <a:blip r:embed="rId12"/>
          <a:stretch>
            <a:fillRect/>
          </a:stretch>
        </p:blipFill>
        <p:spPr>
          <a:xfrm>
            <a:off x="2635135" y="1011071"/>
            <a:ext cx="2554990" cy="296450"/>
          </a:xfrm>
          <a:prstGeom prst="rect">
            <a:avLst/>
          </a:prstGeom>
        </p:spPr>
      </p:pic>
      <p:pic>
        <p:nvPicPr>
          <p:cNvPr id="10" name="Picture 9"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 &amp;=  \prod_{n=1}^N {\sf Pr}(\bm x_n, \widecheck{y}_n^{(1)},\dots,\widecheck{y}_n^{(M)}) &#10;        = \prod_{n=1}^N \sum_{y_n=1}^K  {\sf Pr}(y_n |\bm x_n) \prod_{i=1}^M {\sf Pr}(\widecheck{y}_n^{(m)}|y_n,\bm x_n) \\&#10;          %&amp;= \prod_{n=1}^N \sum_{y_n=1}^K   {\sf Pr}(y_n |\bm x_n) \prod_{m=1}^M {\sf Pr}(\widecheck{y}_n^{(m)}|y_n) &#10;    \end{align*}&#10;&#10;&#10;&#10;\end{document}" title="IguanaTex Bitmap Display">
            <a:extLst>
              <a:ext uri="{FF2B5EF4-FFF2-40B4-BE49-F238E27FC236}">
                <a16:creationId xmlns:a16="http://schemas.microsoft.com/office/drawing/2014/main" id="{F9E3E07C-567C-AAD7-D148-847B3ADC5B80}"/>
              </a:ext>
            </a:extLst>
          </p:cNvPr>
          <p:cNvPicPr>
            <a:picLocks noChangeAspect="1"/>
          </p:cNvPicPr>
          <p:nvPr>
            <p:custDataLst>
              <p:tags r:id="rId3"/>
            </p:custDataLst>
          </p:nvPr>
        </p:nvPicPr>
        <p:blipFill>
          <a:blip r:embed="rId13"/>
          <a:stretch>
            <a:fillRect/>
          </a:stretch>
        </p:blipFill>
        <p:spPr>
          <a:xfrm>
            <a:off x="576044" y="1592784"/>
            <a:ext cx="7396103" cy="696313"/>
          </a:xfrm>
          <a:prstGeom prst="rect">
            <a:avLst/>
          </a:prstGeom>
        </p:spPr>
      </p:pic>
      <p:grpSp>
        <p:nvGrpSpPr>
          <p:cNvPr id="11" name="Group 10">
            <a:extLst>
              <a:ext uri="{FF2B5EF4-FFF2-40B4-BE49-F238E27FC236}">
                <a16:creationId xmlns:a16="http://schemas.microsoft.com/office/drawing/2014/main" id="{7E77DE77-C88E-ED07-257A-2D52AE161358}"/>
              </a:ext>
            </a:extLst>
          </p:cNvPr>
          <p:cNvGrpSpPr/>
          <p:nvPr/>
        </p:nvGrpSpPr>
        <p:grpSpPr>
          <a:xfrm>
            <a:off x="4219098" y="2386968"/>
            <a:ext cx="3911890" cy="1019149"/>
            <a:chOff x="2270360" y="4207920"/>
            <a:chExt cx="3239876" cy="2936388"/>
          </a:xfrm>
        </p:grpSpPr>
        <p:sp>
          <p:nvSpPr>
            <p:cNvPr id="12" name="Rectangle: Rounded Corners 11">
              <a:extLst>
                <a:ext uri="{FF2B5EF4-FFF2-40B4-BE49-F238E27FC236}">
                  <a16:creationId xmlns:a16="http://schemas.microsoft.com/office/drawing/2014/main" id="{1A76B005-4A64-7B78-C919-B2264E60C0E0}"/>
                </a:ext>
              </a:extLst>
            </p:cNvPr>
            <p:cNvSpPr/>
            <p:nvPr/>
          </p:nvSpPr>
          <p:spPr>
            <a:xfrm>
              <a:off x="2270360" y="4207920"/>
              <a:ext cx="3239876" cy="2936388"/>
            </a:xfrm>
            <a:prstGeom prst="roundRect">
              <a:avLst/>
            </a:prstGeom>
            <a:solidFill>
              <a:schemeClr val="bg1"/>
            </a:solidFill>
            <a:ln w="158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TextBox 12">
              <a:extLst>
                <a:ext uri="{FF2B5EF4-FFF2-40B4-BE49-F238E27FC236}">
                  <a16:creationId xmlns:a16="http://schemas.microsoft.com/office/drawing/2014/main" id="{F6FB8960-074C-51BB-E30F-94E6A9C66777}"/>
                </a:ext>
              </a:extLst>
            </p:cNvPr>
            <p:cNvSpPr txBox="1"/>
            <p:nvPr/>
          </p:nvSpPr>
          <p:spPr>
            <a:xfrm>
              <a:off x="2421536" y="4360797"/>
              <a:ext cx="3002411" cy="2660313"/>
            </a:xfrm>
            <a:prstGeom prst="rect">
              <a:avLst/>
            </a:prstGeom>
            <a:solidFill>
              <a:schemeClr val="bg1"/>
            </a:solidFill>
          </p:spPr>
          <p:txBody>
            <a:bodyPr wrap="square" rtlCol="0">
              <a:spAutoFit/>
            </a:bodyPr>
            <a:lstStyle/>
            <a:p>
              <a:pPr algn="ctr"/>
              <a:r>
                <a:rPr lang="en-US" b="1" dirty="0">
                  <a:solidFill>
                    <a:srgbClr val="C00000"/>
                  </a:solidFill>
                  <a:latin typeface="+mj-lt"/>
                  <a:cs typeface="Times New Roman" panose="02020603050405020304" pitchFamily="18" charset="0"/>
                </a:rPr>
                <a:t>A commonly used assumption</a:t>
              </a:r>
              <a:r>
                <a:rPr lang="en-US" b="1" dirty="0">
                  <a:latin typeface="+mj-lt"/>
                  <a:cs typeface="Times New Roman" panose="02020603050405020304" pitchFamily="18" charset="0"/>
                </a:rPr>
                <a:t>: Annotator confusions are not data dependent</a:t>
              </a:r>
            </a:p>
          </p:txBody>
        </p:sp>
      </p:grpSp>
      <p:sp>
        <p:nvSpPr>
          <p:cNvPr id="14" name="TextBox 13">
            <a:extLst>
              <a:ext uri="{FF2B5EF4-FFF2-40B4-BE49-F238E27FC236}">
                <a16:creationId xmlns:a16="http://schemas.microsoft.com/office/drawing/2014/main" id="{84D06B4F-6366-5BEB-CD23-9E88FE9B774F}"/>
              </a:ext>
            </a:extLst>
          </p:cNvPr>
          <p:cNvSpPr txBox="1"/>
          <p:nvPr/>
        </p:nvSpPr>
        <p:spPr>
          <a:xfrm>
            <a:off x="4067094" y="3408176"/>
            <a:ext cx="4390369" cy="276999"/>
          </a:xfrm>
          <a:prstGeom prst="rect">
            <a:avLst/>
          </a:prstGeom>
          <a:noFill/>
        </p:spPr>
        <p:txBody>
          <a:bodyPr wrap="none" rtlCol="0">
            <a:spAutoFit/>
          </a:bodyPr>
          <a:lstStyle/>
          <a:p>
            <a:r>
              <a:rPr lang="en-US" sz="1200" dirty="0">
                <a:latin typeface="+mj-lt"/>
                <a:cs typeface="Times New Roman" panose="02020603050405020304" pitchFamily="18" charset="0"/>
              </a:rPr>
              <a:t>[Li et al., 2021, Rodrigues &amp; Pereira, 2018, </a:t>
            </a:r>
            <a:r>
              <a:rPr lang="en-US" sz="1200" dirty="0" err="1">
                <a:latin typeface="+mj-lt"/>
                <a:cs typeface="Times New Roman" panose="02020603050405020304" pitchFamily="18" charset="0"/>
              </a:rPr>
              <a:t>Tanno</a:t>
            </a:r>
            <a:r>
              <a:rPr lang="en-US" sz="1200" dirty="0">
                <a:latin typeface="+mj-lt"/>
                <a:cs typeface="Times New Roman" panose="02020603050405020304" pitchFamily="18" charset="0"/>
              </a:rPr>
              <a:t> et al., 2019]</a:t>
            </a:r>
          </a:p>
        </p:txBody>
      </p:sp>
      <p:sp>
        <p:nvSpPr>
          <p:cNvPr id="15" name="Arrow: Down 14">
            <a:extLst>
              <a:ext uri="{FF2B5EF4-FFF2-40B4-BE49-F238E27FC236}">
                <a16:creationId xmlns:a16="http://schemas.microsoft.com/office/drawing/2014/main" id="{F3A565D8-481C-A5DC-75E3-2A268D9A08EE}"/>
              </a:ext>
            </a:extLst>
          </p:cNvPr>
          <p:cNvSpPr/>
          <p:nvPr/>
        </p:nvSpPr>
        <p:spPr>
          <a:xfrm>
            <a:off x="5987339" y="3677472"/>
            <a:ext cx="261061" cy="437328"/>
          </a:xfrm>
          <a:prstGeom prst="down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6" name="Group 15">
            <a:extLst>
              <a:ext uri="{FF2B5EF4-FFF2-40B4-BE49-F238E27FC236}">
                <a16:creationId xmlns:a16="http://schemas.microsoft.com/office/drawing/2014/main" id="{1D42589D-4FF0-ABB1-5FA1-74AFE613D85B}"/>
              </a:ext>
            </a:extLst>
          </p:cNvPr>
          <p:cNvGrpSpPr/>
          <p:nvPr/>
        </p:nvGrpSpPr>
        <p:grpSpPr>
          <a:xfrm>
            <a:off x="6565039" y="5043946"/>
            <a:ext cx="704850" cy="484672"/>
            <a:chOff x="5095875" y="5030423"/>
            <a:chExt cx="704850" cy="484672"/>
          </a:xfrm>
        </p:grpSpPr>
        <p:sp>
          <p:nvSpPr>
            <p:cNvPr id="17" name="Rectangle 16">
              <a:extLst>
                <a:ext uri="{FF2B5EF4-FFF2-40B4-BE49-F238E27FC236}">
                  <a16:creationId xmlns:a16="http://schemas.microsoft.com/office/drawing/2014/main" id="{B263E961-CDB3-1D4C-7536-C56DB8B04E1E}"/>
                </a:ext>
              </a:extLst>
            </p:cNvPr>
            <p:cNvSpPr/>
            <p:nvPr/>
          </p:nvSpPr>
          <p:spPr>
            <a:xfrm>
              <a:off x="5095875" y="5030423"/>
              <a:ext cx="704850" cy="48467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8" name="Picture 17" descr="\documentclass{article}&#10;\usepackage{amsmath}&#10;\usepackage{bm}&#10;\pagestyle{empty}&#10;\begin{document}&#10;&#10;$\bm A_m$&#10;&#10;&#10;\end{document}" title="IguanaTex Bitmap Display">
              <a:extLst>
                <a:ext uri="{FF2B5EF4-FFF2-40B4-BE49-F238E27FC236}">
                  <a16:creationId xmlns:a16="http://schemas.microsoft.com/office/drawing/2014/main" id="{6ABFAE28-0D12-09A4-58EF-4F7417409224}"/>
                </a:ext>
              </a:extLst>
            </p:cNvPr>
            <p:cNvPicPr>
              <a:picLocks noChangeAspect="1"/>
            </p:cNvPicPr>
            <p:nvPr>
              <p:custDataLst>
                <p:tags r:id="rId9"/>
              </p:custDataLst>
            </p:nvPr>
          </p:nvPicPr>
          <p:blipFill>
            <a:blip r:embed="rId14"/>
            <a:stretch>
              <a:fillRect/>
            </a:stretch>
          </p:blipFill>
          <p:spPr>
            <a:xfrm>
              <a:off x="5247050" y="5141081"/>
              <a:ext cx="455764" cy="248269"/>
            </a:xfrm>
            <a:prstGeom prst="rect">
              <a:avLst/>
            </a:prstGeom>
            <a:solidFill>
              <a:schemeClr val="accent6">
                <a:lumMod val="40000"/>
                <a:lumOff val="60000"/>
              </a:schemeClr>
            </a:solidFill>
          </p:spPr>
        </p:pic>
      </p:grpSp>
      <p:grpSp>
        <p:nvGrpSpPr>
          <p:cNvPr id="19" name="Group 18">
            <a:extLst>
              <a:ext uri="{FF2B5EF4-FFF2-40B4-BE49-F238E27FC236}">
                <a16:creationId xmlns:a16="http://schemas.microsoft.com/office/drawing/2014/main" id="{FD67DDDA-BE9B-CABD-E50F-0D426C0D442F}"/>
              </a:ext>
            </a:extLst>
          </p:cNvPr>
          <p:cNvGrpSpPr/>
          <p:nvPr/>
        </p:nvGrpSpPr>
        <p:grpSpPr>
          <a:xfrm>
            <a:off x="4871885" y="5039634"/>
            <a:ext cx="895087" cy="558317"/>
            <a:chOff x="6457950" y="5023007"/>
            <a:chExt cx="895087" cy="558317"/>
          </a:xfrm>
        </p:grpSpPr>
        <p:sp>
          <p:nvSpPr>
            <p:cNvPr id="20" name="Rectangle 19">
              <a:extLst>
                <a:ext uri="{FF2B5EF4-FFF2-40B4-BE49-F238E27FC236}">
                  <a16:creationId xmlns:a16="http://schemas.microsoft.com/office/drawing/2014/main" id="{F71871E3-DF33-3F98-2254-DE2F67206160}"/>
                </a:ext>
              </a:extLst>
            </p:cNvPr>
            <p:cNvSpPr/>
            <p:nvPr/>
          </p:nvSpPr>
          <p:spPr>
            <a:xfrm>
              <a:off x="6457950" y="5023007"/>
              <a:ext cx="895087" cy="55831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1" name="Picture 20" descr="\documentclass{article}&#10;\usepackage{amsmath}&#10;\usepackage{bm,amssymb}&#10;\pagestyle{empty}&#10;\begin{document}&#10;&#10;$\bm f(\bm x_n)$&#10;&#10;&#10;\end{document}" title="IguanaTex Bitmap Display">
              <a:extLst>
                <a:ext uri="{FF2B5EF4-FFF2-40B4-BE49-F238E27FC236}">
                  <a16:creationId xmlns:a16="http://schemas.microsoft.com/office/drawing/2014/main" id="{B2C6CD58-E3F2-0D5F-BC2F-9C8C08D4140F}"/>
                </a:ext>
              </a:extLst>
            </p:cNvPr>
            <p:cNvPicPr>
              <a:picLocks noChangeAspect="1"/>
            </p:cNvPicPr>
            <p:nvPr>
              <p:custDataLst>
                <p:tags r:id="rId8"/>
              </p:custDataLst>
            </p:nvPr>
          </p:nvPicPr>
          <p:blipFill>
            <a:blip r:embed="rId15"/>
            <a:stretch>
              <a:fillRect/>
            </a:stretch>
          </p:blipFill>
          <p:spPr>
            <a:xfrm>
              <a:off x="6556137" y="5124169"/>
              <a:ext cx="765985" cy="308240"/>
            </a:xfrm>
            <a:prstGeom prst="rect">
              <a:avLst/>
            </a:prstGeom>
          </p:spPr>
        </p:pic>
      </p:grpSp>
      <p:sp>
        <p:nvSpPr>
          <p:cNvPr id="22" name="TextBox 21">
            <a:extLst>
              <a:ext uri="{FF2B5EF4-FFF2-40B4-BE49-F238E27FC236}">
                <a16:creationId xmlns:a16="http://schemas.microsoft.com/office/drawing/2014/main" id="{DF9B47FC-BAFD-8249-48E8-48BCF72F9274}"/>
              </a:ext>
            </a:extLst>
          </p:cNvPr>
          <p:cNvSpPr txBox="1"/>
          <p:nvPr/>
        </p:nvSpPr>
        <p:spPr>
          <a:xfrm>
            <a:off x="451548" y="2386968"/>
            <a:ext cx="2339167" cy="369332"/>
          </a:xfrm>
          <a:prstGeom prst="rect">
            <a:avLst/>
          </a:prstGeom>
          <a:noFill/>
        </p:spPr>
        <p:txBody>
          <a:bodyPr wrap="none" rtlCol="0">
            <a:spAutoFit/>
          </a:bodyPr>
          <a:lstStyle/>
          <a:p>
            <a:r>
              <a:rPr lang="en-US" b="1" dirty="0">
                <a:latin typeface="+mj-lt"/>
                <a:cs typeface="Times New Roman" panose="02020603050405020304" pitchFamily="18" charset="0"/>
              </a:rPr>
              <a:t>True-label classifier</a:t>
            </a:r>
          </a:p>
        </p:txBody>
      </p:sp>
      <p:pic>
        <p:nvPicPr>
          <p:cNvPr id="23" name="Picture 22" descr="\documentclass{article}&#10;\usepackage{amsmath,bm,amsfonts,amssymb}&#10;\pagestyle{empty}&#10;\begin{document}&#10;&#10;$[\bm f(\bm x_n)]_k = {\sf Pr}(y_n=k|\bm x_n)$&#10;&#10;&#10;\end{document}" title="IguanaTex Bitmap Display">
            <a:extLst>
              <a:ext uri="{FF2B5EF4-FFF2-40B4-BE49-F238E27FC236}">
                <a16:creationId xmlns:a16="http://schemas.microsoft.com/office/drawing/2014/main" id="{BD57BA2C-EEC4-D926-424E-B1CCA868D5D2}"/>
              </a:ext>
            </a:extLst>
          </p:cNvPr>
          <p:cNvPicPr>
            <a:picLocks noChangeAspect="1"/>
          </p:cNvPicPr>
          <p:nvPr>
            <p:custDataLst>
              <p:tags r:id="rId4"/>
            </p:custDataLst>
          </p:nvPr>
        </p:nvPicPr>
        <p:blipFill>
          <a:blip r:embed="rId16"/>
          <a:stretch>
            <a:fillRect/>
          </a:stretch>
        </p:blipFill>
        <p:spPr>
          <a:xfrm>
            <a:off x="554023" y="2801149"/>
            <a:ext cx="2504228" cy="229029"/>
          </a:xfrm>
          <a:prstGeom prst="rect">
            <a:avLst/>
          </a:prstGeom>
        </p:spPr>
      </p:pic>
      <p:sp>
        <p:nvSpPr>
          <p:cNvPr id="24" name="TextBox 23">
            <a:extLst>
              <a:ext uri="{FF2B5EF4-FFF2-40B4-BE49-F238E27FC236}">
                <a16:creationId xmlns:a16="http://schemas.microsoft.com/office/drawing/2014/main" id="{DDE869FF-BE2A-5F34-9F39-8AB9BCFD3E07}"/>
              </a:ext>
            </a:extLst>
          </p:cNvPr>
          <p:cNvSpPr txBox="1"/>
          <p:nvPr/>
        </p:nvSpPr>
        <p:spPr>
          <a:xfrm>
            <a:off x="451548" y="3078959"/>
            <a:ext cx="2069797" cy="369332"/>
          </a:xfrm>
          <a:prstGeom prst="rect">
            <a:avLst/>
          </a:prstGeom>
          <a:noFill/>
        </p:spPr>
        <p:txBody>
          <a:bodyPr wrap="none" rtlCol="0">
            <a:spAutoFit/>
          </a:bodyPr>
          <a:lstStyle/>
          <a:p>
            <a:r>
              <a:rPr lang="en-US" b="1" dirty="0">
                <a:latin typeface="+mj-lt"/>
                <a:cs typeface="Times New Roman" panose="02020603050405020304" pitchFamily="18" charset="0"/>
              </a:rPr>
              <a:t>Confusion Matrix</a:t>
            </a:r>
          </a:p>
        </p:txBody>
      </p:sp>
      <p:pic>
        <p:nvPicPr>
          <p:cNvPr id="25" name="Picture 24" descr="\documentclass{article}&#10;\usepackage{amsmath,bm,amsfonts,amssymb}&#10;\pagestyle{empty}&#10;\DeclareFontFamily{U}{mathx}{}&#10;\DeclareFontShape{U}{mathx}{m}{n}{&lt;-&gt; mathx10}{}&#10;\DeclareSymbolFont{mathx}{U}{mathx}{m}{n}&#10;%\DeclareMathAccent{\widehat}{0}{mathx}{&quot;70}&#10;\DeclareMathAccent{\widecheck}{0}{mathx}{&quot;71}&#10;\begin{document}&#10;&#10;$[\bm A_m]_{k,k'} = {\sf Pr}(\widecheck{y}_n^{(m)}=k|y_n=k')$&#10;&#10;&#10;\end{document}" title="IguanaTex Bitmap Display">
            <a:extLst>
              <a:ext uri="{FF2B5EF4-FFF2-40B4-BE49-F238E27FC236}">
                <a16:creationId xmlns:a16="http://schemas.microsoft.com/office/drawing/2014/main" id="{18AE8A19-89DD-2579-111B-022EB2F0E209}"/>
              </a:ext>
            </a:extLst>
          </p:cNvPr>
          <p:cNvPicPr>
            <a:picLocks noChangeAspect="1"/>
          </p:cNvPicPr>
          <p:nvPr>
            <p:custDataLst>
              <p:tags r:id="rId5"/>
            </p:custDataLst>
          </p:nvPr>
        </p:nvPicPr>
        <p:blipFill>
          <a:blip r:embed="rId17"/>
          <a:stretch>
            <a:fillRect/>
          </a:stretch>
        </p:blipFill>
        <p:spPr>
          <a:xfrm>
            <a:off x="501297" y="3448291"/>
            <a:ext cx="3140572" cy="303086"/>
          </a:xfrm>
          <a:prstGeom prst="rect">
            <a:avLst/>
          </a:prstGeom>
        </p:spPr>
      </p:pic>
      <p:grpSp>
        <p:nvGrpSpPr>
          <p:cNvPr id="26" name="Group 25">
            <a:extLst>
              <a:ext uri="{FF2B5EF4-FFF2-40B4-BE49-F238E27FC236}">
                <a16:creationId xmlns:a16="http://schemas.microsoft.com/office/drawing/2014/main" id="{EB1BBEF6-31F5-DBBF-341D-0E9E09F2962F}"/>
              </a:ext>
            </a:extLst>
          </p:cNvPr>
          <p:cNvGrpSpPr/>
          <p:nvPr/>
        </p:nvGrpSpPr>
        <p:grpSpPr>
          <a:xfrm>
            <a:off x="2868100" y="5841896"/>
            <a:ext cx="3575679" cy="461665"/>
            <a:chOff x="2198164" y="5606660"/>
            <a:chExt cx="4767571" cy="615554"/>
          </a:xfrm>
        </p:grpSpPr>
        <p:sp>
          <p:nvSpPr>
            <p:cNvPr id="27" name="TextBox 26">
              <a:extLst>
                <a:ext uri="{FF2B5EF4-FFF2-40B4-BE49-F238E27FC236}">
                  <a16:creationId xmlns:a16="http://schemas.microsoft.com/office/drawing/2014/main" id="{31C3AEDA-1244-96E5-8E36-63EEE6D95929}"/>
                </a:ext>
              </a:extLst>
            </p:cNvPr>
            <p:cNvSpPr txBox="1"/>
            <p:nvPr/>
          </p:nvSpPr>
          <p:spPr>
            <a:xfrm>
              <a:off x="2198164" y="5606660"/>
              <a:ext cx="3197318" cy="615554"/>
            </a:xfrm>
            <a:prstGeom prst="rect">
              <a:avLst/>
            </a:prstGeom>
            <a:noFill/>
          </p:spPr>
          <p:txBody>
            <a:bodyPr wrap="square" rtlCol="0">
              <a:spAutoFit/>
            </a:bodyPr>
            <a:lstStyle/>
            <a:p>
              <a:r>
                <a:rPr lang="en-US" sz="2400" b="1" dirty="0">
                  <a:solidFill>
                    <a:schemeClr val="accent1">
                      <a:lumMod val="75000"/>
                    </a:schemeClr>
                  </a:solidFill>
                  <a:latin typeface="+mj-lt"/>
                  <a:cs typeface="Times New Roman" panose="02020603050405020304" pitchFamily="18" charset="0"/>
                </a:rPr>
                <a:t>Goal</a:t>
              </a:r>
              <a:r>
                <a:rPr lang="en-US" sz="2400" b="1" dirty="0">
                  <a:latin typeface="+mj-lt"/>
                  <a:cs typeface="Times New Roman" panose="02020603050405020304" pitchFamily="18" charset="0"/>
                </a:rPr>
                <a:t> : learn </a:t>
              </a:r>
            </a:p>
          </p:txBody>
        </p:sp>
        <p:pic>
          <p:nvPicPr>
            <p:cNvPr id="28" name="Picture 27" descr="\documentclass{article}&#10;\usepackage{amsmath}&#10;\usepackage{bm,amssymb}&#10;\pagestyle{empty}&#10;\begin{document}&#10;&#10;$\bm f$&#10;&#10;&#10;\end{document}" title="IguanaTex Bitmap Display">
              <a:extLst>
                <a:ext uri="{FF2B5EF4-FFF2-40B4-BE49-F238E27FC236}">
                  <a16:creationId xmlns:a16="http://schemas.microsoft.com/office/drawing/2014/main" id="{75BFD029-2433-BB19-02ED-20FD3CC63F9E}"/>
                </a:ext>
              </a:extLst>
            </p:cNvPr>
            <p:cNvPicPr>
              <a:picLocks noChangeAspect="1"/>
            </p:cNvPicPr>
            <p:nvPr>
              <p:custDataLst>
                <p:tags r:id="rId6"/>
              </p:custDataLst>
            </p:nvPr>
          </p:nvPicPr>
          <p:blipFill>
            <a:blip r:embed="rId18"/>
            <a:stretch>
              <a:fillRect/>
            </a:stretch>
          </p:blipFill>
          <p:spPr>
            <a:xfrm>
              <a:off x="4611273" y="5764554"/>
              <a:ext cx="245031" cy="370998"/>
            </a:xfrm>
            <a:prstGeom prst="rect">
              <a:avLst/>
            </a:prstGeom>
          </p:spPr>
        </p:pic>
        <p:sp>
          <p:nvSpPr>
            <p:cNvPr id="29" name="TextBox 28">
              <a:extLst>
                <a:ext uri="{FF2B5EF4-FFF2-40B4-BE49-F238E27FC236}">
                  <a16:creationId xmlns:a16="http://schemas.microsoft.com/office/drawing/2014/main" id="{AF789ACC-1AC3-7CDA-1BBE-D817A91FE572}"/>
                </a:ext>
              </a:extLst>
            </p:cNvPr>
            <p:cNvSpPr txBox="1"/>
            <p:nvPr/>
          </p:nvSpPr>
          <p:spPr>
            <a:xfrm>
              <a:off x="4654078" y="5646835"/>
              <a:ext cx="1327987" cy="553998"/>
            </a:xfrm>
            <a:prstGeom prst="rect">
              <a:avLst/>
            </a:prstGeom>
            <a:noFill/>
          </p:spPr>
          <p:txBody>
            <a:bodyPr wrap="square" rtlCol="0">
              <a:spAutoFit/>
            </a:bodyPr>
            <a:lstStyle/>
            <a:p>
              <a:r>
                <a:rPr lang="en-US" sz="2100" b="1" dirty="0">
                  <a:latin typeface="+mj-lt"/>
                  <a:cs typeface="Times New Roman" panose="02020603050405020304" pitchFamily="18" charset="0"/>
                </a:rPr>
                <a:t>  and </a:t>
              </a:r>
            </a:p>
          </p:txBody>
        </p:sp>
        <p:pic>
          <p:nvPicPr>
            <p:cNvPr id="30" name="Picture 29" descr="\documentclass{article}&#10;\usepackage{amsmath}&#10;\usepackage{bm,amssymb}&#10;\pagestyle{empty}&#10;\begin{document}&#10;&#10;$\bm A_m, \forall m$&#10;&#10;&#10;\end{document}" title="IguanaTex Bitmap Display">
              <a:extLst>
                <a:ext uri="{FF2B5EF4-FFF2-40B4-BE49-F238E27FC236}">
                  <a16:creationId xmlns:a16="http://schemas.microsoft.com/office/drawing/2014/main" id="{2555B0CF-92F1-D006-3BDB-385A70534731}"/>
                </a:ext>
              </a:extLst>
            </p:cNvPr>
            <p:cNvPicPr>
              <a:picLocks noChangeAspect="1"/>
            </p:cNvPicPr>
            <p:nvPr>
              <p:custDataLst>
                <p:tags r:id="rId7"/>
              </p:custDataLst>
            </p:nvPr>
          </p:nvPicPr>
          <p:blipFill>
            <a:blip r:embed="rId19"/>
            <a:stretch>
              <a:fillRect/>
            </a:stretch>
          </p:blipFill>
          <p:spPr>
            <a:xfrm>
              <a:off x="5673940" y="5780080"/>
              <a:ext cx="1291795" cy="339944"/>
            </a:xfrm>
            <a:prstGeom prst="rect">
              <a:avLst/>
            </a:prstGeom>
          </p:spPr>
        </p:pic>
      </p:grpSp>
    </p:spTree>
    <p:extLst>
      <p:ext uri="{BB962C8B-B14F-4D97-AF65-F5344CB8AC3E}">
        <p14:creationId xmlns:p14="http://schemas.microsoft.com/office/powerpoint/2010/main" val="38656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4" grpId="0"/>
      <p:bldP spid="15" grpId="0" animBg="1"/>
      <p:bldP spid="22"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BC109-E37A-B56C-9D00-88D2218322FD}"/>
              </a:ext>
            </a:extLst>
          </p:cNvPr>
          <p:cNvSpPr>
            <a:spLocks noGrp="1"/>
          </p:cNvSpPr>
          <p:nvPr>
            <p:ph type="title"/>
          </p:nvPr>
        </p:nvSpPr>
        <p:spPr>
          <a:xfrm>
            <a:off x="169491" y="-252413"/>
            <a:ext cx="8230437" cy="1325563"/>
          </a:xfrm>
        </p:spPr>
        <p:txBody>
          <a:bodyPr>
            <a:normAutofit/>
          </a:bodyPr>
          <a:lstStyle/>
          <a:p>
            <a:r>
              <a:rPr lang="en-US" dirty="0"/>
              <a:t>E2E learning via maximum likelihood and EM</a:t>
            </a:r>
          </a:p>
        </p:txBody>
      </p:sp>
      <p:pic>
        <p:nvPicPr>
          <p:cNvPr id="4" name="Picture 3" descr="\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bm \psi)= \prod_{n=1}^N \sum_{y_n=1}^K  [\bm f_{\bm \theta}(\bm x_n)]_{y_n} \prod_{m=1}^M \bm A_m(\widecheck{y}_n^{(m)},y_n)&#10;\end{align*}&#10;&#10;\end{document}" title="IguanaTex Bitmap Display">
            <a:extLst>
              <a:ext uri="{FF2B5EF4-FFF2-40B4-BE49-F238E27FC236}">
                <a16:creationId xmlns:a16="http://schemas.microsoft.com/office/drawing/2014/main" id="{DCFDE911-5DC7-F9F2-0DA6-ACDA2F13BF9E}"/>
              </a:ext>
            </a:extLst>
          </p:cNvPr>
          <p:cNvPicPr>
            <a:picLocks noChangeAspect="1"/>
          </p:cNvPicPr>
          <p:nvPr>
            <p:custDataLst>
              <p:tags r:id="rId1"/>
            </p:custDataLst>
          </p:nvPr>
        </p:nvPicPr>
        <p:blipFill>
          <a:blip r:embed="rId9"/>
          <a:stretch>
            <a:fillRect/>
          </a:stretch>
        </p:blipFill>
        <p:spPr>
          <a:xfrm>
            <a:off x="1567244" y="702874"/>
            <a:ext cx="5100281" cy="740551"/>
          </a:xfrm>
          <a:prstGeom prst="rect">
            <a:avLst/>
          </a:prstGeom>
        </p:spPr>
      </p:pic>
      <p:grpSp>
        <p:nvGrpSpPr>
          <p:cNvPr id="5" name="Group 4">
            <a:extLst>
              <a:ext uri="{FF2B5EF4-FFF2-40B4-BE49-F238E27FC236}">
                <a16:creationId xmlns:a16="http://schemas.microsoft.com/office/drawing/2014/main" id="{28F3824A-F1C4-64CB-F526-23ADE78BB9A2}"/>
              </a:ext>
            </a:extLst>
          </p:cNvPr>
          <p:cNvGrpSpPr/>
          <p:nvPr/>
        </p:nvGrpSpPr>
        <p:grpSpPr>
          <a:xfrm>
            <a:off x="321760" y="1461617"/>
            <a:ext cx="3413157" cy="1008345"/>
            <a:chOff x="1901228" y="2236206"/>
            <a:chExt cx="3413157" cy="914400"/>
          </a:xfrm>
        </p:grpSpPr>
        <p:sp>
          <p:nvSpPr>
            <p:cNvPr id="6" name="Speech Bubble: Rectangle with Corners Rounded 5">
              <a:extLst>
                <a:ext uri="{FF2B5EF4-FFF2-40B4-BE49-F238E27FC236}">
                  <a16:creationId xmlns:a16="http://schemas.microsoft.com/office/drawing/2014/main" id="{D1B48FE5-D054-F59E-96BF-75D4C7FFDE46}"/>
                </a:ext>
              </a:extLst>
            </p:cNvPr>
            <p:cNvSpPr/>
            <p:nvPr/>
          </p:nvSpPr>
          <p:spPr>
            <a:xfrm>
              <a:off x="1901228" y="2236206"/>
              <a:ext cx="3065655" cy="914400"/>
            </a:xfrm>
            <a:prstGeom prst="wedgeRoundRectCallout">
              <a:avLst>
                <a:gd name="adj1" fmla="val 17458"/>
                <a:gd name="adj2" fmla="val -76716"/>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TextBox 6">
              <a:extLst>
                <a:ext uri="{FF2B5EF4-FFF2-40B4-BE49-F238E27FC236}">
                  <a16:creationId xmlns:a16="http://schemas.microsoft.com/office/drawing/2014/main" id="{89D1B364-B1D5-349D-9ED2-DC6A90D69FDD}"/>
                </a:ext>
              </a:extLst>
            </p:cNvPr>
            <p:cNvSpPr txBox="1"/>
            <p:nvPr/>
          </p:nvSpPr>
          <p:spPr>
            <a:xfrm>
              <a:off x="1973656" y="2317686"/>
              <a:ext cx="3340729" cy="334922"/>
            </a:xfrm>
            <a:prstGeom prst="rect">
              <a:avLst/>
            </a:prstGeom>
            <a:noFill/>
          </p:spPr>
          <p:txBody>
            <a:bodyPr wrap="square" rtlCol="0">
              <a:spAutoFit/>
            </a:bodyPr>
            <a:lstStyle/>
            <a:p>
              <a:r>
                <a:rPr lang="en-US" dirty="0">
                  <a:latin typeface="+mj-lt"/>
                  <a:cs typeface="Times New Roman" panose="02020603050405020304" pitchFamily="18" charset="0"/>
                </a:rPr>
                <a:t>All the learnable parameters</a:t>
              </a:r>
            </a:p>
          </p:txBody>
        </p:sp>
        <p:pic>
          <p:nvPicPr>
            <p:cNvPr id="8" name="Picture 7" descr="\documentclass{article}&#10;\usepackage{amsmath,bm,amsfonts,amssymb}&#10;\pagestyle{empty}&#10;\begin{document}&#10;&#10;${\bm \psi} = ({\bm A}_1,\dots, {\bm A}_M, {\bm \theta} )$&#10;&#10;&#10;\end{document}" title="IguanaTex Bitmap Display">
              <a:extLst>
                <a:ext uri="{FF2B5EF4-FFF2-40B4-BE49-F238E27FC236}">
                  <a16:creationId xmlns:a16="http://schemas.microsoft.com/office/drawing/2014/main" id="{BD2EC6B2-7432-9128-E1A5-4D96563B0A4A}"/>
                </a:ext>
              </a:extLst>
            </p:cNvPr>
            <p:cNvPicPr>
              <a:picLocks noChangeAspect="1"/>
            </p:cNvPicPr>
            <p:nvPr>
              <p:custDataLst>
                <p:tags r:id="rId7"/>
              </p:custDataLst>
            </p:nvPr>
          </p:nvPicPr>
          <p:blipFill>
            <a:blip r:embed="rId10"/>
            <a:stretch>
              <a:fillRect/>
            </a:stretch>
          </p:blipFill>
          <p:spPr>
            <a:xfrm>
              <a:off x="2330688" y="2721371"/>
              <a:ext cx="2074971" cy="229029"/>
            </a:xfrm>
            <a:prstGeom prst="rect">
              <a:avLst/>
            </a:prstGeom>
          </p:spPr>
        </p:pic>
      </p:grpSp>
      <p:grpSp>
        <p:nvGrpSpPr>
          <p:cNvPr id="9" name="Group 8">
            <a:extLst>
              <a:ext uri="{FF2B5EF4-FFF2-40B4-BE49-F238E27FC236}">
                <a16:creationId xmlns:a16="http://schemas.microsoft.com/office/drawing/2014/main" id="{AB921F7B-756C-D258-C8EB-C56ADB15BBC1}"/>
              </a:ext>
            </a:extLst>
          </p:cNvPr>
          <p:cNvGrpSpPr/>
          <p:nvPr/>
        </p:nvGrpSpPr>
        <p:grpSpPr>
          <a:xfrm>
            <a:off x="3595840" y="1537417"/>
            <a:ext cx="3413157" cy="842656"/>
            <a:chOff x="3719466" y="1982026"/>
            <a:chExt cx="3413157" cy="842656"/>
          </a:xfrm>
        </p:grpSpPr>
        <p:sp>
          <p:nvSpPr>
            <p:cNvPr id="10" name="Speech Bubble: Rectangle with Corners Rounded 9">
              <a:extLst>
                <a:ext uri="{FF2B5EF4-FFF2-40B4-BE49-F238E27FC236}">
                  <a16:creationId xmlns:a16="http://schemas.microsoft.com/office/drawing/2014/main" id="{04063F36-1A56-B90B-BE56-B28637E09961}"/>
                </a:ext>
              </a:extLst>
            </p:cNvPr>
            <p:cNvSpPr/>
            <p:nvPr/>
          </p:nvSpPr>
          <p:spPr>
            <a:xfrm>
              <a:off x="3719466" y="1982026"/>
              <a:ext cx="2258113" cy="842656"/>
            </a:xfrm>
            <a:prstGeom prst="wedgeRoundRectCallout">
              <a:avLst>
                <a:gd name="adj1" fmla="val -35707"/>
                <a:gd name="adj2" fmla="val -8030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TextBox 10">
              <a:extLst>
                <a:ext uri="{FF2B5EF4-FFF2-40B4-BE49-F238E27FC236}">
                  <a16:creationId xmlns:a16="http://schemas.microsoft.com/office/drawing/2014/main" id="{671A2FBD-7615-5DF1-1890-67BA0722674B}"/>
                </a:ext>
              </a:extLst>
            </p:cNvPr>
            <p:cNvSpPr txBox="1"/>
            <p:nvPr/>
          </p:nvSpPr>
          <p:spPr>
            <a:xfrm>
              <a:off x="3791894" y="2071876"/>
              <a:ext cx="3340729" cy="646331"/>
            </a:xfrm>
            <a:prstGeom prst="rect">
              <a:avLst/>
            </a:prstGeom>
            <a:noFill/>
          </p:spPr>
          <p:txBody>
            <a:bodyPr wrap="square" rtlCol="0">
              <a:spAutoFit/>
            </a:bodyPr>
            <a:lstStyle/>
            <a:p>
              <a:r>
                <a:rPr lang="en-US" dirty="0">
                  <a:latin typeface="+mj-lt"/>
                  <a:cs typeface="Times New Roman" panose="02020603050405020304" pitchFamily="18" charset="0"/>
                </a:rPr>
                <a:t>Classifier function </a:t>
              </a:r>
            </a:p>
            <a:p>
              <a:r>
                <a:rPr lang="en-US" dirty="0">
                  <a:latin typeface="+mj-lt"/>
                  <a:cs typeface="Times New Roman" panose="02020603050405020304" pitchFamily="18" charset="0"/>
                </a:rPr>
                <a:t>parameterized by </a:t>
              </a:r>
            </a:p>
          </p:txBody>
        </p:sp>
        <p:pic>
          <p:nvPicPr>
            <p:cNvPr id="12" name="Picture 11" descr="\documentclass{article}&#10;\usepackage{amsmath,bm,amsfonts,amssymb}&#10;\pagestyle{empty}&#10;\begin{document}&#10;&#10;$ {\bm \theta} $&#10;&#10;&#10;\end{document}" title="IguanaTex Bitmap Display">
              <a:extLst>
                <a:ext uri="{FF2B5EF4-FFF2-40B4-BE49-F238E27FC236}">
                  <a16:creationId xmlns:a16="http://schemas.microsoft.com/office/drawing/2014/main" id="{CFC3EEB8-84F1-68C7-A09F-58CA00490E86}"/>
                </a:ext>
              </a:extLst>
            </p:cNvPr>
            <p:cNvPicPr>
              <a:picLocks noChangeAspect="1"/>
            </p:cNvPicPr>
            <p:nvPr>
              <p:custDataLst>
                <p:tags r:id="rId6"/>
              </p:custDataLst>
            </p:nvPr>
          </p:nvPicPr>
          <p:blipFill>
            <a:blip r:embed="rId11"/>
            <a:stretch>
              <a:fillRect/>
            </a:stretch>
          </p:blipFill>
          <p:spPr>
            <a:xfrm>
              <a:off x="5677630" y="2473046"/>
              <a:ext cx="115200" cy="176943"/>
            </a:xfrm>
            <a:prstGeom prst="rect">
              <a:avLst/>
            </a:prstGeom>
          </p:spPr>
        </p:pic>
      </p:grpSp>
      <p:sp>
        <p:nvSpPr>
          <p:cNvPr id="13" name="TextBox 12">
            <a:extLst>
              <a:ext uri="{FF2B5EF4-FFF2-40B4-BE49-F238E27FC236}">
                <a16:creationId xmlns:a16="http://schemas.microsoft.com/office/drawing/2014/main" id="{B648DE34-A88C-CB6C-7517-AF11AE9E86BD}"/>
              </a:ext>
            </a:extLst>
          </p:cNvPr>
          <p:cNvSpPr txBox="1"/>
          <p:nvPr/>
        </p:nvSpPr>
        <p:spPr>
          <a:xfrm>
            <a:off x="321760" y="2495233"/>
            <a:ext cx="1204176"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chemeClr val="accent1">
                    <a:lumMod val="75000"/>
                  </a:schemeClr>
                </a:solidFill>
                <a:latin typeface="+mj-lt"/>
                <a:cs typeface="Times New Roman" panose="02020603050405020304" pitchFamily="18" charset="0"/>
              </a:rPr>
              <a:t>E-Step</a:t>
            </a: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amp;=\mathbb{E}_{{\cal Y}\sim {\sf Pr}({\cal Y};{\cal D}, \bm \psi^t)}[\log {\sf Pr}({\cal D},{\cal Y}; \psi)] = \sum_{n=1}^N \sum_{k=1}^K q(y_n=k; \bm \psi^t)  \log {\sf Pr}(\bm x_n, y_n=k, \widecheck{y}_n^{(1)},\dots,\widecheck{y}_n^{(M)};\bm \psi)&#10;    \end{align*}&#10;&#10;\end{document}" title="IguanaTex Bitmap Display">
            <a:extLst>
              <a:ext uri="{FF2B5EF4-FFF2-40B4-BE49-F238E27FC236}">
                <a16:creationId xmlns:a16="http://schemas.microsoft.com/office/drawing/2014/main" id="{19573562-C589-5676-ECC6-61407760714D}"/>
              </a:ext>
            </a:extLst>
          </p:cNvPr>
          <p:cNvPicPr>
            <a:picLocks noChangeAspect="1"/>
          </p:cNvPicPr>
          <p:nvPr>
            <p:custDataLst>
              <p:tags r:id="rId2"/>
            </p:custDataLst>
          </p:nvPr>
        </p:nvPicPr>
        <p:blipFill>
          <a:blip r:embed="rId12"/>
          <a:stretch>
            <a:fillRect/>
          </a:stretch>
        </p:blipFill>
        <p:spPr>
          <a:xfrm>
            <a:off x="321760" y="3151089"/>
            <a:ext cx="8615368" cy="576563"/>
          </a:xfrm>
          <a:prstGeom prst="rect">
            <a:avLst/>
          </a:prstGeom>
        </p:spPr>
      </p:pic>
      <p:sp>
        <p:nvSpPr>
          <p:cNvPr id="15" name="TextBox 14">
            <a:extLst>
              <a:ext uri="{FF2B5EF4-FFF2-40B4-BE49-F238E27FC236}">
                <a16:creationId xmlns:a16="http://schemas.microsoft.com/office/drawing/2014/main" id="{BFA206F0-5BA4-6410-4A66-BC1E035E0E09}"/>
              </a:ext>
            </a:extLst>
          </p:cNvPr>
          <p:cNvSpPr txBox="1"/>
          <p:nvPr/>
        </p:nvSpPr>
        <p:spPr>
          <a:xfrm>
            <a:off x="321760" y="2848487"/>
            <a:ext cx="5647700" cy="369332"/>
          </a:xfrm>
          <a:prstGeom prst="rect">
            <a:avLst/>
          </a:prstGeom>
          <a:noFill/>
        </p:spPr>
        <p:txBody>
          <a:bodyPr wrap="none" rtlCol="0">
            <a:spAutoFit/>
          </a:bodyPr>
          <a:lstStyle/>
          <a:p>
            <a:r>
              <a:rPr lang="en-US" b="1" dirty="0">
                <a:latin typeface="+mj-lt"/>
                <a:cs typeface="Times New Roman" panose="02020603050405020304" pitchFamily="18" charset="0"/>
              </a:rPr>
              <a:t>The expected value of the complete log-likelihood</a:t>
            </a:r>
          </a:p>
        </p:txBody>
      </p:sp>
      <p:sp>
        <p:nvSpPr>
          <p:cNvPr id="16" name="TextBox 15">
            <a:extLst>
              <a:ext uri="{FF2B5EF4-FFF2-40B4-BE49-F238E27FC236}">
                <a16:creationId xmlns:a16="http://schemas.microsoft.com/office/drawing/2014/main" id="{E84A4E3E-4384-76CC-D0F6-B83B6C6832DD}"/>
              </a:ext>
            </a:extLst>
          </p:cNvPr>
          <p:cNvSpPr txBox="1"/>
          <p:nvPr/>
        </p:nvSpPr>
        <p:spPr>
          <a:xfrm>
            <a:off x="321760" y="3804227"/>
            <a:ext cx="1242648"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solidFill>
                  <a:schemeClr val="accent1">
                    <a:lumMod val="75000"/>
                  </a:schemeClr>
                </a:solidFill>
                <a:latin typeface="+mj-lt"/>
                <a:cs typeface="Times New Roman" panose="02020603050405020304" pitchFamily="18" charset="0"/>
              </a:rPr>
              <a:t>M-Step</a:t>
            </a:r>
          </a:p>
        </p:txBody>
      </p:sp>
      <p:sp>
        <p:nvSpPr>
          <p:cNvPr id="17" name="TextBox 16">
            <a:extLst>
              <a:ext uri="{FF2B5EF4-FFF2-40B4-BE49-F238E27FC236}">
                <a16:creationId xmlns:a16="http://schemas.microsoft.com/office/drawing/2014/main" id="{1E39CC3D-4306-730E-83D1-852DA0AA869C}"/>
              </a:ext>
            </a:extLst>
          </p:cNvPr>
          <p:cNvSpPr txBox="1"/>
          <p:nvPr/>
        </p:nvSpPr>
        <p:spPr>
          <a:xfrm>
            <a:off x="321759" y="4115952"/>
            <a:ext cx="3403496" cy="369332"/>
          </a:xfrm>
          <a:prstGeom prst="rect">
            <a:avLst/>
          </a:prstGeom>
          <a:noFill/>
        </p:spPr>
        <p:txBody>
          <a:bodyPr wrap="none" rtlCol="0">
            <a:spAutoFit/>
          </a:bodyPr>
          <a:lstStyle/>
          <a:p>
            <a:r>
              <a:rPr lang="en-US" b="1" dirty="0">
                <a:latin typeface="+mj-lt"/>
                <a:cs typeface="Times New Roman" panose="02020603050405020304" pitchFamily="18" charset="0"/>
              </a:rPr>
              <a:t>Estimating      by maximizing </a:t>
            </a: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10;    \end{align*}&#10;&#10;\end{document}" title="IguanaTex Bitmap Display">
            <a:extLst>
              <a:ext uri="{FF2B5EF4-FFF2-40B4-BE49-F238E27FC236}">
                <a16:creationId xmlns:a16="http://schemas.microsoft.com/office/drawing/2014/main" id="{E27A7ECE-E595-9B70-2FD7-02BDE36353A7}"/>
              </a:ext>
            </a:extLst>
          </p:cNvPr>
          <p:cNvPicPr>
            <a:picLocks noChangeAspect="1"/>
          </p:cNvPicPr>
          <p:nvPr>
            <p:custDataLst>
              <p:tags r:id="rId3"/>
            </p:custDataLst>
          </p:nvPr>
        </p:nvPicPr>
        <p:blipFill>
          <a:blip r:embed="rId13"/>
          <a:stretch>
            <a:fillRect/>
          </a:stretch>
        </p:blipFill>
        <p:spPr>
          <a:xfrm>
            <a:off x="3668268" y="4177779"/>
            <a:ext cx="788853" cy="229666"/>
          </a:xfrm>
          <a:prstGeom prst="rect">
            <a:avLst/>
          </a:prstGeom>
        </p:spPr>
      </p:pic>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  $\bm \psi$&#10;&#10;\end{document}" title="IguanaTex Bitmap Display">
            <a:extLst>
              <a:ext uri="{FF2B5EF4-FFF2-40B4-BE49-F238E27FC236}">
                <a16:creationId xmlns:a16="http://schemas.microsoft.com/office/drawing/2014/main" id="{EBD2DA5E-EB78-3783-7E3C-7CE97BE6317B}"/>
              </a:ext>
            </a:extLst>
          </p:cNvPr>
          <p:cNvPicPr>
            <a:picLocks noChangeAspect="1"/>
          </p:cNvPicPr>
          <p:nvPr>
            <p:custDataLst>
              <p:tags r:id="rId4"/>
            </p:custDataLst>
          </p:nvPr>
        </p:nvPicPr>
        <p:blipFill>
          <a:blip r:embed="rId14"/>
          <a:stretch>
            <a:fillRect/>
          </a:stretch>
        </p:blipFill>
        <p:spPr>
          <a:xfrm>
            <a:off x="1620634" y="4215363"/>
            <a:ext cx="178286" cy="227048"/>
          </a:xfrm>
          <a:prstGeom prst="rect">
            <a:avLst/>
          </a:prstGeom>
        </p:spPr>
      </p:pic>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  \begin{subequations}&#10;      \begin{align*} &#10;        \bm A^{t+1}_m (k',k) &amp;= \frac{\sum_{n=1}^N q(y_n=k; \bm \psi^t) \mathbb{I}[\widecheck{y}_n^m=k']}{\sum_{k''=1}^K\sum_{n=1}^N q(y_n=k; \bm \psi^t)\mathbb{I}[\widecheck{y}_n^m=k'']}\\&#10;        \bm \theta^{t+1} &amp;=  \arg\max_{\bm \theta} ~Q(\bm \theta; (\bm \theta^{t},\{\bm A_m^{t+1}\})).&#10;    \end{align*}&#10;    \end{subequations}&#10;&#10;\end{document}" title="IguanaTex Bitmap Display">
            <a:extLst>
              <a:ext uri="{FF2B5EF4-FFF2-40B4-BE49-F238E27FC236}">
                <a16:creationId xmlns:a16="http://schemas.microsoft.com/office/drawing/2014/main" id="{F3F22EE2-EBA9-1B03-18D0-8B847FBCD78B}"/>
              </a:ext>
            </a:extLst>
          </p:cNvPr>
          <p:cNvPicPr>
            <a:picLocks noChangeAspect="1"/>
          </p:cNvPicPr>
          <p:nvPr>
            <p:custDataLst>
              <p:tags r:id="rId5"/>
            </p:custDataLst>
          </p:nvPr>
        </p:nvPicPr>
        <p:blipFill>
          <a:blip r:embed="rId15"/>
          <a:stretch>
            <a:fillRect/>
          </a:stretch>
        </p:blipFill>
        <p:spPr>
          <a:xfrm>
            <a:off x="394188" y="4685374"/>
            <a:ext cx="4693176" cy="986066"/>
          </a:xfrm>
          <a:prstGeom prst="rect">
            <a:avLst/>
          </a:prstGeom>
        </p:spPr>
      </p:pic>
      <p:grpSp>
        <p:nvGrpSpPr>
          <p:cNvPr id="21" name="Group 20">
            <a:extLst>
              <a:ext uri="{FF2B5EF4-FFF2-40B4-BE49-F238E27FC236}">
                <a16:creationId xmlns:a16="http://schemas.microsoft.com/office/drawing/2014/main" id="{96569A8C-812C-F040-E1A6-C21E6D47576A}"/>
              </a:ext>
            </a:extLst>
          </p:cNvPr>
          <p:cNvGrpSpPr/>
          <p:nvPr/>
        </p:nvGrpSpPr>
        <p:grpSpPr>
          <a:xfrm>
            <a:off x="5024129" y="3693944"/>
            <a:ext cx="4074179" cy="2509844"/>
            <a:chOff x="5376075" y="3845511"/>
            <a:chExt cx="4074179" cy="2509844"/>
          </a:xfrm>
        </p:grpSpPr>
        <p:sp>
          <p:nvSpPr>
            <p:cNvPr id="22" name="Rectangle 21">
              <a:extLst>
                <a:ext uri="{FF2B5EF4-FFF2-40B4-BE49-F238E27FC236}">
                  <a16:creationId xmlns:a16="http://schemas.microsoft.com/office/drawing/2014/main" id="{0EF1FCA9-EB14-E6F7-91C5-86183DC7AC6C}"/>
                </a:ext>
              </a:extLst>
            </p:cNvPr>
            <p:cNvSpPr/>
            <p:nvPr/>
          </p:nvSpPr>
          <p:spPr>
            <a:xfrm>
              <a:off x="5439310" y="3845511"/>
              <a:ext cx="3975954" cy="249299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TextBox 22">
              <a:extLst>
                <a:ext uri="{FF2B5EF4-FFF2-40B4-BE49-F238E27FC236}">
                  <a16:creationId xmlns:a16="http://schemas.microsoft.com/office/drawing/2014/main" id="{D278E7E8-B3F2-6E84-C735-533ACF6DF1D8}"/>
                </a:ext>
              </a:extLst>
            </p:cNvPr>
            <p:cNvSpPr txBox="1"/>
            <p:nvPr/>
          </p:nvSpPr>
          <p:spPr>
            <a:xfrm>
              <a:off x="5376075" y="3862365"/>
              <a:ext cx="4074179" cy="249299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Like the EM designed for DS model</a:t>
              </a:r>
            </a:p>
            <a:p>
              <a:pPr marL="285750" indent="-285750">
                <a:buFont typeface="Wingdings" panose="05000000000000000000" pitchFamily="2" charset="2"/>
                <a:buChar char="Ø"/>
              </a:pPr>
              <a:r>
                <a:rPr lang="en-US" dirty="0">
                  <a:latin typeface="+mj-lt"/>
                  <a:cs typeface="Times New Roman" panose="02020603050405020304" pitchFamily="18" charset="0"/>
                </a:rPr>
                <a:t>Several variants have been proposed incorporating different function classes</a:t>
              </a:r>
            </a:p>
            <a:p>
              <a:pPr marL="742950" lvl="1" indent="-285750">
                <a:buFont typeface="Wingdings" panose="05000000000000000000" pitchFamily="2" charset="2"/>
                <a:buChar char="§"/>
              </a:pPr>
              <a:r>
                <a:rPr lang="en-US" sz="1400" dirty="0">
                  <a:latin typeface="+mj-lt"/>
                  <a:cs typeface="Times New Roman" panose="02020603050405020304" pitchFamily="18" charset="0"/>
                </a:rPr>
                <a:t>logistic regression classifier [</a:t>
              </a:r>
              <a:r>
                <a:rPr lang="en-US" sz="1400" dirty="0" err="1">
                  <a:latin typeface="+mj-lt"/>
                  <a:cs typeface="Times New Roman" panose="02020603050405020304" pitchFamily="18" charset="0"/>
                </a:rPr>
                <a:t>Raykar</a:t>
              </a:r>
              <a:r>
                <a:rPr lang="en-US" sz="1400" dirty="0">
                  <a:latin typeface="+mj-lt"/>
                  <a:cs typeface="Times New Roman" panose="02020603050405020304" pitchFamily="18" charset="0"/>
                </a:rPr>
                <a:t> et al.,2010]</a:t>
              </a:r>
            </a:p>
            <a:p>
              <a:pPr marL="742950" lvl="1" indent="-285750">
                <a:buFont typeface="Wingdings" panose="05000000000000000000" pitchFamily="2" charset="2"/>
                <a:buChar char="§"/>
              </a:pPr>
              <a:r>
                <a:rPr lang="en-US" sz="1400" dirty="0">
                  <a:latin typeface="+mj-lt"/>
                  <a:cs typeface="Times New Roman" panose="02020603050405020304" pitchFamily="18" charset="0"/>
                </a:rPr>
                <a:t>neural network classifier  [Rodrigues &amp; Pereira, 2018]</a:t>
              </a:r>
            </a:p>
            <a:p>
              <a:pPr marL="742950" lvl="1" indent="-285750">
                <a:buFont typeface="Wingdings" panose="05000000000000000000" pitchFamily="2" charset="2"/>
                <a:buChar char="§"/>
              </a:pPr>
              <a:r>
                <a:rPr lang="en-US" sz="1400" dirty="0">
                  <a:latin typeface="+mj-lt"/>
                  <a:cs typeface="Times New Roman" panose="02020603050405020304" pitchFamily="18" charset="0"/>
                </a:rPr>
                <a:t>conditional random field [Rodrigues et al., 2014]</a:t>
              </a:r>
            </a:p>
          </p:txBody>
        </p:sp>
      </p:grpSp>
    </p:spTree>
    <p:extLst>
      <p:ext uri="{BB962C8B-B14F-4D97-AF65-F5344CB8AC3E}">
        <p14:creationId xmlns:p14="http://schemas.microsoft.com/office/powerpoint/2010/main" val="22039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76" y="100196"/>
            <a:ext cx="8229600" cy="628491"/>
          </a:xfrm>
        </p:spPr>
        <p:txBody>
          <a:bodyPr>
            <a:normAutofit/>
          </a:bodyPr>
          <a:lstStyle/>
          <a:p>
            <a:r>
              <a:rPr lang="en-US" sz="3200" dirty="0"/>
              <a:t>Fusing data versus fusing decisions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5</a:t>
            </a:fld>
            <a:endParaRPr lang="en-US">
              <a:solidFill>
                <a:srgbClr val="000000"/>
              </a:solidFill>
              <a:ea typeface="ＭＳ Ｐゴシック"/>
            </a:endParaRPr>
          </a:p>
        </p:txBody>
      </p:sp>
      <p:sp>
        <p:nvSpPr>
          <p:cNvPr id="22" name="TextBox 21">
            <a:extLst>
              <a:ext uri="{FF2B5EF4-FFF2-40B4-BE49-F238E27FC236}">
                <a16:creationId xmlns:a16="http://schemas.microsoft.com/office/drawing/2014/main" id="{BB40DB42-7555-4E15-936E-1F4ED8E9DA24}"/>
              </a:ext>
            </a:extLst>
          </p:cNvPr>
          <p:cNvSpPr txBox="1"/>
          <p:nvPr/>
        </p:nvSpPr>
        <p:spPr>
          <a:xfrm>
            <a:off x="328710" y="3234915"/>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Crowdsourcing vs </a:t>
            </a:r>
            <a:r>
              <a:rPr lang="en-US" b="1" u="sng" dirty="0">
                <a:solidFill>
                  <a:srgbClr val="0000FF"/>
                </a:solidFill>
                <a:latin typeface="Arial" panose="020B0604020202020204"/>
                <a:ea typeface="宋体" charset="-122"/>
              </a:rPr>
              <a:t>hierarchical</a:t>
            </a:r>
            <a:r>
              <a:rPr lang="en-US" b="1" dirty="0">
                <a:solidFill>
                  <a:srgbClr val="0000FF"/>
                </a:solidFill>
                <a:latin typeface="Arial" panose="020B0604020202020204"/>
                <a:ea typeface="宋体" charset="-122"/>
              </a:rPr>
              <a:t> learning</a:t>
            </a:r>
          </a:p>
        </p:txBody>
      </p:sp>
      <p:sp>
        <p:nvSpPr>
          <p:cNvPr id="14" name="TextBox 13">
            <a:extLst>
              <a:ext uri="{FF2B5EF4-FFF2-40B4-BE49-F238E27FC236}">
                <a16:creationId xmlns:a16="http://schemas.microsoft.com/office/drawing/2014/main" id="{9BF5E019-6400-4DF0-83BA-CCBE0DAB738A}"/>
              </a:ext>
            </a:extLst>
          </p:cNvPr>
          <p:cNvSpPr txBox="1"/>
          <p:nvPr/>
        </p:nvSpPr>
        <p:spPr>
          <a:xfrm>
            <a:off x="636587" y="3898228"/>
            <a:ext cx="5230919" cy="987450"/>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dirty="0">
                <a:solidFill>
                  <a:srgbClr val="000000"/>
                </a:solidFill>
                <a:ea typeface="宋体" charset="-122"/>
              </a:rPr>
              <a:t>Can benefit from the wisdom of humans</a:t>
            </a:r>
            <a:br>
              <a:rPr lang="en-US" dirty="0">
                <a:solidFill>
                  <a:srgbClr val="000000"/>
                </a:solidFill>
                <a:ea typeface="宋体" charset="-122"/>
              </a:rPr>
            </a:br>
            <a:endParaRPr lang="en-US" dirty="0">
              <a:solidFill>
                <a:srgbClr val="000000"/>
              </a:solidFill>
              <a:ea typeface="宋体" charset="-122"/>
            </a:endParaRPr>
          </a:p>
          <a:p>
            <a:pPr marL="285750" indent="-285750">
              <a:spcBef>
                <a:spcPts val="450"/>
              </a:spcBef>
              <a:buFont typeface="Wingdings" panose="05000000000000000000" pitchFamily="2" charset="2"/>
              <a:buChar char="Ø"/>
            </a:pPr>
            <a:r>
              <a:rPr lang="en-US" dirty="0">
                <a:solidFill>
                  <a:srgbClr val="000000"/>
                </a:solidFill>
                <a:ea typeface="宋体" charset="-122"/>
              </a:rPr>
              <a:t>Fuses (un) </a:t>
            </a:r>
            <a:r>
              <a:rPr lang="en-US" u="sng" dirty="0">
                <a:solidFill>
                  <a:srgbClr val="000000"/>
                </a:solidFill>
                <a:ea typeface="宋体" charset="-122"/>
              </a:rPr>
              <a:t>reliable</a:t>
            </a:r>
            <a:r>
              <a:rPr lang="en-US" dirty="0">
                <a:solidFill>
                  <a:srgbClr val="000000"/>
                </a:solidFill>
                <a:ea typeface="宋体" charset="-122"/>
              </a:rPr>
              <a:t> decisions from annotators</a:t>
            </a:r>
            <a:endParaRPr lang="en-US" sz="1600" dirty="0">
              <a:solidFill>
                <a:srgbClr val="000000"/>
              </a:solidFill>
              <a:ea typeface="宋体" charset="-122"/>
            </a:endParaRPr>
          </a:p>
        </p:txBody>
      </p:sp>
      <p:grpSp>
        <p:nvGrpSpPr>
          <p:cNvPr id="67" name="Group 66">
            <a:extLst>
              <a:ext uri="{FF2B5EF4-FFF2-40B4-BE49-F238E27FC236}">
                <a16:creationId xmlns:a16="http://schemas.microsoft.com/office/drawing/2014/main" id="{B29EF339-1C4B-4BDB-822D-785343FD690D}"/>
              </a:ext>
            </a:extLst>
          </p:cNvPr>
          <p:cNvGrpSpPr/>
          <p:nvPr/>
        </p:nvGrpSpPr>
        <p:grpSpPr>
          <a:xfrm>
            <a:off x="5437780" y="1853037"/>
            <a:ext cx="3802396" cy="3854596"/>
            <a:chOff x="5351484" y="990702"/>
            <a:chExt cx="3802396" cy="3854596"/>
          </a:xfrm>
        </p:grpSpPr>
        <p:grpSp>
          <p:nvGrpSpPr>
            <p:cNvPr id="64" name="Group 63">
              <a:extLst>
                <a:ext uri="{FF2B5EF4-FFF2-40B4-BE49-F238E27FC236}">
                  <a16:creationId xmlns:a16="http://schemas.microsoft.com/office/drawing/2014/main" id="{E3A0E563-8CAF-4FB5-8828-7DB999B6BFBF}"/>
                </a:ext>
              </a:extLst>
            </p:cNvPr>
            <p:cNvGrpSpPr/>
            <p:nvPr/>
          </p:nvGrpSpPr>
          <p:grpSpPr>
            <a:xfrm>
              <a:off x="5351484" y="990702"/>
              <a:ext cx="3802396" cy="3854596"/>
              <a:chOff x="5351484" y="567620"/>
              <a:chExt cx="3802396" cy="3854596"/>
            </a:xfrm>
          </p:grpSpPr>
          <p:grpSp>
            <p:nvGrpSpPr>
              <p:cNvPr id="40" name="Group 39">
                <a:extLst>
                  <a:ext uri="{FF2B5EF4-FFF2-40B4-BE49-F238E27FC236}">
                    <a16:creationId xmlns:a16="http://schemas.microsoft.com/office/drawing/2014/main" id="{D4213616-0223-476B-9582-31CA9CC29818}"/>
                  </a:ext>
                </a:extLst>
              </p:cNvPr>
              <p:cNvGrpSpPr/>
              <p:nvPr/>
            </p:nvGrpSpPr>
            <p:grpSpPr>
              <a:xfrm>
                <a:off x="5351484" y="567620"/>
                <a:ext cx="3802396" cy="3854596"/>
                <a:chOff x="5351484" y="567620"/>
                <a:chExt cx="3802396" cy="3854596"/>
              </a:xfrm>
            </p:grpSpPr>
            <p:pic>
              <p:nvPicPr>
                <p:cNvPr id="4" name="Graphic 3" descr="Programmer female with solid fill">
                  <a:extLst>
                    <a:ext uri="{FF2B5EF4-FFF2-40B4-BE49-F238E27FC236}">
                      <a16:creationId xmlns:a16="http://schemas.microsoft.com/office/drawing/2014/main" id="{19BD2338-0EA1-48CA-A86D-BF9193702F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1484" y="1702256"/>
                  <a:ext cx="914400" cy="914400"/>
                </a:xfrm>
                <a:prstGeom prst="rect">
                  <a:avLst/>
                </a:prstGeom>
              </p:spPr>
            </p:pic>
            <p:pic>
              <p:nvPicPr>
                <p:cNvPr id="8" name="Graphic 7" descr="Programmer female outline">
                  <a:extLst>
                    <a:ext uri="{FF2B5EF4-FFF2-40B4-BE49-F238E27FC236}">
                      <a16:creationId xmlns:a16="http://schemas.microsoft.com/office/drawing/2014/main" id="{45B84EB1-3A00-497E-BCD1-4D7B6C9C2A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05079" y="1702256"/>
                  <a:ext cx="914400" cy="914400"/>
                </a:xfrm>
                <a:prstGeom prst="rect">
                  <a:avLst/>
                </a:prstGeom>
              </p:spPr>
            </p:pic>
            <p:pic>
              <p:nvPicPr>
                <p:cNvPr id="10" name="Graphic 9" descr="Programmer male with solid fill">
                  <a:extLst>
                    <a:ext uri="{FF2B5EF4-FFF2-40B4-BE49-F238E27FC236}">
                      <a16:creationId xmlns:a16="http://schemas.microsoft.com/office/drawing/2014/main" id="{473621E1-10C6-4A92-A2D6-7570E4EAEA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4679" y="1718117"/>
                  <a:ext cx="914400" cy="914400"/>
                </a:xfrm>
                <a:prstGeom prst="rect">
                  <a:avLst/>
                </a:prstGeom>
              </p:spPr>
            </p:pic>
            <p:pic>
              <p:nvPicPr>
                <p:cNvPr id="23" name="Graphic 22" descr="Programmer male outline">
                  <a:extLst>
                    <a:ext uri="{FF2B5EF4-FFF2-40B4-BE49-F238E27FC236}">
                      <a16:creationId xmlns:a16="http://schemas.microsoft.com/office/drawing/2014/main" id="{4776F7D4-4EC2-4288-B150-8975329E37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9480" y="1718117"/>
                  <a:ext cx="914400" cy="914400"/>
                </a:xfrm>
                <a:prstGeom prst="rect">
                  <a:avLst/>
                </a:prstGeom>
              </p:spPr>
            </p:pic>
            <p:pic>
              <p:nvPicPr>
                <p:cNvPr id="26" name="Graphic 25" descr="Cow outline">
                  <a:extLst>
                    <a:ext uri="{FF2B5EF4-FFF2-40B4-BE49-F238E27FC236}">
                      <a16:creationId xmlns:a16="http://schemas.microsoft.com/office/drawing/2014/main" id="{EAE06C9B-9C44-4138-88DC-308FA587AC6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30507" y="3507816"/>
                  <a:ext cx="914400" cy="914400"/>
                </a:xfrm>
                <a:prstGeom prst="rect">
                  <a:avLst/>
                </a:prstGeom>
              </p:spPr>
            </p:pic>
            <p:pic>
              <p:nvPicPr>
                <p:cNvPr id="29" name="Graphic 28" descr="Cow with solid fill">
                  <a:extLst>
                    <a:ext uri="{FF2B5EF4-FFF2-40B4-BE49-F238E27FC236}">
                      <a16:creationId xmlns:a16="http://schemas.microsoft.com/office/drawing/2014/main" id="{13B49D40-F465-4252-B2B9-3FB0B5C68BE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62279" y="567620"/>
                  <a:ext cx="914400" cy="914400"/>
                </a:xfrm>
                <a:prstGeom prst="rect">
                  <a:avLst/>
                </a:prstGeom>
              </p:spPr>
            </p:pic>
            <p:pic>
              <p:nvPicPr>
                <p:cNvPr id="33" name="Graphic 32" descr="Weight Gain with solid fill">
                  <a:extLst>
                    <a:ext uri="{FF2B5EF4-FFF2-40B4-BE49-F238E27FC236}">
                      <a16:creationId xmlns:a16="http://schemas.microsoft.com/office/drawing/2014/main" id="{8CB1769E-1BF9-44CF-972F-22E5D87599F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39749" y="2747480"/>
                  <a:ext cx="522581" cy="522581"/>
                </a:xfrm>
                <a:prstGeom prst="rect">
                  <a:avLst/>
                </a:prstGeom>
              </p:spPr>
            </p:pic>
            <p:pic>
              <p:nvPicPr>
                <p:cNvPr id="35" name="Graphic 34" descr="Weight Loss outline">
                  <a:extLst>
                    <a:ext uri="{FF2B5EF4-FFF2-40B4-BE49-F238E27FC236}">
                      <a16:creationId xmlns:a16="http://schemas.microsoft.com/office/drawing/2014/main" id="{B92E3B28-371B-4739-A123-4B8C085ED0E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58036" y="2787619"/>
                  <a:ext cx="497391" cy="497391"/>
                </a:xfrm>
                <a:prstGeom prst="rect">
                  <a:avLst/>
                </a:prstGeom>
              </p:spPr>
            </p:pic>
            <p:pic>
              <p:nvPicPr>
                <p:cNvPr id="37" name="Graphic 36" descr="Weight Gain outline">
                  <a:extLst>
                    <a:ext uri="{FF2B5EF4-FFF2-40B4-BE49-F238E27FC236}">
                      <a16:creationId xmlns:a16="http://schemas.microsoft.com/office/drawing/2014/main" id="{37080568-C316-469B-83DD-E892B8A3040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00082" y="2769057"/>
                  <a:ext cx="479843" cy="479843"/>
                </a:xfrm>
                <a:prstGeom prst="rect">
                  <a:avLst/>
                </a:prstGeom>
              </p:spPr>
            </p:pic>
            <p:pic>
              <p:nvPicPr>
                <p:cNvPr id="39" name="Graphic 38" descr="Weight Loss with solid fill">
                  <a:extLst>
                    <a:ext uri="{FF2B5EF4-FFF2-40B4-BE49-F238E27FC236}">
                      <a16:creationId xmlns:a16="http://schemas.microsoft.com/office/drawing/2014/main" id="{E5698030-E002-41C8-8117-3B6C2054403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56791" y="2747480"/>
                  <a:ext cx="524063" cy="524063"/>
                </a:xfrm>
                <a:prstGeom prst="rect">
                  <a:avLst/>
                </a:prstGeom>
              </p:spPr>
            </p:pic>
          </p:grpSp>
          <p:cxnSp>
            <p:nvCxnSpPr>
              <p:cNvPr id="42" name="Straight Arrow Connector 41">
                <a:extLst>
                  <a:ext uri="{FF2B5EF4-FFF2-40B4-BE49-F238E27FC236}">
                    <a16:creationId xmlns:a16="http://schemas.microsoft.com/office/drawing/2014/main" id="{87F84B60-B7B4-44F6-B7D3-1C57B7A11646}"/>
                  </a:ext>
                </a:extLst>
              </p:cNvPr>
              <p:cNvCxnSpPr>
                <a:stCxn id="29" idx="2"/>
                <a:endCxn id="4" idx="0"/>
              </p:cNvCxnSpPr>
              <p:nvPr/>
            </p:nvCxnSpPr>
            <p:spPr bwMode="auto">
              <a:xfrm flipH="1">
                <a:off x="5808684" y="1482020"/>
                <a:ext cx="1410795"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Arrow Connector 42">
                <a:extLst>
                  <a:ext uri="{FF2B5EF4-FFF2-40B4-BE49-F238E27FC236}">
                    <a16:creationId xmlns:a16="http://schemas.microsoft.com/office/drawing/2014/main" id="{2835F381-8970-4670-BEC0-D162AC4F6C29}"/>
                  </a:ext>
                </a:extLst>
              </p:cNvPr>
              <p:cNvCxnSpPr>
                <a:stCxn id="29" idx="2"/>
                <a:endCxn id="8" idx="0"/>
              </p:cNvCxnSpPr>
              <p:nvPr/>
            </p:nvCxnSpPr>
            <p:spPr bwMode="auto">
              <a:xfrm flipH="1">
                <a:off x="6762279" y="1482020"/>
                <a:ext cx="457200" cy="22023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18D3427E-916B-4319-B09C-AB24CCE6FA92}"/>
                  </a:ext>
                </a:extLst>
              </p:cNvPr>
              <p:cNvCxnSpPr>
                <a:stCxn id="29" idx="2"/>
                <a:endCxn id="10" idx="0"/>
              </p:cNvCxnSpPr>
              <p:nvPr/>
            </p:nvCxnSpPr>
            <p:spPr bwMode="auto">
              <a:xfrm>
                <a:off x="7219479" y="1482020"/>
                <a:ext cx="492400"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C43A6476-2412-4C71-8573-29F5F2CD9BE4}"/>
                  </a:ext>
                </a:extLst>
              </p:cNvPr>
              <p:cNvCxnSpPr>
                <a:stCxn id="29" idx="2"/>
                <a:endCxn id="23" idx="0"/>
              </p:cNvCxnSpPr>
              <p:nvPr/>
            </p:nvCxnSpPr>
            <p:spPr bwMode="auto">
              <a:xfrm>
                <a:off x="7219479" y="1482020"/>
                <a:ext cx="1477201" cy="236097"/>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4" name="Straight Arrow Connector 53">
                <a:extLst>
                  <a:ext uri="{FF2B5EF4-FFF2-40B4-BE49-F238E27FC236}">
                    <a16:creationId xmlns:a16="http://schemas.microsoft.com/office/drawing/2014/main" id="{CB6A23D1-4950-4187-A345-1747EAD95DEC}"/>
                  </a:ext>
                </a:extLst>
              </p:cNvPr>
              <p:cNvCxnSpPr>
                <a:stCxn id="35" idx="2"/>
              </p:cNvCxnSpPr>
              <p:nvPr/>
            </p:nvCxnSpPr>
            <p:spPr bwMode="auto">
              <a:xfrm>
                <a:off x="5806732" y="3285010"/>
                <a:ext cx="1023775" cy="54430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5" name="Straight Arrow Connector 54">
                <a:extLst>
                  <a:ext uri="{FF2B5EF4-FFF2-40B4-BE49-F238E27FC236}">
                    <a16:creationId xmlns:a16="http://schemas.microsoft.com/office/drawing/2014/main" id="{490ADBCE-FE22-462B-973E-031267A010B2}"/>
                  </a:ext>
                </a:extLst>
              </p:cNvPr>
              <p:cNvCxnSpPr>
                <a:stCxn id="39" idx="2"/>
              </p:cNvCxnSpPr>
              <p:nvPr/>
            </p:nvCxnSpPr>
            <p:spPr bwMode="auto">
              <a:xfrm>
                <a:off x="6718823" y="3271543"/>
                <a:ext cx="239256" cy="388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8" name="Straight Arrow Connector 57">
                <a:extLst>
                  <a:ext uri="{FF2B5EF4-FFF2-40B4-BE49-F238E27FC236}">
                    <a16:creationId xmlns:a16="http://schemas.microsoft.com/office/drawing/2014/main" id="{0141642B-1739-4082-A13B-3A31B7B9381B}"/>
                  </a:ext>
                </a:extLst>
              </p:cNvPr>
              <p:cNvCxnSpPr>
                <a:stCxn id="37" idx="2"/>
              </p:cNvCxnSpPr>
              <p:nvPr/>
            </p:nvCxnSpPr>
            <p:spPr bwMode="auto">
              <a:xfrm flipH="1">
                <a:off x="7493903" y="3248900"/>
                <a:ext cx="246101" cy="411139"/>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1" name="Straight Arrow Connector 60">
                <a:extLst>
                  <a:ext uri="{FF2B5EF4-FFF2-40B4-BE49-F238E27FC236}">
                    <a16:creationId xmlns:a16="http://schemas.microsoft.com/office/drawing/2014/main" id="{BF62AFFB-3C1A-46A7-8348-BE97E6F086AF}"/>
                  </a:ext>
                </a:extLst>
              </p:cNvPr>
              <p:cNvCxnSpPr>
                <a:stCxn id="33" idx="2"/>
              </p:cNvCxnSpPr>
              <p:nvPr/>
            </p:nvCxnSpPr>
            <p:spPr bwMode="auto">
              <a:xfrm flipH="1">
                <a:off x="7740003" y="3270061"/>
                <a:ext cx="961037" cy="47755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66" name="Graphic 65" descr="Scale outline">
              <a:extLst>
                <a:ext uri="{FF2B5EF4-FFF2-40B4-BE49-F238E27FC236}">
                  <a16:creationId xmlns:a16="http://schemas.microsoft.com/office/drawing/2014/main" id="{977EF90B-81CA-446B-B89E-DC0949CF057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6679" y="1142405"/>
              <a:ext cx="563730" cy="563730"/>
            </a:xfrm>
            <a:prstGeom prst="rect">
              <a:avLst/>
            </a:prstGeom>
          </p:spPr>
        </p:pic>
      </p:grpSp>
      <p:pic>
        <p:nvPicPr>
          <p:cNvPr id="7" name="Picture 6">
            <a:extLst>
              <a:ext uri="{FF2B5EF4-FFF2-40B4-BE49-F238E27FC236}">
                <a16:creationId xmlns:a16="http://schemas.microsoft.com/office/drawing/2014/main" id="{B95989B7-5143-455D-9CFF-ED8CB2920C0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06299" y="5049226"/>
            <a:ext cx="1141338" cy="1141338"/>
          </a:xfrm>
          <a:prstGeom prst="rect">
            <a:avLst/>
          </a:prstGeom>
        </p:spPr>
      </p:pic>
      <p:sp>
        <p:nvSpPr>
          <p:cNvPr id="31" name="TextBox 30">
            <a:extLst>
              <a:ext uri="{FF2B5EF4-FFF2-40B4-BE49-F238E27FC236}">
                <a16:creationId xmlns:a16="http://schemas.microsoft.com/office/drawing/2014/main" id="{DCBECD42-7E2D-40A6-9C75-50F265950A2F}"/>
              </a:ext>
            </a:extLst>
          </p:cNvPr>
          <p:cNvSpPr txBox="1"/>
          <p:nvPr/>
        </p:nvSpPr>
        <p:spPr>
          <a:xfrm>
            <a:off x="296805" y="2190709"/>
            <a:ext cx="5872967"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Distributed (generally noisy) decisions [Tsitsiklis’89]</a:t>
            </a:r>
          </a:p>
        </p:txBody>
      </p:sp>
      <p:sp>
        <p:nvSpPr>
          <p:cNvPr id="32" name="TextBox 31">
            <a:extLst>
              <a:ext uri="{FF2B5EF4-FFF2-40B4-BE49-F238E27FC236}">
                <a16:creationId xmlns:a16="http://schemas.microsoft.com/office/drawing/2014/main" id="{28C9563C-6A42-4960-9CC1-27DDC396DEE0}"/>
              </a:ext>
            </a:extLst>
          </p:cNvPr>
          <p:cNvSpPr txBox="1"/>
          <p:nvPr/>
        </p:nvSpPr>
        <p:spPr>
          <a:xfrm>
            <a:off x="303336" y="1306408"/>
            <a:ext cx="6458411" cy="369332"/>
          </a:xfrm>
          <a:prstGeom prst="rect">
            <a:avLst/>
          </a:prstGeom>
          <a:noFill/>
        </p:spPr>
        <p:txBody>
          <a:bodyPr wrap="square" rtlCol="0">
            <a:spAutoFit/>
          </a:bodyPr>
          <a:lstStyle/>
          <a:p>
            <a:pPr marL="285750" indent="-285750">
              <a:spcBef>
                <a:spcPts val="450"/>
              </a:spcBef>
              <a:buClr>
                <a:srgbClr val="0000FF"/>
              </a:buClr>
              <a:buFont typeface="Wingdings" panose="05000000000000000000" pitchFamily="2" charset="2"/>
              <a:buChar char="q"/>
            </a:pPr>
            <a:r>
              <a:rPr lang="en-US" dirty="0">
                <a:latin typeface="Arial" panose="020B0604020202020204"/>
                <a:ea typeface="宋体" charset="-122"/>
              </a:rPr>
              <a:t>Data fusion is costly [Waltz-Llinas’90, Mitchell‘07]</a:t>
            </a:r>
          </a:p>
        </p:txBody>
      </p:sp>
      <p:pic>
        <p:nvPicPr>
          <p:cNvPr id="34" name="Picture 33" descr="Diagram&#10;&#10;Description automatically generated">
            <a:extLst>
              <a:ext uri="{FF2B5EF4-FFF2-40B4-BE49-F238E27FC236}">
                <a16:creationId xmlns:a16="http://schemas.microsoft.com/office/drawing/2014/main" id="{A643AB17-F885-48AA-8039-2B657BBFFC2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19936" y="832457"/>
            <a:ext cx="2959132" cy="1847249"/>
          </a:xfrm>
          <a:prstGeom prst="rect">
            <a:avLst/>
          </a:prstGeom>
        </p:spPr>
      </p:pic>
      <p:sp>
        <p:nvSpPr>
          <p:cNvPr id="36" name="TextBox 35">
            <a:extLst>
              <a:ext uri="{FF2B5EF4-FFF2-40B4-BE49-F238E27FC236}">
                <a16:creationId xmlns:a16="http://schemas.microsoft.com/office/drawing/2014/main" id="{7296C0F0-3549-4B75-8C68-A83B1BE8C531}"/>
              </a:ext>
            </a:extLst>
          </p:cNvPr>
          <p:cNvSpPr txBox="1"/>
          <p:nvPr/>
        </p:nvSpPr>
        <p:spPr>
          <a:xfrm>
            <a:off x="353693" y="5310128"/>
            <a:ext cx="4971059" cy="646331"/>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Redundancy </a:t>
            </a:r>
            <a:r>
              <a:rPr lang="en-US" dirty="0">
                <a:latin typeface="Arial" panose="020B0604020202020204"/>
                <a:ea typeface="宋体" charset="-122"/>
              </a:rPr>
              <a:t>is key to discover truth and</a:t>
            </a:r>
            <a:br>
              <a:rPr lang="en-US" dirty="0">
                <a:latin typeface="Arial" panose="020B0604020202020204"/>
                <a:ea typeface="宋体" charset="-122"/>
              </a:rPr>
            </a:br>
            <a:r>
              <a:rPr lang="en-US" dirty="0">
                <a:latin typeface="Arial" panose="020B0604020202020204"/>
                <a:ea typeface="宋体" charset="-122"/>
              </a:rPr>
              <a:t>                       assess annotator reliability! </a:t>
            </a:r>
            <a:endParaRPr lang="en-US" b="1" dirty="0">
              <a:solidFill>
                <a:srgbClr val="0000FF"/>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214592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6BE1-DEB7-FFE3-5A00-D1E8A8B55ED0}"/>
              </a:ext>
            </a:extLst>
          </p:cNvPr>
          <p:cNvSpPr>
            <a:spLocks noGrp="1"/>
          </p:cNvSpPr>
          <p:nvPr>
            <p:ph type="title"/>
          </p:nvPr>
        </p:nvSpPr>
        <p:spPr/>
        <p:txBody>
          <a:bodyPr/>
          <a:lstStyle/>
          <a:p>
            <a:r>
              <a:rPr lang="en-US" dirty="0"/>
              <a:t>Deep learning with Crowd Layer</a:t>
            </a:r>
          </a:p>
        </p:txBody>
      </p:sp>
      <p:sp>
        <p:nvSpPr>
          <p:cNvPr id="4" name="Speech Bubble: Rectangle with Corners Rounded 49 1 2">
            <a:extLst>
              <a:ext uri="{FF2B5EF4-FFF2-40B4-BE49-F238E27FC236}">
                <a16:creationId xmlns:a16="http://schemas.microsoft.com/office/drawing/2014/main" id="{394AEB8D-AB31-1369-0476-70E3FA958768}"/>
              </a:ext>
            </a:extLst>
          </p:cNvPr>
          <p:cNvSpPr/>
          <p:nvPr/>
        </p:nvSpPr>
        <p:spPr>
          <a:xfrm>
            <a:off x="313898" y="753149"/>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 name="Picture 4"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255EF6AB-4847-A667-D39E-B3CBB720C25B}"/>
              </a:ext>
            </a:extLst>
          </p:cNvPr>
          <p:cNvPicPr>
            <a:picLocks noChangeAspect="1"/>
          </p:cNvPicPr>
          <p:nvPr>
            <p:custDataLst>
              <p:tags r:id="rId1"/>
            </p:custDataLst>
          </p:nvPr>
        </p:nvPicPr>
        <p:blipFill>
          <a:blip r:embed="rId13"/>
          <a:stretch>
            <a:fillRect/>
          </a:stretch>
        </p:blipFill>
        <p:spPr>
          <a:xfrm>
            <a:off x="469288" y="811706"/>
            <a:ext cx="1990169" cy="375668"/>
          </a:xfrm>
          <a:prstGeom prst="rect">
            <a:avLst/>
          </a:prstGeom>
        </p:spPr>
      </p:pic>
      <p:pic>
        <p:nvPicPr>
          <p:cNvPr id="6" name="Picture 5" descr="\documentclass{article}&#10;\usepackage{amsmath}&#10;\usepackage{bm,amssymb}&#10;\DeclareFontFamily{U}{mathx}{}&#10;\DeclareFontShape{U}{mathx}{m}{n}{&lt;-&gt; mathx10}{}&#10;\DeclareSymbolFont{mathx}{U}{mathx}{m}{n}&#10;%\DeclareMathAccent{\widehat}{0}{mathx}{&quot;70}&#10;\DeclareMathAccent{\widecheck}{0}{mathx}{&quot;71}&#10;\pagestyle{empty}&#10;\begin{document}&#10;&#10;${\widecheck{y}^{(m)}_n \sim {\sf categorical}({\bm p}_{n}^{(m)})}$&#10;&#10;&#10;\end{document}" title="IguanaTex Bitmap Display">
            <a:extLst>
              <a:ext uri="{FF2B5EF4-FFF2-40B4-BE49-F238E27FC236}">
                <a16:creationId xmlns:a16="http://schemas.microsoft.com/office/drawing/2014/main" id="{50838CA4-52E1-CA3E-05FF-91B10246707D}"/>
              </a:ext>
            </a:extLst>
          </p:cNvPr>
          <p:cNvPicPr>
            <a:picLocks noChangeAspect="1"/>
          </p:cNvPicPr>
          <p:nvPr>
            <p:custDataLst>
              <p:tags r:id="rId2"/>
            </p:custDataLst>
          </p:nvPr>
        </p:nvPicPr>
        <p:blipFill>
          <a:blip r:embed="rId14"/>
          <a:stretch>
            <a:fillRect/>
          </a:stretch>
        </p:blipFill>
        <p:spPr>
          <a:xfrm>
            <a:off x="580831" y="2898196"/>
            <a:ext cx="2652470" cy="332525"/>
          </a:xfrm>
          <a:prstGeom prst="rect">
            <a:avLst/>
          </a:prstGeom>
        </p:spPr>
      </p:pic>
      <p:pic>
        <p:nvPicPr>
          <p:cNvPr id="7" name="Picture 6" descr="\documentclass{article}&#10;\usepackage{amsmath}&#10;\usepackage{bm,amssymb}&#10;\pagestyle{empty}&#10;\begin{document}&#10;&#10;${{\bm p}_{n}^{(m)} = \bm A_m \bm f(\bm x_n), \forall m,n}$&#10;&#10;&#10;\end{document}" title="IguanaTex Bitmap Display">
            <a:extLst>
              <a:ext uri="{FF2B5EF4-FFF2-40B4-BE49-F238E27FC236}">
                <a16:creationId xmlns:a16="http://schemas.microsoft.com/office/drawing/2014/main" id="{630E992F-DF9E-646F-3CD8-07C45D7D5CAD}"/>
              </a:ext>
            </a:extLst>
          </p:cNvPr>
          <p:cNvPicPr>
            <a:picLocks noChangeAspect="1"/>
          </p:cNvPicPr>
          <p:nvPr>
            <p:custDataLst>
              <p:tags r:id="rId3"/>
            </p:custDataLst>
          </p:nvPr>
        </p:nvPicPr>
        <p:blipFill>
          <a:blip r:embed="rId15"/>
          <a:stretch>
            <a:fillRect/>
          </a:stretch>
        </p:blipFill>
        <p:spPr>
          <a:xfrm>
            <a:off x="631361" y="2462255"/>
            <a:ext cx="2551410" cy="313997"/>
          </a:xfrm>
          <a:prstGeom prst="rect">
            <a:avLst/>
          </a:prstGeom>
        </p:spPr>
      </p:pic>
      <p:grpSp>
        <p:nvGrpSpPr>
          <p:cNvPr id="8" name="Group 7">
            <a:extLst>
              <a:ext uri="{FF2B5EF4-FFF2-40B4-BE49-F238E27FC236}">
                <a16:creationId xmlns:a16="http://schemas.microsoft.com/office/drawing/2014/main" id="{D049BC3A-D642-0984-DEF2-05DC33332C24}"/>
              </a:ext>
            </a:extLst>
          </p:cNvPr>
          <p:cNvGrpSpPr/>
          <p:nvPr/>
        </p:nvGrpSpPr>
        <p:grpSpPr>
          <a:xfrm>
            <a:off x="770320" y="1502838"/>
            <a:ext cx="895087" cy="558317"/>
            <a:chOff x="942513" y="2364822"/>
            <a:chExt cx="895087" cy="558317"/>
          </a:xfrm>
        </p:grpSpPr>
        <p:sp>
          <p:nvSpPr>
            <p:cNvPr id="9" name="Rectangle 8">
              <a:extLst>
                <a:ext uri="{FF2B5EF4-FFF2-40B4-BE49-F238E27FC236}">
                  <a16:creationId xmlns:a16="http://schemas.microsoft.com/office/drawing/2014/main" id="{CFD73F26-CBC8-18C6-A0A1-7DD26BC83D6A}"/>
                </a:ext>
              </a:extLst>
            </p:cNvPr>
            <p:cNvSpPr/>
            <p:nvPr/>
          </p:nvSpPr>
          <p:spPr>
            <a:xfrm>
              <a:off x="942513" y="2364822"/>
              <a:ext cx="895087" cy="55831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0" name="Picture 9" descr="\documentclass{article}&#10;\usepackage{amsmath}&#10;\usepackage{bm,amssymb}&#10;\pagestyle{empty}&#10;\begin{document}&#10;&#10;${\bm p}_{n}^{(m)}$&#10;&#10;&#10;\end{document}" title="IguanaTex Bitmap Display">
              <a:extLst>
                <a:ext uri="{FF2B5EF4-FFF2-40B4-BE49-F238E27FC236}">
                  <a16:creationId xmlns:a16="http://schemas.microsoft.com/office/drawing/2014/main" id="{84C883DF-F8CF-7FD1-0F4E-E03C9CC46308}"/>
                </a:ext>
              </a:extLst>
            </p:cNvPr>
            <p:cNvPicPr>
              <a:picLocks noChangeAspect="1"/>
            </p:cNvPicPr>
            <p:nvPr>
              <p:custDataLst>
                <p:tags r:id="rId11"/>
              </p:custDataLst>
            </p:nvPr>
          </p:nvPicPr>
          <p:blipFill>
            <a:blip r:embed="rId16"/>
            <a:stretch>
              <a:fillRect/>
            </a:stretch>
          </p:blipFill>
          <p:spPr>
            <a:xfrm>
              <a:off x="1167546" y="2441940"/>
              <a:ext cx="557792" cy="366498"/>
            </a:xfrm>
            <a:prstGeom prst="rect">
              <a:avLst/>
            </a:prstGeom>
            <a:noFill/>
            <a:ln>
              <a:noFill/>
            </a:ln>
          </p:spPr>
        </p:pic>
      </p:grpSp>
      <p:grpSp>
        <p:nvGrpSpPr>
          <p:cNvPr id="11" name="Group 10">
            <a:extLst>
              <a:ext uri="{FF2B5EF4-FFF2-40B4-BE49-F238E27FC236}">
                <a16:creationId xmlns:a16="http://schemas.microsoft.com/office/drawing/2014/main" id="{A0D81D4F-4079-20DC-863B-2F16FE6543B0}"/>
              </a:ext>
            </a:extLst>
          </p:cNvPr>
          <p:cNvGrpSpPr/>
          <p:nvPr/>
        </p:nvGrpSpPr>
        <p:grpSpPr>
          <a:xfrm>
            <a:off x="2614847" y="722782"/>
            <a:ext cx="5685864" cy="2183680"/>
            <a:chOff x="3449088" y="1086875"/>
            <a:chExt cx="7581152" cy="2911573"/>
          </a:xfrm>
        </p:grpSpPr>
        <p:sp>
          <p:nvSpPr>
            <p:cNvPr id="12" name="Rectangle 11">
              <a:extLst>
                <a:ext uri="{FF2B5EF4-FFF2-40B4-BE49-F238E27FC236}">
                  <a16:creationId xmlns:a16="http://schemas.microsoft.com/office/drawing/2014/main" id="{72E11153-A635-C255-3E50-21289FCD7917}"/>
                </a:ext>
              </a:extLst>
            </p:cNvPr>
            <p:cNvSpPr/>
            <p:nvPr/>
          </p:nvSpPr>
          <p:spPr>
            <a:xfrm>
              <a:off x="9566330" y="3158071"/>
              <a:ext cx="1193449" cy="74442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12">
              <a:extLst>
                <a:ext uri="{FF2B5EF4-FFF2-40B4-BE49-F238E27FC236}">
                  <a16:creationId xmlns:a16="http://schemas.microsoft.com/office/drawing/2014/main" id="{1F1F7C70-8C19-2129-E410-55FCC067677F}"/>
                </a:ext>
              </a:extLst>
            </p:cNvPr>
            <p:cNvSpPr/>
            <p:nvPr/>
          </p:nvSpPr>
          <p:spPr>
            <a:xfrm>
              <a:off x="6327336" y="3254026"/>
              <a:ext cx="1193449" cy="74442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Speech Bubble: Rectangle with Corners Rounded 49 1 1 2">
              <a:extLst>
                <a:ext uri="{FF2B5EF4-FFF2-40B4-BE49-F238E27FC236}">
                  <a16:creationId xmlns:a16="http://schemas.microsoft.com/office/drawing/2014/main" id="{29DDEF57-5BCC-FF45-1617-A4E67966C8A4}"/>
                </a:ext>
              </a:extLst>
            </p:cNvPr>
            <p:cNvSpPr/>
            <p:nvPr/>
          </p:nvSpPr>
          <p:spPr>
            <a:xfrm>
              <a:off x="8509257" y="1086875"/>
              <a:ext cx="2470745" cy="1096208"/>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5" name="Speech Bubble: Rectangle with Corners Rounded 49 1 3 2">
              <a:extLst>
                <a:ext uri="{FF2B5EF4-FFF2-40B4-BE49-F238E27FC236}">
                  <a16:creationId xmlns:a16="http://schemas.microsoft.com/office/drawing/2014/main" id="{00449215-9477-0F9C-7E14-0FD6A185DEAE}"/>
                </a:ext>
              </a:extLst>
            </p:cNvPr>
            <p:cNvSpPr/>
            <p:nvPr/>
          </p:nvSpPr>
          <p:spPr>
            <a:xfrm>
              <a:off x="4967709" y="1090816"/>
              <a:ext cx="3479763" cy="1108412"/>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6" name="Picture 15"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sf Pr}(y_n=k' |\bm x_n)$&#10;&#10;&#10;\end{document}" title="IguanaTex Bitmap Display">
              <a:extLst>
                <a:ext uri="{FF2B5EF4-FFF2-40B4-BE49-F238E27FC236}">
                  <a16:creationId xmlns:a16="http://schemas.microsoft.com/office/drawing/2014/main" id="{22AF4150-114F-9BA8-598E-E5C8FBCDB70A}"/>
                </a:ext>
              </a:extLst>
            </p:cNvPr>
            <p:cNvPicPr>
              <a:picLocks noChangeAspect="1"/>
            </p:cNvPicPr>
            <p:nvPr>
              <p:custDataLst>
                <p:tags r:id="rId8"/>
              </p:custDataLst>
            </p:nvPr>
          </p:nvPicPr>
          <p:blipFill>
            <a:blip r:embed="rId17"/>
            <a:stretch>
              <a:fillRect/>
            </a:stretch>
          </p:blipFill>
          <p:spPr>
            <a:xfrm>
              <a:off x="3449088" y="1186242"/>
              <a:ext cx="7493844" cy="521310"/>
            </a:xfrm>
            <a:prstGeom prst="rect">
              <a:avLst/>
            </a:prstGeom>
          </p:spPr>
        </p:pic>
        <p:pic>
          <p:nvPicPr>
            <p:cNvPr id="17" name="Picture 16" descr="\documentclass{article}&#10;\usepackage{amsmath}&#10;\usepackage{bm}&#10;\pagestyle{empty}&#10;\begin{document}&#10;&#10;$\bm A_m$&#10;&#10;&#10;\end{document}" title="IguanaTex Bitmap Display">
              <a:extLst>
                <a:ext uri="{FF2B5EF4-FFF2-40B4-BE49-F238E27FC236}">
                  <a16:creationId xmlns:a16="http://schemas.microsoft.com/office/drawing/2014/main" id="{CE15369C-1644-2088-AC66-7BEF5A0FCA25}"/>
                </a:ext>
              </a:extLst>
            </p:cNvPr>
            <p:cNvPicPr>
              <a:picLocks noChangeAspect="1"/>
            </p:cNvPicPr>
            <p:nvPr>
              <p:custDataLst>
                <p:tags r:id="rId9"/>
              </p:custDataLst>
            </p:nvPr>
          </p:nvPicPr>
          <p:blipFill>
            <a:blip r:embed="rId18"/>
            <a:stretch>
              <a:fillRect/>
            </a:stretch>
          </p:blipFill>
          <p:spPr>
            <a:xfrm>
              <a:off x="6632607" y="3499757"/>
              <a:ext cx="607685" cy="331025"/>
            </a:xfrm>
            <a:prstGeom prst="rect">
              <a:avLst/>
            </a:prstGeom>
            <a:solidFill>
              <a:schemeClr val="accent6">
                <a:lumMod val="40000"/>
                <a:lumOff val="60000"/>
              </a:schemeClr>
            </a:solidFill>
          </p:spPr>
        </p:pic>
        <p:sp>
          <p:nvSpPr>
            <p:cNvPr id="18" name="Oval 17">
              <a:extLst>
                <a:ext uri="{FF2B5EF4-FFF2-40B4-BE49-F238E27FC236}">
                  <a16:creationId xmlns:a16="http://schemas.microsoft.com/office/drawing/2014/main" id="{1C417CAE-DD9E-7499-3D27-F65AB65966BB}"/>
                </a:ext>
              </a:extLst>
            </p:cNvPr>
            <p:cNvSpPr/>
            <p:nvPr/>
          </p:nvSpPr>
          <p:spPr>
            <a:xfrm>
              <a:off x="5997892" y="2283973"/>
              <a:ext cx="1737065" cy="987755"/>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9" name="Rectangle 18">
              <a:extLst>
                <a:ext uri="{FF2B5EF4-FFF2-40B4-BE49-F238E27FC236}">
                  <a16:creationId xmlns:a16="http://schemas.microsoft.com/office/drawing/2014/main" id="{9BE0370B-A127-82E1-3967-C4058B3124A1}"/>
                </a:ext>
              </a:extLst>
            </p:cNvPr>
            <p:cNvSpPr/>
            <p:nvPr/>
          </p:nvSpPr>
          <p:spPr>
            <a:xfrm>
              <a:off x="5752223" y="2428679"/>
              <a:ext cx="2085696" cy="738664"/>
            </a:xfrm>
            <a:prstGeom prst="rect">
              <a:avLst/>
            </a:prstGeom>
          </p:spPr>
          <p:txBody>
            <a:bodyPr wrap="square">
              <a:spAutoFit/>
            </a:bodyPr>
            <a:lstStyle/>
            <a:p>
              <a:pPr algn="ctr"/>
              <a:r>
                <a:rPr lang="en-US" sz="1500" b="1" dirty="0">
                  <a:latin typeface="+mj-lt"/>
                  <a:cs typeface="Times New Roman" panose="02020603050405020304" pitchFamily="18" charset="0"/>
                </a:rPr>
                <a:t>Annotator’s confusion</a:t>
              </a:r>
            </a:p>
          </p:txBody>
        </p:sp>
        <p:sp>
          <p:nvSpPr>
            <p:cNvPr id="20" name="Oval 19">
              <a:extLst>
                <a:ext uri="{FF2B5EF4-FFF2-40B4-BE49-F238E27FC236}">
                  <a16:creationId xmlns:a16="http://schemas.microsoft.com/office/drawing/2014/main" id="{92921F93-EB3F-162E-0D30-FBE47724CB74}"/>
                </a:ext>
              </a:extLst>
            </p:cNvPr>
            <p:cNvSpPr/>
            <p:nvPr/>
          </p:nvSpPr>
          <p:spPr>
            <a:xfrm>
              <a:off x="9138844" y="2208106"/>
              <a:ext cx="1891396" cy="970318"/>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TextBox 20">
              <a:extLst>
                <a:ext uri="{FF2B5EF4-FFF2-40B4-BE49-F238E27FC236}">
                  <a16:creationId xmlns:a16="http://schemas.microsoft.com/office/drawing/2014/main" id="{F582665A-5B54-BE26-8CC2-7171CCFB755E}"/>
                </a:ext>
              </a:extLst>
            </p:cNvPr>
            <p:cNvSpPr txBox="1"/>
            <p:nvPr/>
          </p:nvSpPr>
          <p:spPr>
            <a:xfrm>
              <a:off x="9085189" y="2298595"/>
              <a:ext cx="1891396" cy="738664"/>
            </a:xfrm>
            <a:prstGeom prst="rect">
              <a:avLst/>
            </a:prstGeom>
            <a:noFill/>
          </p:spPr>
          <p:txBody>
            <a:bodyPr wrap="square" rtlCol="0">
              <a:spAutoFit/>
            </a:bodyPr>
            <a:lstStyle/>
            <a:p>
              <a:pPr algn="ctr"/>
              <a:r>
                <a:rPr lang="en-US" sz="1500" b="1" dirty="0">
                  <a:latin typeface="+mj-lt"/>
                  <a:cs typeface="Times New Roman" panose="02020603050405020304" pitchFamily="18" charset="0"/>
                </a:rPr>
                <a:t>True label predictor</a:t>
              </a:r>
            </a:p>
          </p:txBody>
        </p:sp>
        <p:pic>
          <p:nvPicPr>
            <p:cNvPr id="22" name="Picture 21" descr="\documentclass{article}&#10;\usepackage{amsmath}&#10;\usepackage{bm,amssymb}&#10;\pagestyle{empty}&#10;\begin{document}&#10;&#10;$\bm f(\bm x_n)$&#10;&#10;&#10;\end{document}" title="IguanaTex Bitmap Display">
              <a:extLst>
                <a:ext uri="{FF2B5EF4-FFF2-40B4-BE49-F238E27FC236}">
                  <a16:creationId xmlns:a16="http://schemas.microsoft.com/office/drawing/2014/main" id="{640520E7-F2FE-D0B5-E3EC-744AE455C44F}"/>
                </a:ext>
              </a:extLst>
            </p:cNvPr>
            <p:cNvPicPr>
              <a:picLocks noChangeAspect="1"/>
            </p:cNvPicPr>
            <p:nvPr>
              <p:custDataLst>
                <p:tags r:id="rId10"/>
              </p:custDataLst>
            </p:nvPr>
          </p:nvPicPr>
          <p:blipFill>
            <a:blip r:embed="rId19"/>
            <a:stretch>
              <a:fillRect/>
            </a:stretch>
          </p:blipFill>
          <p:spPr>
            <a:xfrm>
              <a:off x="9697247" y="3292954"/>
              <a:ext cx="1021313" cy="410986"/>
            </a:xfrm>
            <a:prstGeom prst="rect">
              <a:avLst/>
            </a:prstGeom>
          </p:spPr>
        </p:pic>
      </p:grpSp>
      <p:grpSp>
        <p:nvGrpSpPr>
          <p:cNvPr id="23" name="Group 22">
            <a:extLst>
              <a:ext uri="{FF2B5EF4-FFF2-40B4-BE49-F238E27FC236}">
                <a16:creationId xmlns:a16="http://schemas.microsoft.com/office/drawing/2014/main" id="{6585F94B-2635-DEFF-53BD-237F4EB00691}"/>
              </a:ext>
            </a:extLst>
          </p:cNvPr>
          <p:cNvGrpSpPr/>
          <p:nvPr/>
        </p:nvGrpSpPr>
        <p:grpSpPr>
          <a:xfrm>
            <a:off x="4686263" y="3003493"/>
            <a:ext cx="3876906" cy="461665"/>
            <a:chOff x="5223475" y="3535790"/>
            <a:chExt cx="3548967" cy="461665"/>
          </a:xfrm>
        </p:grpSpPr>
        <p:sp>
          <p:nvSpPr>
            <p:cNvPr id="24" name="Rectangle: Rounded Corners 23">
              <a:extLst>
                <a:ext uri="{FF2B5EF4-FFF2-40B4-BE49-F238E27FC236}">
                  <a16:creationId xmlns:a16="http://schemas.microsoft.com/office/drawing/2014/main" id="{B2C0C62D-D45E-FA70-8114-FECA3A2CDE1D}"/>
                </a:ext>
              </a:extLst>
            </p:cNvPr>
            <p:cNvSpPr/>
            <p:nvPr/>
          </p:nvSpPr>
          <p:spPr>
            <a:xfrm>
              <a:off x="5223475" y="3565921"/>
              <a:ext cx="3548967" cy="431534"/>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5" name="Group 24">
              <a:extLst>
                <a:ext uri="{FF2B5EF4-FFF2-40B4-BE49-F238E27FC236}">
                  <a16:creationId xmlns:a16="http://schemas.microsoft.com/office/drawing/2014/main" id="{B5FA37F6-057E-5AB5-39B4-10DAAB95AEEE}"/>
                </a:ext>
              </a:extLst>
            </p:cNvPr>
            <p:cNvGrpSpPr/>
            <p:nvPr/>
          </p:nvGrpSpPr>
          <p:grpSpPr>
            <a:xfrm>
              <a:off x="5304672" y="3535790"/>
              <a:ext cx="3407800" cy="461665"/>
              <a:chOff x="2198164" y="5606660"/>
              <a:chExt cx="4543733" cy="615554"/>
            </a:xfrm>
          </p:grpSpPr>
          <p:sp>
            <p:nvSpPr>
              <p:cNvPr id="26" name="TextBox 25">
                <a:extLst>
                  <a:ext uri="{FF2B5EF4-FFF2-40B4-BE49-F238E27FC236}">
                    <a16:creationId xmlns:a16="http://schemas.microsoft.com/office/drawing/2014/main" id="{37056E04-B00F-7BCD-E21C-0DF016C00152}"/>
                  </a:ext>
                </a:extLst>
              </p:cNvPr>
              <p:cNvSpPr txBox="1"/>
              <p:nvPr/>
            </p:nvSpPr>
            <p:spPr>
              <a:xfrm>
                <a:off x="2198164" y="5606660"/>
                <a:ext cx="3197318" cy="615554"/>
              </a:xfrm>
              <a:prstGeom prst="rect">
                <a:avLst/>
              </a:prstGeom>
              <a:noFill/>
            </p:spPr>
            <p:txBody>
              <a:bodyPr wrap="square" rtlCol="0">
                <a:spAutoFit/>
              </a:bodyPr>
              <a:lstStyle/>
              <a:p>
                <a:r>
                  <a:rPr lang="en-US" sz="2400" b="1" dirty="0">
                    <a:latin typeface="+mj-lt"/>
                    <a:cs typeface="Times New Roman" panose="02020603050405020304" pitchFamily="18" charset="0"/>
                  </a:rPr>
                  <a:t>Goal : learn </a:t>
                </a:r>
              </a:p>
            </p:txBody>
          </p:sp>
          <p:pic>
            <p:nvPicPr>
              <p:cNvPr id="27" name="Picture 26" descr="\documentclass{article}&#10;\usepackage{amsmath}&#10;\usepackage{bm,amssymb}&#10;\pagestyle{empty}&#10;\begin{document}&#10;&#10;$\bm f$&#10;&#10;&#10;\end{document}" title="IguanaTex Bitmap Display">
                <a:extLst>
                  <a:ext uri="{FF2B5EF4-FFF2-40B4-BE49-F238E27FC236}">
                    <a16:creationId xmlns:a16="http://schemas.microsoft.com/office/drawing/2014/main" id="{3714E255-02D6-3A79-9A27-9C613A595977}"/>
                  </a:ext>
                </a:extLst>
              </p:cNvPr>
              <p:cNvPicPr>
                <a:picLocks noChangeAspect="1"/>
              </p:cNvPicPr>
              <p:nvPr>
                <p:custDataLst>
                  <p:tags r:id="rId6"/>
                </p:custDataLst>
              </p:nvPr>
            </p:nvPicPr>
            <p:blipFill>
              <a:blip r:embed="rId20"/>
              <a:stretch>
                <a:fillRect/>
              </a:stretch>
            </p:blipFill>
            <p:spPr>
              <a:xfrm>
                <a:off x="4455880" y="5764553"/>
                <a:ext cx="245031" cy="370998"/>
              </a:xfrm>
              <a:prstGeom prst="rect">
                <a:avLst/>
              </a:prstGeom>
            </p:spPr>
          </p:pic>
          <p:sp>
            <p:nvSpPr>
              <p:cNvPr id="28" name="TextBox 27">
                <a:extLst>
                  <a:ext uri="{FF2B5EF4-FFF2-40B4-BE49-F238E27FC236}">
                    <a16:creationId xmlns:a16="http://schemas.microsoft.com/office/drawing/2014/main" id="{CF45A273-0E84-B7E0-C8AD-DBA43FCAC48A}"/>
                  </a:ext>
                </a:extLst>
              </p:cNvPr>
              <p:cNvSpPr txBox="1"/>
              <p:nvPr/>
            </p:nvSpPr>
            <p:spPr>
              <a:xfrm>
                <a:off x="4654078" y="5646835"/>
                <a:ext cx="1327987" cy="553998"/>
              </a:xfrm>
              <a:prstGeom prst="rect">
                <a:avLst/>
              </a:prstGeom>
              <a:noFill/>
            </p:spPr>
            <p:txBody>
              <a:bodyPr wrap="square" rtlCol="0">
                <a:spAutoFit/>
              </a:bodyPr>
              <a:lstStyle/>
              <a:p>
                <a:r>
                  <a:rPr lang="en-US" sz="2100" b="1" dirty="0">
                    <a:latin typeface="+mj-lt"/>
                    <a:cs typeface="Times New Roman" panose="02020603050405020304" pitchFamily="18" charset="0"/>
                  </a:rPr>
                  <a:t>and </a:t>
                </a:r>
              </a:p>
            </p:txBody>
          </p:sp>
          <p:pic>
            <p:nvPicPr>
              <p:cNvPr id="29" name="Picture 28" descr="\documentclass{article}&#10;\usepackage{amsmath}&#10;\usepackage{bm,amssymb}&#10;\pagestyle{empty}&#10;\begin{document}&#10;&#10;$\bm A_m, \forall m$&#10;&#10;&#10;\end{document}" title="IguanaTex Bitmap Display">
                <a:extLst>
                  <a:ext uri="{FF2B5EF4-FFF2-40B4-BE49-F238E27FC236}">
                    <a16:creationId xmlns:a16="http://schemas.microsoft.com/office/drawing/2014/main" id="{1552DDF1-4230-D949-DF5A-692AF6A3D97F}"/>
                  </a:ext>
                </a:extLst>
              </p:cNvPr>
              <p:cNvPicPr>
                <a:picLocks noChangeAspect="1"/>
              </p:cNvPicPr>
              <p:nvPr>
                <p:custDataLst>
                  <p:tags r:id="rId7"/>
                </p:custDataLst>
              </p:nvPr>
            </p:nvPicPr>
            <p:blipFill>
              <a:blip r:embed="rId21"/>
              <a:stretch>
                <a:fillRect/>
              </a:stretch>
            </p:blipFill>
            <p:spPr>
              <a:xfrm>
                <a:off x="5450103" y="5757307"/>
                <a:ext cx="1291794" cy="339945"/>
              </a:xfrm>
              <a:prstGeom prst="rect">
                <a:avLst/>
              </a:prstGeom>
            </p:spPr>
          </p:pic>
        </p:grpSp>
      </p:grpSp>
      <p:sp>
        <p:nvSpPr>
          <p:cNvPr id="30" name="TextBox 29">
            <a:extLst>
              <a:ext uri="{FF2B5EF4-FFF2-40B4-BE49-F238E27FC236}">
                <a16:creationId xmlns:a16="http://schemas.microsoft.com/office/drawing/2014/main" id="{1C184520-EB32-09D9-CBB6-6B0067914FD9}"/>
              </a:ext>
            </a:extLst>
          </p:cNvPr>
          <p:cNvSpPr txBox="1"/>
          <p:nvPr/>
        </p:nvSpPr>
        <p:spPr>
          <a:xfrm>
            <a:off x="580831" y="3521220"/>
            <a:ext cx="7744492" cy="923330"/>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To estimate the model parameters, the following criterion is considered </a:t>
            </a:r>
          </a:p>
          <a:p>
            <a:r>
              <a:rPr lang="en-US" sz="1800" dirty="0">
                <a:latin typeface="+mj-lt"/>
                <a:cs typeface="Times New Roman" panose="02020603050405020304" pitchFamily="18" charset="0"/>
              </a:rPr>
              <a:t>     [Rodrigues &amp; Pereira, 2018]</a:t>
            </a:r>
          </a:p>
          <a:p>
            <a:endParaRPr lang="en-US" dirty="0">
              <a:latin typeface="+mj-lt"/>
              <a:cs typeface="Times New Roman" panose="02020603050405020304" pitchFamily="18" charset="0"/>
            </a:endParaRPr>
          </a:p>
        </p:txBody>
      </p:sp>
      <p:pic>
        <p:nvPicPr>
          <p:cNvPr id="31" name="Picture 30"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E257F831-6FD4-A71F-9D01-70C023AE149F}"/>
              </a:ext>
            </a:extLst>
          </p:cNvPr>
          <p:cNvPicPr>
            <a:picLocks noChangeAspect="1"/>
          </p:cNvPicPr>
          <p:nvPr>
            <p:custDataLst>
              <p:tags r:id="rId4"/>
            </p:custDataLst>
          </p:nvPr>
        </p:nvPicPr>
        <p:blipFill>
          <a:blip r:embed="rId22"/>
          <a:stretch>
            <a:fillRect/>
          </a:stretch>
        </p:blipFill>
        <p:spPr>
          <a:xfrm>
            <a:off x="2011001" y="4152404"/>
            <a:ext cx="4575315" cy="1040043"/>
          </a:xfrm>
          <a:prstGeom prst="rect">
            <a:avLst/>
          </a:prstGeom>
        </p:spPr>
      </p:pic>
      <p:sp>
        <p:nvSpPr>
          <p:cNvPr id="32" name="Oval 31">
            <a:extLst>
              <a:ext uri="{FF2B5EF4-FFF2-40B4-BE49-F238E27FC236}">
                <a16:creationId xmlns:a16="http://schemas.microsoft.com/office/drawing/2014/main" id="{D1B3FE95-4F51-58CB-A915-138472E4DE7C}"/>
              </a:ext>
            </a:extLst>
          </p:cNvPr>
          <p:cNvSpPr/>
          <p:nvPr/>
        </p:nvSpPr>
        <p:spPr>
          <a:xfrm>
            <a:off x="505208" y="5154781"/>
            <a:ext cx="1840151" cy="923330"/>
          </a:xfrm>
          <a:prstGeom prst="ellipse">
            <a:avLst/>
          </a:prstGeom>
          <a:solidFill>
            <a:schemeClr val="accent1">
              <a:lumMod val="20000"/>
              <a:lumOff val="80000"/>
            </a:schemeClr>
          </a:solidFill>
          <a:ln w="381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cs typeface="Times New Roman" panose="02020603050405020304" pitchFamily="18" charset="0"/>
              </a:rPr>
              <a:t>Indices of observed labels</a:t>
            </a:r>
          </a:p>
        </p:txBody>
      </p:sp>
      <p:cxnSp>
        <p:nvCxnSpPr>
          <p:cNvPr id="33" name="Straight Arrow Connector 32">
            <a:extLst>
              <a:ext uri="{FF2B5EF4-FFF2-40B4-BE49-F238E27FC236}">
                <a16:creationId xmlns:a16="http://schemas.microsoft.com/office/drawing/2014/main" id="{B7257E03-78C1-91F7-35CB-F514E83A2303}"/>
              </a:ext>
            </a:extLst>
          </p:cNvPr>
          <p:cNvCxnSpPr>
            <a:cxnSpLocks/>
            <a:stCxn id="32" idx="0"/>
          </p:cNvCxnSpPr>
          <p:nvPr/>
        </p:nvCxnSpPr>
        <p:spPr>
          <a:xfrm flipV="1">
            <a:off x="1425284" y="4563175"/>
            <a:ext cx="1808017" cy="591606"/>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AB26B57-9FF0-2CC2-F6DC-9F7A9D58074D}"/>
              </a:ext>
            </a:extLst>
          </p:cNvPr>
          <p:cNvSpPr/>
          <p:nvPr/>
        </p:nvSpPr>
        <p:spPr>
          <a:xfrm>
            <a:off x="2507596" y="5465206"/>
            <a:ext cx="1979749" cy="666821"/>
          </a:xfrm>
          <a:prstGeom prst="ellipse">
            <a:avLst/>
          </a:prstGeom>
          <a:solidFill>
            <a:schemeClr val="accent1">
              <a:lumMod val="20000"/>
              <a:lumOff val="80000"/>
            </a:schemeClr>
          </a:solidFill>
          <a:ln w="381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7C09160F-9328-781E-14B1-0C82B803F96E}"/>
              </a:ext>
            </a:extLst>
          </p:cNvPr>
          <p:cNvCxnSpPr>
            <a:cxnSpLocks/>
            <a:endCxn id="34" idx="0"/>
          </p:cNvCxnSpPr>
          <p:nvPr/>
        </p:nvCxnSpPr>
        <p:spPr>
          <a:xfrm flipH="1">
            <a:off x="3497471" y="5094003"/>
            <a:ext cx="216258" cy="371203"/>
          </a:xfrm>
          <a:prstGeom prst="straightConnector1">
            <a:avLst/>
          </a:prstGeom>
          <a:ln w="19050">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A46A12D-8EB4-2D77-4252-8AE9A9CF69AA}"/>
              </a:ext>
            </a:extLst>
          </p:cNvPr>
          <p:cNvGrpSpPr/>
          <p:nvPr/>
        </p:nvGrpSpPr>
        <p:grpSpPr>
          <a:xfrm>
            <a:off x="5245721" y="5024369"/>
            <a:ext cx="2989509" cy="1107658"/>
            <a:chOff x="7513947" y="4829025"/>
            <a:chExt cx="3986012" cy="1605166"/>
          </a:xfrm>
        </p:grpSpPr>
        <p:sp>
          <p:nvSpPr>
            <p:cNvPr id="37" name="Oval 36">
              <a:extLst>
                <a:ext uri="{FF2B5EF4-FFF2-40B4-BE49-F238E27FC236}">
                  <a16:creationId xmlns:a16="http://schemas.microsoft.com/office/drawing/2014/main" id="{95486B99-7570-8131-FC4B-4D023A5A7D39}"/>
                </a:ext>
              </a:extLst>
            </p:cNvPr>
            <p:cNvSpPr/>
            <p:nvPr/>
          </p:nvSpPr>
          <p:spPr>
            <a:xfrm>
              <a:off x="7513947" y="4829025"/>
              <a:ext cx="3986012" cy="1605166"/>
            </a:xfrm>
            <a:prstGeom prst="ellipse">
              <a:avLst/>
            </a:prstGeom>
            <a:solidFill>
              <a:schemeClr val="accent1">
                <a:lumMod val="20000"/>
                <a:lumOff val="80000"/>
              </a:schemeClr>
            </a:solidFill>
            <a:ln w="317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8" name="Picture 37" descr="\documentclass{article}&#10;\usepackage{amsmath}&#10;\usepackage{bm,amssymb}&#10;\pagestyle{empty}&#10;\begin{document}&#10;&#10;$\{\bm A \in \mathbb{R}^{K \times K} |\bm A \ge  \bm 0, \bm 1^{\top}\bm A = \bm 1^{\top}\}$&#10;&#10;&#10;\end{document}" title="IguanaTex Bitmap Display">
              <a:extLst>
                <a:ext uri="{FF2B5EF4-FFF2-40B4-BE49-F238E27FC236}">
                  <a16:creationId xmlns:a16="http://schemas.microsoft.com/office/drawing/2014/main" id="{A404ABDA-6372-98C9-5E52-B146BD69C94D}"/>
                </a:ext>
              </a:extLst>
            </p:cNvPr>
            <p:cNvPicPr>
              <a:picLocks noChangeAspect="1"/>
            </p:cNvPicPr>
            <p:nvPr>
              <p:custDataLst>
                <p:tags r:id="rId5"/>
              </p:custDataLst>
            </p:nvPr>
          </p:nvPicPr>
          <p:blipFill>
            <a:blip r:embed="rId23"/>
            <a:stretch>
              <a:fillRect/>
            </a:stretch>
          </p:blipFill>
          <p:spPr>
            <a:xfrm>
              <a:off x="7694854" y="5664151"/>
              <a:ext cx="3539809" cy="278857"/>
            </a:xfrm>
            <a:prstGeom prst="rect">
              <a:avLst/>
            </a:prstGeom>
          </p:spPr>
        </p:pic>
        <p:sp>
          <p:nvSpPr>
            <p:cNvPr id="39" name="TextBox 38">
              <a:extLst>
                <a:ext uri="{FF2B5EF4-FFF2-40B4-BE49-F238E27FC236}">
                  <a16:creationId xmlns:a16="http://schemas.microsoft.com/office/drawing/2014/main" id="{616707E5-2332-9E52-EE33-674AD58BD1D8}"/>
                </a:ext>
              </a:extLst>
            </p:cNvPr>
            <p:cNvSpPr txBox="1"/>
            <p:nvPr/>
          </p:nvSpPr>
          <p:spPr>
            <a:xfrm>
              <a:off x="8335284" y="5108054"/>
              <a:ext cx="2571644" cy="535219"/>
            </a:xfrm>
            <a:prstGeom prst="rect">
              <a:avLst/>
            </a:prstGeom>
            <a:noFill/>
          </p:spPr>
          <p:txBody>
            <a:bodyPr wrap="none" rtlCol="0">
              <a:spAutoFit/>
            </a:bodyPr>
            <a:lstStyle/>
            <a:p>
              <a:r>
                <a:rPr lang="en-US" b="1" dirty="0">
                  <a:latin typeface="+mj-lt"/>
                  <a:cs typeface="Times New Roman" panose="02020603050405020304" pitchFamily="18" charset="0"/>
                </a:rPr>
                <a:t>Constrained set</a:t>
              </a:r>
            </a:p>
          </p:txBody>
        </p:sp>
      </p:grpSp>
      <p:cxnSp>
        <p:nvCxnSpPr>
          <p:cNvPr id="40" name="Straight Arrow Connector 39">
            <a:extLst>
              <a:ext uri="{FF2B5EF4-FFF2-40B4-BE49-F238E27FC236}">
                <a16:creationId xmlns:a16="http://schemas.microsoft.com/office/drawing/2014/main" id="{243594D8-9A7A-654A-8839-9C89116251F7}"/>
              </a:ext>
            </a:extLst>
          </p:cNvPr>
          <p:cNvCxnSpPr>
            <a:cxnSpLocks/>
            <a:stCxn id="37" idx="2"/>
          </p:cNvCxnSpPr>
          <p:nvPr/>
        </p:nvCxnSpPr>
        <p:spPr>
          <a:xfrm flipH="1" flipV="1">
            <a:off x="5002486" y="5166246"/>
            <a:ext cx="243235" cy="411952"/>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59904B-3F7B-451E-E4C8-55936209B44B}"/>
              </a:ext>
            </a:extLst>
          </p:cNvPr>
          <p:cNvSpPr txBox="1"/>
          <p:nvPr/>
        </p:nvSpPr>
        <p:spPr>
          <a:xfrm>
            <a:off x="2551367" y="5481456"/>
            <a:ext cx="1975083" cy="923330"/>
          </a:xfrm>
          <a:prstGeom prst="rect">
            <a:avLst/>
          </a:prstGeom>
          <a:noFill/>
        </p:spPr>
        <p:txBody>
          <a:bodyPr wrap="square" rtlCol="0">
            <a:spAutoFit/>
          </a:bodyPr>
          <a:lstStyle/>
          <a:p>
            <a:pPr algn="ctr"/>
            <a:r>
              <a:rPr lang="en-US" b="1" dirty="0">
                <a:solidFill>
                  <a:schemeClr val="tx1"/>
                </a:solidFill>
                <a:latin typeface="+mj-lt"/>
                <a:cs typeface="Times New Roman" panose="02020603050405020304" pitchFamily="18" charset="0"/>
              </a:rPr>
              <a:t>Neural network function class</a:t>
            </a:r>
          </a:p>
          <a:p>
            <a:endParaRPr lang="en-US" dirty="0">
              <a:latin typeface="+mj-lt"/>
            </a:endParaRPr>
          </a:p>
        </p:txBody>
      </p:sp>
    </p:spTree>
    <p:extLst>
      <p:ext uri="{BB962C8B-B14F-4D97-AF65-F5344CB8AC3E}">
        <p14:creationId xmlns:p14="http://schemas.microsoft.com/office/powerpoint/2010/main" val="30117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4" grpId="0" animBg="1"/>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7D90-90CA-6FC1-F0B4-307323AD154F}"/>
              </a:ext>
            </a:extLst>
          </p:cNvPr>
          <p:cNvSpPr>
            <a:spLocks noGrp="1"/>
          </p:cNvSpPr>
          <p:nvPr>
            <p:ph type="title"/>
          </p:nvPr>
        </p:nvSpPr>
        <p:spPr>
          <a:xfrm>
            <a:off x="169492" y="-252413"/>
            <a:ext cx="8974508" cy="1325563"/>
          </a:xfrm>
        </p:spPr>
        <p:txBody>
          <a:bodyPr>
            <a:normAutofit/>
          </a:bodyPr>
          <a:lstStyle/>
          <a:p>
            <a:r>
              <a:rPr lang="en-US" dirty="0"/>
              <a:t>Coupled Cross Entropy Minimization (CCEM)</a:t>
            </a:r>
          </a:p>
        </p:txBody>
      </p:sp>
      <p:grpSp>
        <p:nvGrpSpPr>
          <p:cNvPr id="4" name="Group 3">
            <a:extLst>
              <a:ext uri="{FF2B5EF4-FFF2-40B4-BE49-F238E27FC236}">
                <a16:creationId xmlns:a16="http://schemas.microsoft.com/office/drawing/2014/main" id="{F4B731FC-EFB0-BA8A-F17A-16A5A9E7FA44}"/>
              </a:ext>
            </a:extLst>
          </p:cNvPr>
          <p:cNvGrpSpPr/>
          <p:nvPr/>
        </p:nvGrpSpPr>
        <p:grpSpPr>
          <a:xfrm>
            <a:off x="371774" y="2743598"/>
            <a:ext cx="7476308" cy="3436577"/>
            <a:chOff x="884819" y="1294287"/>
            <a:chExt cx="9968410" cy="4582102"/>
          </a:xfrm>
        </p:grpSpPr>
        <p:sp>
          <p:nvSpPr>
            <p:cNvPr id="5" name="Speech Bubble: Rectangle with Corners Rounded 4">
              <a:extLst>
                <a:ext uri="{FF2B5EF4-FFF2-40B4-BE49-F238E27FC236}">
                  <a16:creationId xmlns:a16="http://schemas.microsoft.com/office/drawing/2014/main" id="{70C62D0A-A8AE-9444-4DA0-3096A8A836B1}"/>
                </a:ext>
              </a:extLst>
            </p:cNvPr>
            <p:cNvSpPr/>
            <p:nvPr/>
          </p:nvSpPr>
          <p:spPr>
            <a:xfrm>
              <a:off x="8529813" y="4848107"/>
              <a:ext cx="317845" cy="237802"/>
            </a:xfrm>
            <a:prstGeom prst="wedgeRoundRectCallout">
              <a:avLst>
                <a:gd name="adj1" fmla="val 42616"/>
                <a:gd name="adj2" fmla="val 121962"/>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6" name="Group 5">
              <a:extLst>
                <a:ext uri="{FF2B5EF4-FFF2-40B4-BE49-F238E27FC236}">
                  <a16:creationId xmlns:a16="http://schemas.microsoft.com/office/drawing/2014/main" id="{D80365C1-9875-2E08-BF38-849AD2648BB0}"/>
                </a:ext>
              </a:extLst>
            </p:cNvPr>
            <p:cNvGrpSpPr/>
            <p:nvPr/>
          </p:nvGrpSpPr>
          <p:grpSpPr>
            <a:xfrm>
              <a:off x="884819" y="1376137"/>
              <a:ext cx="9468201" cy="4500252"/>
              <a:chOff x="743417" y="1838050"/>
              <a:chExt cx="9468201" cy="4500252"/>
            </a:xfrm>
          </p:grpSpPr>
          <p:grpSp>
            <p:nvGrpSpPr>
              <p:cNvPr id="9" name="Group 8">
                <a:extLst>
                  <a:ext uri="{FF2B5EF4-FFF2-40B4-BE49-F238E27FC236}">
                    <a16:creationId xmlns:a16="http://schemas.microsoft.com/office/drawing/2014/main" id="{495C7039-8C32-C9D1-F5F0-E1E2EC63FB6E}"/>
                  </a:ext>
                </a:extLst>
              </p:cNvPr>
              <p:cNvGrpSpPr/>
              <p:nvPr/>
            </p:nvGrpSpPr>
            <p:grpSpPr>
              <a:xfrm>
                <a:off x="743417" y="4828355"/>
                <a:ext cx="1439321" cy="400109"/>
                <a:chOff x="1088508" y="3792249"/>
                <a:chExt cx="1439321" cy="400109"/>
              </a:xfrm>
            </p:grpSpPr>
            <p:pic>
              <p:nvPicPr>
                <p:cNvPr id="55" name="Picture 54" descr="\documentclass{article}&#10;\usepackage{amsmath}&#10;\pagestyle{empty}&#10;\begin{document}&#10;&#10;${\boldsymbol x}_n $&#10;&#10;&#10;\end{document}" title="IguanaTex Bitmap Display">
                  <a:extLst>
                    <a:ext uri="{FF2B5EF4-FFF2-40B4-BE49-F238E27FC236}">
                      <a16:creationId xmlns:a16="http://schemas.microsoft.com/office/drawing/2014/main" id="{4B632A0A-EBA2-4384-0834-F917F4FB003A}"/>
                    </a:ext>
                  </a:extLst>
                </p:cNvPr>
                <p:cNvPicPr>
                  <a:picLocks noChangeAspect="1"/>
                </p:cNvPicPr>
                <p:nvPr>
                  <p:custDataLst>
                    <p:tags r:id="rId19"/>
                  </p:custDataLst>
                </p:nvPr>
              </p:nvPicPr>
              <p:blipFill>
                <a:blip r:embed="rId21" cstate="print">
                  <a:extLst>
                    <a:ext uri="{28A0092B-C50C-407E-A947-70E740481C1C}">
                      <a14:useLocalDpi xmlns:a14="http://schemas.microsoft.com/office/drawing/2010/main" val="0"/>
                    </a:ext>
                  </a:extLst>
                </a:blip>
                <a:stretch>
                  <a:fillRect/>
                </a:stretch>
              </p:blipFill>
              <p:spPr>
                <a:xfrm>
                  <a:off x="2197082" y="3947817"/>
                  <a:ext cx="330747" cy="184559"/>
                </a:xfrm>
                <a:prstGeom prst="rect">
                  <a:avLst/>
                </a:prstGeom>
              </p:spPr>
            </p:pic>
            <p:sp>
              <p:nvSpPr>
                <p:cNvPr id="56" name="TextBox 55">
                  <a:extLst>
                    <a:ext uri="{FF2B5EF4-FFF2-40B4-BE49-F238E27FC236}">
                      <a16:creationId xmlns:a16="http://schemas.microsoft.com/office/drawing/2014/main" id="{8565C526-2E9F-1766-BF52-6DBE8E12A68A}"/>
                    </a:ext>
                  </a:extLst>
                </p:cNvPr>
                <p:cNvSpPr txBox="1"/>
                <p:nvPr/>
              </p:nvSpPr>
              <p:spPr>
                <a:xfrm>
                  <a:off x="1088508" y="3792249"/>
                  <a:ext cx="1236850" cy="400109"/>
                </a:xfrm>
                <a:prstGeom prst="rect">
                  <a:avLst/>
                </a:prstGeom>
                <a:noFill/>
              </p:spPr>
              <p:txBody>
                <a:bodyPr wrap="square" rtlCol="0">
                  <a:spAutoFit/>
                </a:bodyPr>
                <a:lstStyle/>
                <a:p>
                  <a:r>
                    <a:rPr lang="en-US" sz="1350" dirty="0">
                      <a:latin typeface="+mj-lt"/>
                    </a:rPr>
                    <a:t>Features</a:t>
                  </a:r>
                </a:p>
              </p:txBody>
            </p:sp>
          </p:grpSp>
          <p:sp>
            <p:nvSpPr>
              <p:cNvPr id="10" name="Rectangle: Rounded Corners 9">
                <a:extLst>
                  <a:ext uri="{FF2B5EF4-FFF2-40B4-BE49-F238E27FC236}">
                    <a16:creationId xmlns:a16="http://schemas.microsoft.com/office/drawing/2014/main" id="{2EF10B33-47C3-F257-1435-4403782F68E7}"/>
                  </a:ext>
                </a:extLst>
              </p:cNvPr>
              <p:cNvSpPr/>
              <p:nvPr/>
            </p:nvSpPr>
            <p:spPr>
              <a:xfrm>
                <a:off x="2645661" y="3691090"/>
                <a:ext cx="1871769" cy="1264404"/>
              </a:xfrm>
              <a:prstGeom prst="roundRect">
                <a:avLst/>
              </a:prstGeom>
              <a:solidFill>
                <a:schemeClr val="bg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1" name="Straight Arrow Connector 10">
                <a:extLst>
                  <a:ext uri="{FF2B5EF4-FFF2-40B4-BE49-F238E27FC236}">
                    <a16:creationId xmlns:a16="http://schemas.microsoft.com/office/drawing/2014/main" id="{5BEC1486-BF5D-FA3F-E853-CBF350F0D745}"/>
                  </a:ext>
                </a:extLst>
              </p:cNvPr>
              <p:cNvCxnSpPr>
                <a:cxnSpLocks/>
              </p:cNvCxnSpPr>
              <p:nvPr/>
            </p:nvCxnSpPr>
            <p:spPr>
              <a:xfrm>
                <a:off x="2053020" y="4294719"/>
                <a:ext cx="592641" cy="0"/>
              </a:xfrm>
              <a:prstGeom prst="straightConnector1">
                <a:avLst/>
              </a:prstGeom>
              <a:ln w="34925">
                <a:solidFill>
                  <a:schemeClr val="accent6">
                    <a:lumMod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F857DD3-738A-7885-3847-C04B2F21E5D2}"/>
                  </a:ext>
                </a:extLst>
              </p:cNvPr>
              <p:cNvSpPr/>
              <p:nvPr/>
            </p:nvSpPr>
            <p:spPr>
              <a:xfrm>
                <a:off x="5412152" y="2339223"/>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3" name="Rectangle: Rounded Corners 12">
                <a:extLst>
                  <a:ext uri="{FF2B5EF4-FFF2-40B4-BE49-F238E27FC236}">
                    <a16:creationId xmlns:a16="http://schemas.microsoft.com/office/drawing/2014/main" id="{90B1FF73-7D52-E120-BBA3-A0A7FBECA551}"/>
                  </a:ext>
                </a:extLst>
              </p:cNvPr>
              <p:cNvSpPr/>
              <p:nvPr/>
            </p:nvSpPr>
            <p:spPr>
              <a:xfrm>
                <a:off x="5425657" y="3183075"/>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4" name="Rectangle: Rounded Corners 13">
                <a:extLst>
                  <a:ext uri="{FF2B5EF4-FFF2-40B4-BE49-F238E27FC236}">
                    <a16:creationId xmlns:a16="http://schemas.microsoft.com/office/drawing/2014/main" id="{0551B985-8670-65B5-4645-160D0FE07BB3}"/>
                  </a:ext>
                </a:extLst>
              </p:cNvPr>
              <p:cNvSpPr/>
              <p:nvPr/>
            </p:nvSpPr>
            <p:spPr>
              <a:xfrm>
                <a:off x="5408209" y="5228464"/>
                <a:ext cx="714375" cy="619125"/>
              </a:xfrm>
              <a:prstGeom prst="roundRect">
                <a:avLst/>
              </a:prstGeom>
              <a:pattFill prst="lgGrid">
                <a:fgClr>
                  <a:schemeClr val="tx1"/>
                </a:fgClr>
                <a:bgClr>
                  <a:schemeClr val="accent1">
                    <a:lumMod val="20000"/>
                    <a:lumOff val="8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cxnSp>
            <p:nvCxnSpPr>
              <p:cNvPr id="15" name="Straight Arrow Connector 14">
                <a:extLst>
                  <a:ext uri="{FF2B5EF4-FFF2-40B4-BE49-F238E27FC236}">
                    <a16:creationId xmlns:a16="http://schemas.microsoft.com/office/drawing/2014/main" id="{E9DCCC14-3795-423E-793C-B7AAB3D6EB52}"/>
                  </a:ext>
                </a:extLst>
              </p:cNvPr>
              <p:cNvCxnSpPr>
                <a:cxnSpLocks/>
              </p:cNvCxnSpPr>
              <p:nvPr/>
            </p:nvCxnSpPr>
            <p:spPr>
              <a:xfrm>
                <a:off x="4517430" y="4303732"/>
                <a:ext cx="772856" cy="0"/>
              </a:xfrm>
              <a:prstGeom prst="straightConnector1">
                <a:avLst/>
              </a:prstGeom>
              <a:ln w="34925">
                <a:solidFill>
                  <a:schemeClr val="accent6">
                    <a:lumMod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A91FDF0-ECC6-119F-3020-58FD3A444DA5}"/>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rot="5400000">
                <a:off x="5456824" y="4563819"/>
                <a:ext cx="589714" cy="27429"/>
              </a:xfrm>
              <a:prstGeom prst="rect">
                <a:avLst/>
              </a:prstGeom>
            </p:spPr>
          </p:pic>
          <p:cxnSp>
            <p:nvCxnSpPr>
              <p:cNvPr id="17" name="Straight Connector 16">
                <a:extLst>
                  <a:ext uri="{FF2B5EF4-FFF2-40B4-BE49-F238E27FC236}">
                    <a16:creationId xmlns:a16="http://schemas.microsoft.com/office/drawing/2014/main" id="{F89DD378-23F4-0E09-62A3-FC4BB2F28F1B}"/>
                  </a:ext>
                </a:extLst>
              </p:cNvPr>
              <p:cNvCxnSpPr>
                <a:cxnSpLocks/>
              </p:cNvCxnSpPr>
              <p:nvPr/>
            </p:nvCxnSpPr>
            <p:spPr>
              <a:xfrm>
                <a:off x="5290286" y="2659452"/>
                <a:ext cx="0" cy="2888371"/>
              </a:xfrm>
              <a:prstGeom prst="line">
                <a:avLst/>
              </a:prstGeom>
              <a:ln w="349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777E3E-FD7F-A899-75F5-B442FE3D044A}"/>
                  </a:ext>
                </a:extLst>
              </p:cNvPr>
              <p:cNvCxnSpPr>
                <a:cxnSpLocks/>
              </p:cNvCxnSpPr>
              <p:nvPr/>
            </p:nvCxnSpPr>
            <p:spPr>
              <a:xfrm>
                <a:off x="5282745" y="2646019"/>
                <a:ext cx="177032" cy="2767"/>
              </a:xfrm>
              <a:prstGeom prst="line">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D43981-DA09-6BBE-61AB-AE861F28CBD5}"/>
                  </a:ext>
                </a:extLst>
              </p:cNvPr>
              <p:cNvCxnSpPr>
                <a:cxnSpLocks/>
              </p:cNvCxnSpPr>
              <p:nvPr/>
            </p:nvCxnSpPr>
            <p:spPr>
              <a:xfrm>
                <a:off x="5286660" y="5538026"/>
                <a:ext cx="150124" cy="1"/>
              </a:xfrm>
              <a:prstGeom prst="line">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00B574-978A-CD43-2583-02B07842C286}"/>
                  </a:ext>
                </a:extLst>
              </p:cNvPr>
              <p:cNvCxnSpPr>
                <a:cxnSpLocks/>
              </p:cNvCxnSpPr>
              <p:nvPr/>
            </p:nvCxnSpPr>
            <p:spPr>
              <a:xfrm>
                <a:off x="6122584" y="2659452"/>
                <a:ext cx="1178435" cy="0"/>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bm}&#10;\pagestyle{empty}&#10;\begin{document}&#10;&#10;&#10;$\boldsymbol{f}_{\bm \theta}(\boldsymbol{x}_n)$&#10;&#10;\end{document}" title="IguanaTex Bitmap Display">
                <a:extLst>
                  <a:ext uri="{FF2B5EF4-FFF2-40B4-BE49-F238E27FC236}">
                    <a16:creationId xmlns:a16="http://schemas.microsoft.com/office/drawing/2014/main" id="{E38AEFFE-B47A-E5EC-8E26-FDAF29E2547E}"/>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580174" y="3970434"/>
                <a:ext cx="662803" cy="246812"/>
              </a:xfrm>
              <a:prstGeom prst="rect">
                <a:avLst/>
              </a:prstGeom>
              <a:solidFill>
                <a:schemeClr val="bg1"/>
              </a:solidFill>
            </p:spPr>
          </p:pic>
          <p:pic>
            <p:nvPicPr>
              <p:cNvPr id="22" name="Picture 21" descr="\documentclass{article}&#10;\usepackage{amsmath}&#10;\pagestyle{empty}&#10;\DeclareFontFamily{U}{mathx}{}&#10;\DeclareFontShape{U}{mathx}{m}{n}{&lt;-&gt; mathx10}{}&#10;\DeclareSymbolFont{mathx}{U}{mathx}{m}{n}&#10;%\DeclareMathAccent{\widehat}{0}{mathx}{&quot;70}&#10;\DeclareMathAccent{\widecheck}{0}{mathx}{&quot;71}&#10;\begin{document}&#10;&#10;$\widecheck{y}_n^{(1)}$&#10;&#10;&#10;\end{document}" title="IguanaTex Bitmap Display">
                <a:extLst>
                  <a:ext uri="{FF2B5EF4-FFF2-40B4-BE49-F238E27FC236}">
                    <a16:creationId xmlns:a16="http://schemas.microsoft.com/office/drawing/2014/main" id="{213B85AA-F8AD-12F4-8CCA-D7339FC94337}"/>
                  </a:ext>
                </a:extLst>
              </p:cNvPr>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7395007" y="2488304"/>
                <a:ext cx="367238" cy="315429"/>
              </a:xfrm>
              <a:prstGeom prst="rect">
                <a:avLst/>
              </a:prstGeom>
            </p:spPr>
          </p:pic>
          <p:pic>
            <p:nvPicPr>
              <p:cNvPr id="23" name="Picture 22" descr="\documentclass{article}&#10;\usepackage{amsmath,bm}&#10;\pagestyle{empty}&#10;\begin{document}&#10;&#10;&#10;$\boldsymbol{A}_1\boldsymbol{f}_{\bm \theta}(\boldsymbol{x}_n)$&#10;&#10;\end{document}" title="IguanaTex Bitmap Display">
                <a:extLst>
                  <a:ext uri="{FF2B5EF4-FFF2-40B4-BE49-F238E27FC236}">
                    <a16:creationId xmlns:a16="http://schemas.microsoft.com/office/drawing/2014/main" id="{7271E7B9-0D83-6F41-7C25-81A24053B492}"/>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6236151" y="2408753"/>
                <a:ext cx="800666" cy="204130"/>
              </a:xfrm>
              <a:prstGeom prst="rect">
                <a:avLst/>
              </a:prstGeom>
              <a:solidFill>
                <a:schemeClr val="bg1"/>
              </a:solidFill>
            </p:spPr>
          </p:pic>
          <p:pic>
            <p:nvPicPr>
              <p:cNvPr id="24" name="Picture 23" descr="\documentclass{article}&#10;\usepackage{amsmath,bm}&#10;\pagestyle{empty}&#10;\begin{document}&#10;&#10;&#10;$\boldsymbol{A}_M\boldsymbol{f}_{\bm \theta}(\boldsymbol{x}_n)$&#10;&#10;\end{document}" title="IguanaTex Bitmap Display">
                <a:extLst>
                  <a:ext uri="{FF2B5EF4-FFF2-40B4-BE49-F238E27FC236}">
                    <a16:creationId xmlns:a16="http://schemas.microsoft.com/office/drawing/2014/main" id="{08E695FD-5677-6DDD-4386-67A76195D43E}"/>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6216629" y="5289709"/>
                <a:ext cx="883690" cy="204130"/>
              </a:xfrm>
              <a:prstGeom prst="rect">
                <a:avLst/>
              </a:prstGeom>
              <a:solidFill>
                <a:schemeClr val="bg1"/>
              </a:solidFill>
            </p:spPr>
          </p:pic>
          <p:pic>
            <p:nvPicPr>
              <p:cNvPr id="25" name="Picture 24" descr="\documentclass{article}&#10;\usepackage{amsmath}&#10;\pagestyle{empty}&#10;\begin{document}&#10;&#10;&#10;$\boldsymbol{A}_1$&#10;&#10;\end{document}" title="IguanaTex Bitmap Display">
                <a:extLst>
                  <a:ext uri="{FF2B5EF4-FFF2-40B4-BE49-F238E27FC236}">
                    <a16:creationId xmlns:a16="http://schemas.microsoft.com/office/drawing/2014/main" id="{33467126-4F5B-11D9-E1A8-C4C3F52698D8}"/>
                  </a:ext>
                </a:extLst>
              </p:cNvPr>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612508" y="2517167"/>
                <a:ext cx="323613"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6" name="Picture 25" descr="\documentclass{article}&#10;\usepackage{amsmath}&#10;\pagestyle{empty}&#10;\begin{document}&#10;&#10;&#10;$\boldsymbol{A}_2$&#10;&#10;\end{document}" title="IguanaTex Bitmap Display">
                <a:extLst>
                  <a:ext uri="{FF2B5EF4-FFF2-40B4-BE49-F238E27FC236}">
                    <a16:creationId xmlns:a16="http://schemas.microsoft.com/office/drawing/2014/main" id="{2F8C3ABE-59F2-CE5E-64FE-A88B98F65B65}"/>
                  </a:ext>
                </a:extLst>
              </p:cNvPr>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643011" y="3379247"/>
                <a:ext cx="330320"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7" name="Picture 26" descr="\documentclass{article}&#10;\usepackage{amsmath}&#10;\pagestyle{empty}&#10;\begin{document}&#10;&#10;&#10;$\boldsymbol{A}_M$&#10;&#10;\end{document}" title="IguanaTex Bitmap Display">
                <a:extLst>
                  <a:ext uri="{FF2B5EF4-FFF2-40B4-BE49-F238E27FC236}">
                    <a16:creationId xmlns:a16="http://schemas.microsoft.com/office/drawing/2014/main" id="{76415C0B-2FFB-1AC7-20C2-5A43A3993E49}"/>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565638" y="5418972"/>
                <a:ext cx="454400" cy="257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8" name="Picture 27" descr="\documentclass{article}&#10;\usepackage{amsmath,bm}&#10;\pagestyle{empty}&#10;\begin{document}&#10;&#10;&#10;$\boldsymbol{A}_2\boldsymbol{f}_{\bm \theta}(\boldsymbol{x}_n)$&#10;&#10;\end{document}" title="IguanaTex Bitmap Display">
                <a:extLst>
                  <a:ext uri="{FF2B5EF4-FFF2-40B4-BE49-F238E27FC236}">
                    <a16:creationId xmlns:a16="http://schemas.microsoft.com/office/drawing/2014/main" id="{8EBD77B3-30E7-0ACC-EDD8-8A0A47C74E5F}"/>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6248886" y="3251408"/>
                <a:ext cx="800666" cy="204130"/>
              </a:xfrm>
              <a:prstGeom prst="rect">
                <a:avLst/>
              </a:prstGeom>
              <a:solidFill>
                <a:schemeClr val="bg1"/>
              </a:solidFill>
            </p:spPr>
          </p:pic>
          <p:cxnSp>
            <p:nvCxnSpPr>
              <p:cNvPr id="29" name="Straight Arrow Connector 28">
                <a:extLst>
                  <a:ext uri="{FF2B5EF4-FFF2-40B4-BE49-F238E27FC236}">
                    <a16:creationId xmlns:a16="http://schemas.microsoft.com/office/drawing/2014/main" id="{46FB9416-DD04-8AE3-2DFD-41AF204CF3F1}"/>
                  </a:ext>
                </a:extLst>
              </p:cNvPr>
              <p:cNvCxnSpPr>
                <a:cxnSpLocks/>
              </p:cNvCxnSpPr>
              <p:nvPr/>
            </p:nvCxnSpPr>
            <p:spPr>
              <a:xfrm>
                <a:off x="6140032" y="3496585"/>
                <a:ext cx="1153744" cy="5481"/>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8B8BF4-7E30-8700-8CDC-1B1CB602AA13}"/>
                  </a:ext>
                </a:extLst>
              </p:cNvPr>
              <p:cNvCxnSpPr>
                <a:cxnSpLocks/>
                <a:stCxn id="14" idx="3"/>
              </p:cNvCxnSpPr>
              <p:nvPr/>
            </p:nvCxnSpPr>
            <p:spPr>
              <a:xfrm>
                <a:off x="6122584" y="5538027"/>
                <a:ext cx="1178435" cy="0"/>
              </a:xfrm>
              <a:prstGeom prst="straightConnector1">
                <a:avLst/>
              </a:prstGeom>
              <a:ln w="349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documentclass{article}&#10;\usepackage{amsmath}&#10;\pagestyle{empty}&#10;\DeclareFontFamily{U}{mathx}{}&#10;\DeclareFontShape{U}{mathx}{m}{n}{&lt;-&gt; mathx10}{}&#10;\DeclareSymbolFont{mathx}{U}{mathx}{m}{n}&#10;%\DeclareMathAccent{\widehat}{0}{mathx}{&quot;70}&#10;\DeclareMathAccent{\widecheck}{0}{mathx}{&quot;71}&#10;\begin{document}&#10;&#10;$\widecheck{y}_n^{(2)}$&#10;&#10;&#10;\end{document}" title="IguanaTex Bitmap Display">
                <a:extLst>
                  <a:ext uri="{FF2B5EF4-FFF2-40B4-BE49-F238E27FC236}">
                    <a16:creationId xmlns:a16="http://schemas.microsoft.com/office/drawing/2014/main" id="{4E9E0E5E-5FD8-6891-8B0C-E215D81FF9C1}"/>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7365239" y="3301473"/>
                <a:ext cx="367238" cy="315429"/>
              </a:xfrm>
              <a:prstGeom prst="rect">
                <a:avLst/>
              </a:prstGeom>
            </p:spPr>
          </p:pic>
          <p:pic>
            <p:nvPicPr>
              <p:cNvPr id="32" name="Picture 31" descr="\documentclass{article}&#10;\usepackage{amsmath}&#10;\pagestyle{empty}&#10;\DeclareFontFamily{U}{mathx}{}&#10;\DeclareFontShape{U}{mathx}{m}{n}{&lt;-&gt; mathx10}{}&#10;\DeclareSymbolFont{mathx}{U}{mathx}{m}{n}&#10;%\DeclareMathAccent{\widehat}{0}{mathx}{&quot;70}&#10;\DeclareMathAccent{\widecheck}{0}{mathx}{&quot;71}&#10;\begin{document}&#10;&#10;$\widecheck{y}_n^{(M)}$&#10;&#10;&#10;\end{document}" title="IguanaTex Bitmap Display">
                <a:extLst>
                  <a:ext uri="{FF2B5EF4-FFF2-40B4-BE49-F238E27FC236}">
                    <a16:creationId xmlns:a16="http://schemas.microsoft.com/office/drawing/2014/main" id="{2D7BB716-E311-F07F-E973-78FC7A8FB954}"/>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7365239" y="5356239"/>
                <a:ext cx="476952" cy="315429"/>
              </a:xfrm>
              <a:prstGeom prst="rect">
                <a:avLst/>
              </a:prstGeom>
            </p:spPr>
          </p:pic>
          <p:pic>
            <p:nvPicPr>
              <p:cNvPr id="33" name="Picture 32">
                <a:extLst>
                  <a:ext uri="{FF2B5EF4-FFF2-40B4-BE49-F238E27FC236}">
                    <a16:creationId xmlns:a16="http://schemas.microsoft.com/office/drawing/2014/main" id="{8DE64FF2-DFEC-D809-2718-6146CF17D067}"/>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rot="5400000">
                <a:off x="7243134" y="4498389"/>
                <a:ext cx="589714" cy="27429"/>
              </a:xfrm>
              <a:prstGeom prst="rect">
                <a:avLst/>
              </a:prstGeom>
            </p:spPr>
          </p:pic>
          <p:pic>
            <p:nvPicPr>
              <p:cNvPr id="34" name="Picture 33">
                <a:extLst>
                  <a:ext uri="{FF2B5EF4-FFF2-40B4-BE49-F238E27FC236}">
                    <a16:creationId xmlns:a16="http://schemas.microsoft.com/office/drawing/2014/main" id="{BBF620C4-44F7-12A1-5C5D-D88368165531}"/>
                  </a:ext>
                </a:extLst>
              </p:cNvPr>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rot="5400000">
                <a:off x="6398092" y="4536955"/>
                <a:ext cx="589714" cy="27429"/>
              </a:xfrm>
              <a:prstGeom prst="rect">
                <a:avLst/>
              </a:prstGeom>
            </p:spPr>
          </p:pic>
          <p:grpSp>
            <p:nvGrpSpPr>
              <p:cNvPr id="35" name="Group 34">
                <a:extLst>
                  <a:ext uri="{FF2B5EF4-FFF2-40B4-BE49-F238E27FC236}">
                    <a16:creationId xmlns:a16="http://schemas.microsoft.com/office/drawing/2014/main" id="{C42E196B-8B85-2267-03F7-2BB05AA7AFE9}"/>
                  </a:ext>
                </a:extLst>
              </p:cNvPr>
              <p:cNvGrpSpPr/>
              <p:nvPr/>
            </p:nvGrpSpPr>
            <p:grpSpPr>
              <a:xfrm>
                <a:off x="8362305" y="2339223"/>
                <a:ext cx="1836979" cy="533128"/>
                <a:chOff x="8362305" y="2339223"/>
                <a:chExt cx="1836979" cy="533128"/>
              </a:xfrm>
            </p:grpSpPr>
            <p:sp>
              <p:nvSpPr>
                <p:cNvPr id="53" name="Rectangle: Rounded Corners 52">
                  <a:extLst>
                    <a:ext uri="{FF2B5EF4-FFF2-40B4-BE49-F238E27FC236}">
                      <a16:creationId xmlns:a16="http://schemas.microsoft.com/office/drawing/2014/main" id="{C9E56AEF-A5C8-4B29-696B-B8D4C8DF3362}"/>
                    </a:ext>
                  </a:extLst>
                </p:cNvPr>
                <p:cNvSpPr/>
                <p:nvPr/>
              </p:nvSpPr>
              <p:spPr>
                <a:xfrm>
                  <a:off x="8362305" y="2339223"/>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4" name="Picture 53" descr="\documentclass{article}&#10;\usepackage{amsmath,bm}&#10;\pagestyle{empty}&#10;\DeclareFontFamily{U}{mathx}{}&#10;\DeclareFontShape{U}{mathx}{m}{n}{&lt;-&gt; mathx10}{}&#10;\DeclareSymbolFont{mathx}{U}{mathx}{m}{n}&#10;%\DeclareMathAccent{\widehat}{0}{mathx}{&quot;70}&#10;\DeclareMathAccent{\widecheck}{0}{mathx}{&quot;71}&#10;\begin{document}&#10;&#10;${\rm CE}\left(\boldsymbol{A}_1\boldsymbol{f}_{\bm \theta}(\boldsymbol{x}_n),\widecheck{y}_{n}^{(1)}\right)$&#10;&#10;&#10;\end{document}" title="IguanaTex Bitmap Display">
                  <a:extLst>
                    <a:ext uri="{FF2B5EF4-FFF2-40B4-BE49-F238E27FC236}">
                      <a16:creationId xmlns:a16="http://schemas.microsoft.com/office/drawing/2014/main" id="{33A1D17D-EFE2-87DC-A164-D6A11367C7A1}"/>
                    </a:ext>
                  </a:extLst>
                </p:cNvPr>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8506421" y="2450547"/>
                  <a:ext cx="1566046" cy="314894"/>
                </a:xfrm>
                <a:prstGeom prst="rect">
                  <a:avLst/>
                </a:prstGeom>
              </p:spPr>
            </p:pic>
          </p:grpSp>
          <p:grpSp>
            <p:nvGrpSpPr>
              <p:cNvPr id="36" name="Group 35">
                <a:extLst>
                  <a:ext uri="{FF2B5EF4-FFF2-40B4-BE49-F238E27FC236}">
                    <a16:creationId xmlns:a16="http://schemas.microsoft.com/office/drawing/2014/main" id="{9657D297-4A22-AD4C-C5C2-D0D9C3A8E5C8}"/>
                  </a:ext>
                </a:extLst>
              </p:cNvPr>
              <p:cNvGrpSpPr/>
              <p:nvPr/>
            </p:nvGrpSpPr>
            <p:grpSpPr>
              <a:xfrm>
                <a:off x="8374639" y="3210730"/>
                <a:ext cx="1836979" cy="533128"/>
                <a:chOff x="8374639" y="3210730"/>
                <a:chExt cx="1836979" cy="533128"/>
              </a:xfrm>
            </p:grpSpPr>
            <p:sp>
              <p:nvSpPr>
                <p:cNvPr id="51" name="Rectangle: Rounded Corners 50">
                  <a:extLst>
                    <a:ext uri="{FF2B5EF4-FFF2-40B4-BE49-F238E27FC236}">
                      <a16:creationId xmlns:a16="http://schemas.microsoft.com/office/drawing/2014/main" id="{99562283-4081-BCBB-563F-E700C6750EA1}"/>
                    </a:ext>
                  </a:extLst>
                </p:cNvPr>
                <p:cNvSpPr/>
                <p:nvPr/>
              </p:nvSpPr>
              <p:spPr>
                <a:xfrm>
                  <a:off x="8374639" y="3210730"/>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2" name="Picture 51" descr="\documentclass{article}&#10;\usepackage{amsmath,bm}&#10;\pagestyle{empty}&#10;\DeclareFontFamily{U}{mathx}{}&#10;\DeclareFontShape{U}{mathx}{m}{n}{&lt;-&gt; mathx10}{}&#10;\DeclareSymbolFont{mathx}{U}{mathx}{m}{n}&#10;%\DeclareMathAccent{\widehat}{0}{mathx}{&quot;70}&#10;\DeclareMathAccent{\widecheck}{0}{mathx}{&quot;71}&#10;\begin{document}&#10;&#10;${\rm CE}\left(\boldsymbol{A}_2\boldsymbol{f}_{\bm \theta}(\boldsymbol{x}_n),\widecheck{y}_{n}^{(2)}\right)$&#10;&#10;&#10;\end{document}" title="IguanaTex Bitmap Display">
                  <a:extLst>
                    <a:ext uri="{FF2B5EF4-FFF2-40B4-BE49-F238E27FC236}">
                      <a16:creationId xmlns:a16="http://schemas.microsoft.com/office/drawing/2014/main" id="{718C62FD-1030-D2BE-4901-D8674C038A1E}"/>
                    </a:ext>
                  </a:extLst>
                </p:cNvPr>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8518755" y="3322054"/>
                  <a:ext cx="1566046" cy="314894"/>
                </a:xfrm>
                <a:prstGeom prst="rect">
                  <a:avLst/>
                </a:prstGeom>
              </p:spPr>
            </p:pic>
          </p:grpSp>
          <p:grpSp>
            <p:nvGrpSpPr>
              <p:cNvPr id="37" name="Group 36">
                <a:extLst>
                  <a:ext uri="{FF2B5EF4-FFF2-40B4-BE49-F238E27FC236}">
                    <a16:creationId xmlns:a16="http://schemas.microsoft.com/office/drawing/2014/main" id="{1F007747-BE17-511D-1E53-0D0F8877F27A}"/>
                  </a:ext>
                </a:extLst>
              </p:cNvPr>
              <p:cNvGrpSpPr/>
              <p:nvPr/>
            </p:nvGrpSpPr>
            <p:grpSpPr>
              <a:xfrm>
                <a:off x="8362304" y="5168482"/>
                <a:ext cx="1836979" cy="533128"/>
                <a:chOff x="8362304" y="5168482"/>
                <a:chExt cx="1836979" cy="533128"/>
              </a:xfrm>
            </p:grpSpPr>
            <p:sp>
              <p:nvSpPr>
                <p:cNvPr id="49" name="Rectangle: Rounded Corners 48">
                  <a:extLst>
                    <a:ext uri="{FF2B5EF4-FFF2-40B4-BE49-F238E27FC236}">
                      <a16:creationId xmlns:a16="http://schemas.microsoft.com/office/drawing/2014/main" id="{1BAE06D1-DAA7-2911-D935-19549B1170DF}"/>
                    </a:ext>
                  </a:extLst>
                </p:cNvPr>
                <p:cNvSpPr/>
                <p:nvPr/>
              </p:nvSpPr>
              <p:spPr>
                <a:xfrm>
                  <a:off x="8362304" y="5168482"/>
                  <a:ext cx="1836979" cy="533128"/>
                </a:xfrm>
                <a:prstGeom prst="round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50" name="Picture 49" descr="\documentclass{article}&#10;\usepackage{amsmath,bm}&#10;\pagestyle{empty}&#10;\DeclareFontFamily{U}{mathx}{}&#10;\DeclareFontShape{U}{mathx}{m}{n}{&lt;-&gt; mathx10}{}&#10;\DeclareSymbolFont{mathx}{U}{mathx}{m}{n}&#10;%\DeclareMathAccent{\widehat}{0}{mathx}{&quot;70}&#10;\DeclareMathAccent{\widecheck}{0}{mathx}{&quot;71}&#10;\begin{document}&#10;&#10;${\rm CE}\left(\boldsymbol{A}_M\boldsymbol{f}_{\bm \theta}(\boldsymbol{x}_n),\widecheck{y}_{n}^{(M)}\right)$&#10;&#10;&#10;\end{document}" title="IguanaTex Bitmap Display">
                  <a:extLst>
                    <a:ext uri="{FF2B5EF4-FFF2-40B4-BE49-F238E27FC236}">
                      <a16:creationId xmlns:a16="http://schemas.microsoft.com/office/drawing/2014/main" id="{B3D1B374-6AF5-2173-CE97-949184636105}"/>
                    </a:ext>
                  </a:extLst>
                </p:cNvPr>
                <p:cNvPicPr>
                  <a:picLocks noChangeAspect="1"/>
                </p:cNvPicPr>
                <p:nvPr>
                  <p:custDataLst>
                    <p:tags r:id="rId16"/>
                  </p:custDataLst>
                </p:nvPr>
              </p:nvPicPr>
              <p:blipFill>
                <a:blip r:embed="rId35" cstate="print">
                  <a:extLst>
                    <a:ext uri="{28A0092B-C50C-407E-A947-70E740481C1C}">
                      <a14:useLocalDpi xmlns:a14="http://schemas.microsoft.com/office/drawing/2010/main" val="0"/>
                    </a:ext>
                  </a:extLst>
                </a:blip>
                <a:stretch>
                  <a:fillRect/>
                </a:stretch>
              </p:blipFill>
              <p:spPr>
                <a:xfrm>
                  <a:off x="8434471" y="5289709"/>
                  <a:ext cx="1718752" cy="314894"/>
                </a:xfrm>
                <a:prstGeom prst="rect">
                  <a:avLst/>
                </a:prstGeom>
              </p:spPr>
            </p:pic>
          </p:grpSp>
          <p:pic>
            <p:nvPicPr>
              <p:cNvPr id="38" name="Picture 37">
                <a:extLst>
                  <a:ext uri="{FF2B5EF4-FFF2-40B4-BE49-F238E27FC236}">
                    <a16:creationId xmlns:a16="http://schemas.microsoft.com/office/drawing/2014/main" id="{AD9A5BDB-E6DB-8D4B-E718-BC534413A443}"/>
                  </a:ext>
                </a:extLst>
              </p:cNvPr>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5400000">
                <a:off x="8972221" y="4481013"/>
                <a:ext cx="589714" cy="27429"/>
              </a:xfrm>
              <a:prstGeom prst="rect">
                <a:avLst/>
              </a:prstGeom>
            </p:spPr>
          </p:pic>
          <p:cxnSp>
            <p:nvCxnSpPr>
              <p:cNvPr id="39" name="Straight Arrow Connector 38">
                <a:extLst>
                  <a:ext uri="{FF2B5EF4-FFF2-40B4-BE49-F238E27FC236}">
                    <a16:creationId xmlns:a16="http://schemas.microsoft.com/office/drawing/2014/main" id="{F2ED4FE6-208F-31A2-897F-727F18260939}"/>
                  </a:ext>
                </a:extLst>
              </p:cNvPr>
              <p:cNvCxnSpPr/>
              <p:nvPr/>
            </p:nvCxnSpPr>
            <p:spPr>
              <a:xfrm>
                <a:off x="7845039" y="2659451"/>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C8F5E0-1B95-41CE-10A5-95AE8408EDD6}"/>
                  </a:ext>
                </a:extLst>
              </p:cNvPr>
              <p:cNvCxnSpPr/>
              <p:nvPr/>
            </p:nvCxnSpPr>
            <p:spPr>
              <a:xfrm>
                <a:off x="7845039" y="3502066"/>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3C1581-760F-88E3-3560-4BD7ECC228A5}"/>
                  </a:ext>
                </a:extLst>
              </p:cNvPr>
              <p:cNvCxnSpPr/>
              <p:nvPr/>
            </p:nvCxnSpPr>
            <p:spPr>
              <a:xfrm>
                <a:off x="7845039" y="5513954"/>
                <a:ext cx="411146" cy="0"/>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Flowchart: Or 41">
                <a:extLst>
                  <a:ext uri="{FF2B5EF4-FFF2-40B4-BE49-F238E27FC236}">
                    <a16:creationId xmlns:a16="http://schemas.microsoft.com/office/drawing/2014/main" id="{E6AF2E2D-20FF-E57F-7A5C-A219D8490E63}"/>
                  </a:ext>
                </a:extLst>
              </p:cNvPr>
              <p:cNvSpPr/>
              <p:nvPr/>
            </p:nvSpPr>
            <p:spPr>
              <a:xfrm>
                <a:off x="9157350" y="2941612"/>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3" name="Flowchart: Or 42">
                <a:extLst>
                  <a:ext uri="{FF2B5EF4-FFF2-40B4-BE49-F238E27FC236}">
                    <a16:creationId xmlns:a16="http://schemas.microsoft.com/office/drawing/2014/main" id="{B9ED133D-F3D9-C8FA-DFA9-32C951E2CE7D}"/>
                  </a:ext>
                </a:extLst>
              </p:cNvPr>
              <p:cNvSpPr/>
              <p:nvPr/>
            </p:nvSpPr>
            <p:spPr>
              <a:xfrm>
                <a:off x="9171065" y="3826986"/>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44" name="Flowchart: Or 43">
                <a:extLst>
                  <a:ext uri="{FF2B5EF4-FFF2-40B4-BE49-F238E27FC236}">
                    <a16:creationId xmlns:a16="http://schemas.microsoft.com/office/drawing/2014/main" id="{661A3FB4-A8F8-8A2B-FBEE-645003ADE10A}"/>
                  </a:ext>
                </a:extLst>
              </p:cNvPr>
              <p:cNvSpPr/>
              <p:nvPr/>
            </p:nvSpPr>
            <p:spPr>
              <a:xfrm>
                <a:off x="9176498" y="4899364"/>
                <a:ext cx="192025" cy="18599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5" name="Graphic 44" descr="Puppy 2 with solid fill">
                <a:extLst>
                  <a:ext uri="{FF2B5EF4-FFF2-40B4-BE49-F238E27FC236}">
                    <a16:creationId xmlns:a16="http://schemas.microsoft.com/office/drawing/2014/main" id="{619E338E-1987-DF5D-36D6-D2F97FCA4FF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02612" y="3760046"/>
                <a:ext cx="914400" cy="914400"/>
              </a:xfrm>
              <a:prstGeom prst="rect">
                <a:avLst/>
              </a:prstGeom>
            </p:spPr>
          </p:pic>
          <p:sp>
            <p:nvSpPr>
              <p:cNvPr id="46" name="Rectangle 45">
                <a:extLst>
                  <a:ext uri="{FF2B5EF4-FFF2-40B4-BE49-F238E27FC236}">
                    <a16:creationId xmlns:a16="http://schemas.microsoft.com/office/drawing/2014/main" id="{AF7D4029-3883-2E7A-283C-7506232909C0}"/>
                  </a:ext>
                </a:extLst>
              </p:cNvPr>
              <p:cNvSpPr/>
              <p:nvPr/>
            </p:nvSpPr>
            <p:spPr>
              <a:xfrm>
                <a:off x="1041312" y="3802200"/>
                <a:ext cx="1018875" cy="914400"/>
              </a:xfrm>
              <a:prstGeom prst="rect">
                <a:avLst/>
              </a:prstGeom>
              <a:solidFill>
                <a:schemeClr val="accent1">
                  <a:lumMod val="20000"/>
                  <a:lumOff val="80000"/>
                  <a:alpha val="46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47" name="Picture 46" descr="A black background with dots and lines&#10;&#10;Description automatically generated">
                <a:extLst>
                  <a:ext uri="{FF2B5EF4-FFF2-40B4-BE49-F238E27FC236}">
                    <a16:creationId xmlns:a16="http://schemas.microsoft.com/office/drawing/2014/main" id="{E767FBAF-8D96-2378-3935-F0FD92754931}"/>
                  </a:ext>
                </a:extLst>
              </p:cNvPr>
              <p:cNvPicPr>
                <a:picLocks noChangeAspect="1"/>
              </p:cNvPicPr>
              <p:nvPr/>
            </p:nvPicPr>
            <p:blipFill rotWithShape="1">
              <a:blip r:embed="rId38">
                <a:extLst>
                  <a:ext uri="{28A0092B-C50C-407E-A947-70E740481C1C}">
                    <a14:useLocalDpi xmlns:a14="http://schemas.microsoft.com/office/drawing/2010/main" val="0"/>
                  </a:ext>
                </a:extLst>
              </a:blip>
              <a:srcRect l="33788" t="30345" r="47269" b="33519"/>
              <a:stretch/>
            </p:blipFill>
            <p:spPr>
              <a:xfrm>
                <a:off x="2835553" y="3645663"/>
                <a:ext cx="1452494" cy="1316138"/>
              </a:xfrm>
              <a:prstGeom prst="rect">
                <a:avLst/>
              </a:prstGeom>
            </p:spPr>
          </p:pic>
          <p:sp>
            <p:nvSpPr>
              <p:cNvPr id="48" name="Rectangle 47">
                <a:extLst>
                  <a:ext uri="{FF2B5EF4-FFF2-40B4-BE49-F238E27FC236}">
                    <a16:creationId xmlns:a16="http://schemas.microsoft.com/office/drawing/2014/main" id="{45C7423C-D363-8B6C-2C11-9DDDD670AB43}"/>
                  </a:ext>
                </a:extLst>
              </p:cNvPr>
              <p:cNvSpPr/>
              <p:nvPr/>
            </p:nvSpPr>
            <p:spPr>
              <a:xfrm>
                <a:off x="2349339" y="1838050"/>
                <a:ext cx="4809067" cy="4500252"/>
              </a:xfrm>
              <a:prstGeom prst="rect">
                <a:avLst/>
              </a:prstGeom>
              <a:solidFill>
                <a:schemeClr val="accent4">
                  <a:lumMod val="20000"/>
                  <a:lumOff val="80000"/>
                  <a:alpha val="20000"/>
                </a:schemeClr>
              </a:solidFill>
              <a:ln w="22225">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sp>
          <p:nvSpPr>
            <p:cNvPr id="7" name="TextBox 6">
              <a:extLst>
                <a:ext uri="{FF2B5EF4-FFF2-40B4-BE49-F238E27FC236}">
                  <a16:creationId xmlns:a16="http://schemas.microsoft.com/office/drawing/2014/main" id="{E51E875A-717D-66D6-39E4-84FC05592D54}"/>
                </a:ext>
              </a:extLst>
            </p:cNvPr>
            <p:cNvSpPr txBox="1"/>
            <p:nvPr/>
          </p:nvSpPr>
          <p:spPr>
            <a:xfrm>
              <a:off x="8270897" y="1294287"/>
              <a:ext cx="2582332" cy="553997"/>
            </a:xfrm>
            <a:prstGeom prst="rect">
              <a:avLst/>
            </a:prstGeom>
            <a:noFill/>
          </p:spPr>
          <p:txBody>
            <a:bodyPr wrap="none" rtlCol="0">
              <a:spAutoFit/>
            </a:bodyPr>
            <a:lstStyle/>
            <a:p>
              <a:r>
                <a:rPr lang="en-US" sz="2100" b="1" dirty="0">
                  <a:latin typeface="+mj-lt"/>
                  <a:cs typeface="Times New Roman" panose="02020603050405020304" pitchFamily="18" charset="0"/>
                </a:rPr>
                <a:t>Learning loss</a:t>
              </a:r>
            </a:p>
          </p:txBody>
        </p:sp>
        <p:sp>
          <p:nvSpPr>
            <p:cNvPr id="8" name="TextBox 7">
              <a:extLst>
                <a:ext uri="{FF2B5EF4-FFF2-40B4-BE49-F238E27FC236}">
                  <a16:creationId xmlns:a16="http://schemas.microsoft.com/office/drawing/2014/main" id="{56CC74AD-782C-7876-EB2B-EE43CBD8E0BE}"/>
                </a:ext>
              </a:extLst>
            </p:cNvPr>
            <p:cNvSpPr txBox="1"/>
            <p:nvPr/>
          </p:nvSpPr>
          <p:spPr>
            <a:xfrm>
              <a:off x="8208853" y="5227446"/>
              <a:ext cx="2157001" cy="400109"/>
            </a:xfrm>
            <a:prstGeom prst="rect">
              <a:avLst/>
            </a:prstGeom>
            <a:noFill/>
          </p:spPr>
          <p:txBody>
            <a:bodyPr wrap="none" rtlCol="0">
              <a:spAutoFit/>
            </a:bodyPr>
            <a:lstStyle/>
            <a:p>
              <a:r>
                <a:rPr lang="en-US" sz="1350" dirty="0">
                  <a:latin typeface="+mj-lt"/>
                  <a:cs typeface="Times New Roman" panose="02020603050405020304" pitchFamily="18" charset="0"/>
                </a:rPr>
                <a:t>Cross entropy loss</a:t>
              </a:r>
            </a:p>
          </p:txBody>
        </p:sp>
      </p:grpSp>
      <p:sp>
        <p:nvSpPr>
          <p:cNvPr id="57" name="Rectangle 56">
            <a:extLst>
              <a:ext uri="{FF2B5EF4-FFF2-40B4-BE49-F238E27FC236}">
                <a16:creationId xmlns:a16="http://schemas.microsoft.com/office/drawing/2014/main" id="{EE4C39DB-7DBB-4FF9-CD1C-EEB2D4B9220C}"/>
              </a:ext>
            </a:extLst>
          </p:cNvPr>
          <p:cNvSpPr/>
          <p:nvPr/>
        </p:nvSpPr>
        <p:spPr>
          <a:xfrm>
            <a:off x="7349852" y="4209301"/>
            <a:ext cx="1794148" cy="1431161"/>
          </a:xfrm>
          <a:prstGeom prst="rect">
            <a:avLst/>
          </a:prstGeom>
        </p:spPr>
        <p:txBody>
          <a:bodyPr wrap="square">
            <a:spAutoFit/>
          </a:bodyPr>
          <a:lstStyle/>
          <a:p>
            <a:pPr algn="ctr"/>
            <a:r>
              <a:rPr lang="en-US" sz="1050" dirty="0">
                <a:latin typeface="+mj-lt"/>
                <a:cs typeface="Times New Roman" panose="02020603050405020304" pitchFamily="18" charset="0"/>
              </a:rPr>
              <a:t>[Rodrigues &amp; Pereira, 2018]</a:t>
            </a:r>
          </a:p>
          <a:p>
            <a:pPr algn="ctr"/>
            <a:r>
              <a:rPr lang="en-US" sz="1050" dirty="0">
                <a:latin typeface="+mj-lt"/>
                <a:cs typeface="Times New Roman" panose="02020603050405020304" pitchFamily="18" charset="0"/>
              </a:rPr>
              <a:t>[</a:t>
            </a:r>
            <a:r>
              <a:rPr lang="en-US" sz="1050" dirty="0" err="1">
                <a:latin typeface="+mj-lt"/>
                <a:cs typeface="Times New Roman" panose="02020603050405020304" pitchFamily="18" charset="0"/>
              </a:rPr>
              <a:t>Tanno</a:t>
            </a:r>
            <a:r>
              <a:rPr lang="en-US" sz="1050" dirty="0">
                <a:latin typeface="+mj-lt"/>
                <a:cs typeface="Times New Roman" panose="02020603050405020304" pitchFamily="18" charset="0"/>
              </a:rPr>
              <a:t> et al., 2019]</a:t>
            </a:r>
          </a:p>
          <a:p>
            <a:pPr algn="ctr"/>
            <a:r>
              <a:rPr lang="en-US" sz="1050" dirty="0">
                <a:latin typeface="+mj-lt"/>
                <a:cs typeface="Times New Roman" panose="02020603050405020304" pitchFamily="18" charset="0"/>
              </a:rPr>
              <a:t>[Li et al., 2020]</a:t>
            </a:r>
          </a:p>
          <a:p>
            <a:pPr algn="ctr"/>
            <a:r>
              <a:rPr lang="en-US" sz="1050" dirty="0">
                <a:latin typeface="+mj-lt"/>
                <a:cs typeface="Times New Roman" panose="02020603050405020304" pitchFamily="18" charset="0"/>
              </a:rPr>
              <a:t>[Chen et al., 2020]</a:t>
            </a:r>
          </a:p>
          <a:p>
            <a:pPr algn="ctr"/>
            <a:r>
              <a:rPr lang="en-US" sz="1050" dirty="0">
                <a:latin typeface="+mj-lt"/>
                <a:cs typeface="Times New Roman" panose="02020603050405020304" pitchFamily="18" charset="0"/>
              </a:rPr>
              <a:t>[Chu et al., 2021]</a:t>
            </a:r>
          </a:p>
          <a:p>
            <a:pPr algn="ctr"/>
            <a:r>
              <a:rPr lang="en-US" sz="1050" dirty="0">
                <a:latin typeface="+mj-lt"/>
                <a:cs typeface="Times New Roman" panose="02020603050405020304" pitchFamily="18" charset="0"/>
              </a:rPr>
              <a:t>[Wei et al., 2022]</a:t>
            </a:r>
          </a:p>
          <a:p>
            <a:pPr algn="ctr"/>
            <a:endParaRPr lang="en-US" sz="1350" b="1" dirty="0">
              <a:latin typeface="+mj-lt"/>
              <a:cs typeface="Times New Roman" panose="02020603050405020304" pitchFamily="18" charset="0"/>
            </a:endParaRPr>
          </a:p>
        </p:txBody>
      </p:sp>
      <p:sp>
        <p:nvSpPr>
          <p:cNvPr id="58" name="TextBox 57">
            <a:extLst>
              <a:ext uri="{FF2B5EF4-FFF2-40B4-BE49-F238E27FC236}">
                <a16:creationId xmlns:a16="http://schemas.microsoft.com/office/drawing/2014/main" id="{D4FE52D6-8A57-4D19-5B87-19428CEEBEB7}"/>
              </a:ext>
            </a:extLst>
          </p:cNvPr>
          <p:cNvSpPr txBox="1"/>
          <p:nvPr/>
        </p:nvSpPr>
        <p:spPr>
          <a:xfrm>
            <a:off x="220555" y="832287"/>
            <a:ext cx="4883068" cy="369332"/>
          </a:xfrm>
          <a:prstGeom prst="rect">
            <a:avLst/>
          </a:prstGeom>
          <a:noFill/>
        </p:spPr>
        <p:txBody>
          <a:bodyPr wrap="none" rtlCol="0">
            <a:spAutoFit/>
          </a:bodyPr>
          <a:lstStyle/>
          <a:p>
            <a:r>
              <a:rPr lang="en-US" b="1" dirty="0">
                <a:latin typeface="+mj-lt"/>
                <a:cs typeface="Times New Roman" panose="02020603050405020304" pitchFamily="18" charset="0"/>
              </a:rPr>
              <a:t>E2E learning criterion</a:t>
            </a:r>
            <a:r>
              <a:rPr lang="en-US" sz="1500" b="1" dirty="0">
                <a:latin typeface="+mj-lt"/>
                <a:cs typeface="Times New Roman" panose="02020603050405020304" pitchFamily="18" charset="0"/>
              </a:rPr>
              <a:t> </a:t>
            </a:r>
            <a:r>
              <a:rPr lang="en-US" sz="1350" b="1" dirty="0">
                <a:latin typeface="+mj-lt"/>
                <a:cs typeface="Times New Roman" panose="02020603050405020304" pitchFamily="18" charset="0"/>
              </a:rPr>
              <a:t>[Rodrigues &amp; Pereira, 2018]</a:t>
            </a:r>
          </a:p>
        </p:txBody>
      </p:sp>
      <p:pic>
        <p:nvPicPr>
          <p:cNvPr id="59" name="Picture 58"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7C5ACE8A-5B2B-FA60-EE2B-D17AF0016A05}"/>
              </a:ext>
            </a:extLst>
          </p:cNvPr>
          <p:cNvPicPr>
            <a:picLocks noChangeAspect="1"/>
          </p:cNvPicPr>
          <p:nvPr>
            <p:custDataLst>
              <p:tags r:id="rId1"/>
            </p:custDataLst>
          </p:nvPr>
        </p:nvPicPr>
        <p:blipFill>
          <a:blip r:embed="rId39"/>
          <a:stretch>
            <a:fillRect/>
          </a:stretch>
        </p:blipFill>
        <p:spPr>
          <a:xfrm>
            <a:off x="1998974" y="1370164"/>
            <a:ext cx="4575315" cy="1040043"/>
          </a:xfrm>
          <a:prstGeom prst="rect">
            <a:avLst/>
          </a:prstGeom>
        </p:spPr>
      </p:pic>
    </p:spTree>
    <p:extLst>
      <p:ext uri="{BB962C8B-B14F-4D97-AF65-F5344CB8AC3E}">
        <p14:creationId xmlns:p14="http://schemas.microsoft.com/office/powerpoint/2010/main" val="23121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0BFC-2E9A-2F22-2FD1-2C7E22A88B61}"/>
              </a:ext>
            </a:extLst>
          </p:cNvPr>
          <p:cNvSpPr>
            <a:spLocks noGrp="1"/>
          </p:cNvSpPr>
          <p:nvPr>
            <p:ph type="title"/>
          </p:nvPr>
        </p:nvSpPr>
        <p:spPr/>
        <p:txBody>
          <a:bodyPr/>
          <a:lstStyle/>
          <a:p>
            <a:r>
              <a:rPr lang="en-US" dirty="0"/>
              <a:t>Model identifiability under CCEM</a:t>
            </a:r>
          </a:p>
        </p:txBody>
      </p:sp>
      <p:sp>
        <p:nvSpPr>
          <p:cNvPr id="4" name="Rectangle: Rounded Corners 3">
            <a:extLst>
              <a:ext uri="{FF2B5EF4-FFF2-40B4-BE49-F238E27FC236}">
                <a16:creationId xmlns:a16="http://schemas.microsoft.com/office/drawing/2014/main" id="{AC86904F-8DF9-8E41-4ABA-71CD6D379F72}"/>
              </a:ext>
            </a:extLst>
          </p:cNvPr>
          <p:cNvSpPr/>
          <p:nvPr/>
        </p:nvSpPr>
        <p:spPr>
          <a:xfrm>
            <a:off x="807848" y="2117441"/>
            <a:ext cx="5171785" cy="140603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TextBox 4">
            <a:extLst>
              <a:ext uri="{FF2B5EF4-FFF2-40B4-BE49-F238E27FC236}">
                <a16:creationId xmlns:a16="http://schemas.microsoft.com/office/drawing/2014/main" id="{D8BA5858-FB74-076F-E135-C6943EF88984}"/>
              </a:ext>
            </a:extLst>
          </p:cNvPr>
          <p:cNvSpPr txBox="1"/>
          <p:nvPr/>
        </p:nvSpPr>
        <p:spPr>
          <a:xfrm>
            <a:off x="227519" y="5105837"/>
            <a:ext cx="8688962" cy="738664"/>
          </a:xfrm>
          <a:prstGeom prst="rect">
            <a:avLst/>
          </a:prstGeom>
          <a:noFill/>
        </p:spPr>
        <p:txBody>
          <a:bodyPr wrap="square" rtlCol="0">
            <a:spAutoFit/>
          </a:bodyPr>
          <a:lstStyle/>
          <a:p>
            <a:pPr algn="ctr"/>
            <a:r>
              <a:rPr lang="en-US" sz="2100" b="1" dirty="0">
                <a:solidFill>
                  <a:schemeClr val="accent1">
                    <a:lumMod val="75000"/>
                  </a:schemeClr>
                </a:solidFill>
                <a:latin typeface="+mj-lt"/>
                <a:cs typeface="Times New Roman" panose="02020603050405020304" pitchFamily="18" charset="0"/>
              </a:rPr>
              <a:t>How do we understand the performance of CCEM? Can CCEM achieve model identifiability?</a:t>
            </a:r>
          </a:p>
        </p:txBody>
      </p:sp>
      <p:grpSp>
        <p:nvGrpSpPr>
          <p:cNvPr id="6" name="Group 5">
            <a:extLst>
              <a:ext uri="{FF2B5EF4-FFF2-40B4-BE49-F238E27FC236}">
                <a16:creationId xmlns:a16="http://schemas.microsoft.com/office/drawing/2014/main" id="{1DE5E9A7-8031-9350-E103-759FEC1C963E}"/>
              </a:ext>
            </a:extLst>
          </p:cNvPr>
          <p:cNvGrpSpPr/>
          <p:nvPr/>
        </p:nvGrpSpPr>
        <p:grpSpPr>
          <a:xfrm>
            <a:off x="6971050" y="2186515"/>
            <a:ext cx="1557792" cy="777743"/>
            <a:chOff x="10006296" y="1630429"/>
            <a:chExt cx="2077056" cy="1036991"/>
          </a:xfrm>
        </p:grpSpPr>
        <p:sp>
          <p:nvSpPr>
            <p:cNvPr id="7" name="Speech Bubble: Rectangle with Corners Rounded 6">
              <a:extLst>
                <a:ext uri="{FF2B5EF4-FFF2-40B4-BE49-F238E27FC236}">
                  <a16:creationId xmlns:a16="http://schemas.microsoft.com/office/drawing/2014/main" id="{8892AAB3-7A71-2F24-06F0-E67D88B71C67}"/>
                </a:ext>
              </a:extLst>
            </p:cNvPr>
            <p:cNvSpPr/>
            <p:nvPr/>
          </p:nvSpPr>
          <p:spPr>
            <a:xfrm>
              <a:off x="10006296" y="1630429"/>
              <a:ext cx="654727" cy="438401"/>
            </a:xfrm>
            <a:prstGeom prst="wedgeRoundRectCallout">
              <a:avLst>
                <a:gd name="adj1" fmla="val -8997"/>
                <a:gd name="adj2" fmla="val 117681"/>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5B5A3600-B930-DA30-0A63-B3F137E76675}"/>
                </a:ext>
              </a:extLst>
            </p:cNvPr>
            <p:cNvSpPr/>
            <p:nvPr/>
          </p:nvSpPr>
          <p:spPr>
            <a:xfrm>
              <a:off x="10703566" y="1630429"/>
              <a:ext cx="1379786" cy="438401"/>
            </a:xfrm>
            <a:prstGeom prst="wedgeRoundRectCallout">
              <a:avLst>
                <a:gd name="adj1" fmla="val -6360"/>
                <a:gd name="adj2" fmla="val 103420"/>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9" name="Group 8">
              <a:extLst>
                <a:ext uri="{FF2B5EF4-FFF2-40B4-BE49-F238E27FC236}">
                  <a16:creationId xmlns:a16="http://schemas.microsoft.com/office/drawing/2014/main" id="{8B6DEBA5-FD2E-8EDC-8E9F-F50C19AC42D5}"/>
                </a:ext>
              </a:extLst>
            </p:cNvPr>
            <p:cNvGrpSpPr/>
            <p:nvPr>
              <p:custDataLst>
                <p:tags r:id="rId6"/>
              </p:custDataLst>
            </p:nvPr>
          </p:nvGrpSpPr>
          <p:grpSpPr>
            <a:xfrm>
              <a:off x="10054849" y="2362853"/>
              <a:ext cx="1712673" cy="304567"/>
              <a:chOff x="10054849" y="2362853"/>
              <a:chExt cx="1712673" cy="304567"/>
            </a:xfrm>
          </p:grpSpPr>
          <p:pic>
            <p:nvPicPr>
              <p:cNvPr id="10" name="Picture 9" descr="\documentclass{article}&#10;\usepackage{amsmath}&#10;\usepackage{bm,amssymb}&#10;\pagestyle{empty}&#10;\begin{document}&#10;&#10;$\bm A_m^\star$&#10;&#10;&#10;\end{document}" title="IguanaTex Bitmap Display">
                <a:extLst>
                  <a:ext uri="{FF2B5EF4-FFF2-40B4-BE49-F238E27FC236}">
                    <a16:creationId xmlns:a16="http://schemas.microsoft.com/office/drawing/2014/main" id="{01B24DB1-BCBF-20AB-90A8-DE333F12B556}"/>
                  </a:ext>
                </a:extLst>
              </p:cNvPr>
              <p:cNvPicPr>
                <a:picLocks noChangeAspect="1"/>
              </p:cNvPicPr>
              <p:nvPr>
                <p:custDataLst>
                  <p:tags r:id="rId7"/>
                </p:custDataLst>
              </p:nvPr>
            </p:nvPicPr>
            <p:blipFill>
              <a:blip r:embed="rId10"/>
              <a:stretch>
                <a:fillRect/>
              </a:stretch>
            </p:blipFill>
            <p:spPr>
              <a:xfrm>
                <a:off x="10054849" y="2423610"/>
                <a:ext cx="380952" cy="243810"/>
              </a:xfrm>
              <a:prstGeom prst="rect">
                <a:avLst/>
              </a:prstGeom>
            </p:spPr>
          </p:pic>
          <p:pic>
            <p:nvPicPr>
              <p:cNvPr id="11" name="Picture 10" descr="\documentclass{article}&#10;\usepackage{amsmath}&#10;\usepackage{bm,amssymb}&#10;\pagestyle{empty}&#10;\begin{document}&#10;&#10;$\bm f^{\star}(\bm x_n)$&#10;&#10;&#10;\end{document}" title="IguanaTex Bitmap Display">
                <a:extLst>
                  <a:ext uri="{FF2B5EF4-FFF2-40B4-BE49-F238E27FC236}">
                    <a16:creationId xmlns:a16="http://schemas.microsoft.com/office/drawing/2014/main" id="{AD425CA2-A80E-23AA-6948-EEA45FBFE708}"/>
                  </a:ext>
                </a:extLst>
              </p:cNvPr>
              <p:cNvPicPr>
                <a:picLocks noChangeAspect="1"/>
              </p:cNvPicPr>
              <p:nvPr>
                <p:custDataLst>
                  <p:tags r:id="rId8"/>
                </p:custDataLst>
              </p:nvPr>
            </p:nvPicPr>
            <p:blipFill>
              <a:blip r:embed="rId11"/>
              <a:stretch>
                <a:fillRect/>
              </a:stretch>
            </p:blipFill>
            <p:spPr>
              <a:xfrm>
                <a:off x="11019333" y="2362853"/>
                <a:ext cx="748189" cy="254476"/>
              </a:xfrm>
              <a:prstGeom prst="rect">
                <a:avLst/>
              </a:prstGeom>
            </p:spPr>
          </p:pic>
        </p:grpSp>
      </p:grpSp>
      <p:pic>
        <p:nvPicPr>
          <p:cNvPr id="12" name="Picture 11" descr="\documentclass{article}&#10;\usepackage{amsmath}&#10;\usepackage{bm,amssymb}&#10;\pagestyle{empty}&#10;\begin{document}&#10;&#10;${\bm p}_{n}^{(m)} = \bm A_m \bm Q \bm Q^{-1} \bm f_{\bm \theta}(\bm x_n)$&#10;&#10;&#10;\end{document}" title="IguanaTex Bitmap Display">
            <a:extLst>
              <a:ext uri="{FF2B5EF4-FFF2-40B4-BE49-F238E27FC236}">
                <a16:creationId xmlns:a16="http://schemas.microsoft.com/office/drawing/2014/main" id="{9624AF68-922D-B9A7-3E45-33815593E29A}"/>
              </a:ext>
            </a:extLst>
          </p:cNvPr>
          <p:cNvPicPr>
            <a:picLocks noChangeAspect="1"/>
          </p:cNvPicPr>
          <p:nvPr>
            <p:custDataLst>
              <p:tags r:id="rId1"/>
            </p:custDataLst>
          </p:nvPr>
        </p:nvPicPr>
        <p:blipFill>
          <a:blip r:embed="rId12"/>
          <a:stretch>
            <a:fillRect/>
          </a:stretch>
        </p:blipFill>
        <p:spPr>
          <a:xfrm>
            <a:off x="6203020" y="2188890"/>
            <a:ext cx="2332391" cy="281247"/>
          </a:xfrm>
          <a:prstGeom prst="rect">
            <a:avLst/>
          </a:prstGeom>
        </p:spPr>
      </p:pic>
      <p:sp>
        <p:nvSpPr>
          <p:cNvPr id="13" name="Rectangle: Rounded Corners 12">
            <a:extLst>
              <a:ext uri="{FF2B5EF4-FFF2-40B4-BE49-F238E27FC236}">
                <a16:creationId xmlns:a16="http://schemas.microsoft.com/office/drawing/2014/main" id="{8A5A4219-29A7-6DF6-5844-423146008856}"/>
              </a:ext>
            </a:extLst>
          </p:cNvPr>
          <p:cNvSpPr/>
          <p:nvPr/>
        </p:nvSpPr>
        <p:spPr>
          <a:xfrm>
            <a:off x="6157814" y="2034728"/>
            <a:ext cx="2457450" cy="1024356"/>
          </a:xfrm>
          <a:prstGeom prst="roundRect">
            <a:avLst/>
          </a:prstGeom>
          <a:noFill/>
          <a:ln w="5080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4" name="TextBox 13">
            <a:extLst>
              <a:ext uri="{FF2B5EF4-FFF2-40B4-BE49-F238E27FC236}">
                <a16:creationId xmlns:a16="http://schemas.microsoft.com/office/drawing/2014/main" id="{717937C2-347E-C923-1B9F-F1E65203D76E}"/>
              </a:ext>
            </a:extLst>
          </p:cNvPr>
          <p:cNvSpPr txBox="1"/>
          <p:nvPr/>
        </p:nvSpPr>
        <p:spPr>
          <a:xfrm>
            <a:off x="6449621" y="3071530"/>
            <a:ext cx="2326343" cy="600164"/>
          </a:xfrm>
          <a:prstGeom prst="rect">
            <a:avLst/>
          </a:prstGeom>
          <a:noFill/>
        </p:spPr>
        <p:txBody>
          <a:bodyPr wrap="square" rtlCol="0">
            <a:spAutoFit/>
          </a:bodyPr>
          <a:lstStyle/>
          <a:p>
            <a:pPr algn="ctr"/>
            <a:r>
              <a:rPr lang="en-US" sz="1650" b="1" dirty="0">
                <a:solidFill>
                  <a:srgbClr val="C00000"/>
                </a:solidFill>
                <a:latin typeface="+mj-lt"/>
                <a:cs typeface="Times New Roman" panose="02020603050405020304" pitchFamily="18" charset="0"/>
              </a:rPr>
              <a:t>Highly non-unique decomposition</a:t>
            </a:r>
          </a:p>
        </p:txBody>
      </p:sp>
      <p:sp>
        <p:nvSpPr>
          <p:cNvPr id="15" name="TextBox 14">
            <a:extLst>
              <a:ext uri="{FF2B5EF4-FFF2-40B4-BE49-F238E27FC236}">
                <a16:creationId xmlns:a16="http://schemas.microsoft.com/office/drawing/2014/main" id="{413B905D-75E9-CAC5-CB54-E9632407FE25}"/>
              </a:ext>
            </a:extLst>
          </p:cNvPr>
          <p:cNvSpPr txBox="1"/>
          <p:nvPr/>
        </p:nvSpPr>
        <p:spPr>
          <a:xfrm>
            <a:off x="338640" y="956180"/>
            <a:ext cx="6462025"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Issues of model identifiability also arise in the E2E context.</a:t>
            </a:r>
          </a:p>
          <a:p>
            <a:pPr marL="285750" indent="-285750">
              <a:buFont typeface="Wingdings" panose="05000000000000000000" pitchFamily="2" charset="2"/>
              <a:buChar char="Ø"/>
            </a:pPr>
            <a:r>
              <a:rPr lang="en-US" dirty="0">
                <a:latin typeface="+mj-lt"/>
                <a:cs typeface="Times New Roman" panose="02020603050405020304" pitchFamily="18" charset="0"/>
              </a:rPr>
              <a:t>When               , the CCEM returns </a:t>
            </a:r>
          </a:p>
        </p:txBody>
      </p:sp>
      <p:pic>
        <p:nvPicPr>
          <p:cNvPr id="16" name="Picture 15"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C5ECE32C-859C-0F78-0C1C-BD81FFE88022}"/>
              </a:ext>
            </a:extLst>
          </p:cNvPr>
          <p:cNvPicPr>
            <a:picLocks noChangeAspect="1"/>
          </p:cNvPicPr>
          <p:nvPr>
            <p:custDataLst>
              <p:tags r:id="rId2"/>
            </p:custDataLst>
          </p:nvPr>
        </p:nvPicPr>
        <p:blipFill>
          <a:blip r:embed="rId13"/>
          <a:stretch>
            <a:fillRect/>
          </a:stretch>
        </p:blipFill>
        <p:spPr>
          <a:xfrm>
            <a:off x="1274584" y="2209122"/>
            <a:ext cx="4575315" cy="1040043"/>
          </a:xfrm>
          <a:prstGeom prst="rect">
            <a:avLst/>
          </a:prstGeom>
        </p:spPr>
      </p:pic>
      <p:pic>
        <p:nvPicPr>
          <p:cNvPr id="17" name="Picture 16" descr="\documentclass{article}&#10;\usepackage{amsmath}&#10;\usepackage{bm,amssymb}&#10;\pagestyle{empty}&#10;\begin{document}&#10;&#10;${\bm p}_{n}^{(m)} = \bm A_m  \bm f_{\bm \theta}(\bm x_n)$&#10;&#10;&#10;\end{document}" title="IguanaTex Bitmap Display">
            <a:extLst>
              <a:ext uri="{FF2B5EF4-FFF2-40B4-BE49-F238E27FC236}">
                <a16:creationId xmlns:a16="http://schemas.microsoft.com/office/drawing/2014/main" id="{540F2C51-6384-AEE5-D731-BC4F34390C59}"/>
              </a:ext>
            </a:extLst>
          </p:cNvPr>
          <p:cNvPicPr>
            <a:picLocks noChangeAspect="1"/>
          </p:cNvPicPr>
          <p:nvPr>
            <p:custDataLst>
              <p:tags r:id="rId3"/>
            </p:custDataLst>
          </p:nvPr>
        </p:nvPicPr>
        <p:blipFill>
          <a:blip r:embed="rId14"/>
          <a:stretch>
            <a:fillRect/>
          </a:stretch>
        </p:blipFill>
        <p:spPr>
          <a:xfrm>
            <a:off x="2471006" y="1665406"/>
            <a:ext cx="1722803" cy="281247"/>
          </a:xfrm>
          <a:prstGeom prst="rect">
            <a:avLst/>
          </a:prstGeom>
        </p:spPr>
      </p:pic>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N \rightarrow \infty$&#10;&#10;\end{document}" title="IguanaTex Bitmap Display">
            <a:extLst>
              <a:ext uri="{FF2B5EF4-FFF2-40B4-BE49-F238E27FC236}">
                <a16:creationId xmlns:a16="http://schemas.microsoft.com/office/drawing/2014/main" id="{C7B75193-0449-F34B-D181-D35204C7C00D}"/>
              </a:ext>
            </a:extLst>
          </p:cNvPr>
          <p:cNvPicPr>
            <a:picLocks noChangeAspect="1"/>
          </p:cNvPicPr>
          <p:nvPr>
            <p:custDataLst>
              <p:tags r:id="rId4"/>
            </p:custDataLst>
          </p:nvPr>
        </p:nvPicPr>
        <p:blipFill>
          <a:blip r:embed="rId15"/>
          <a:stretch>
            <a:fillRect/>
          </a:stretch>
        </p:blipFill>
        <p:spPr>
          <a:xfrm>
            <a:off x="1452344" y="1371443"/>
            <a:ext cx="728989" cy="149436"/>
          </a:xfrm>
          <a:prstGeom prst="rect">
            <a:avLst/>
          </a:prstGeom>
        </p:spPr>
      </p:pic>
      <p:sp>
        <p:nvSpPr>
          <p:cNvPr id="19" name="TextBox 18">
            <a:extLst>
              <a:ext uri="{FF2B5EF4-FFF2-40B4-BE49-F238E27FC236}">
                <a16:creationId xmlns:a16="http://schemas.microsoft.com/office/drawing/2014/main" id="{C323E948-9DC9-FD54-27A7-3E53732257A3}"/>
              </a:ext>
            </a:extLst>
          </p:cNvPr>
          <p:cNvSpPr txBox="1"/>
          <p:nvPr/>
        </p:nvSpPr>
        <p:spPr>
          <a:xfrm>
            <a:off x="270148" y="4046222"/>
            <a:ext cx="864633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underlying decomposition in CCEM is highly non-unique since there may </a:t>
            </a:r>
          </a:p>
          <a:p>
            <a:r>
              <a:rPr lang="en-US" dirty="0">
                <a:latin typeface="+mj-lt"/>
                <a:cs typeface="Times New Roman" panose="02020603050405020304" pitchFamily="18" charset="0"/>
              </a:rPr>
              <a:t>     exist many possible nonsingular matrices that results in</a:t>
            </a:r>
          </a:p>
          <a:p>
            <a:endParaRPr lang="en-US" dirty="0">
              <a:latin typeface="+mj-lt"/>
              <a:cs typeface="Times New Roman" panose="02020603050405020304" pitchFamily="18" charset="0"/>
            </a:endParaRPr>
          </a:p>
          <a:p>
            <a:r>
              <a:rPr lang="en-US" dirty="0">
                <a:latin typeface="+mj-lt"/>
                <a:cs typeface="Times New Roman" panose="02020603050405020304" pitchFamily="18" charset="0"/>
              </a:rPr>
              <a:t> </a:t>
            </a:r>
          </a:p>
        </p:txBody>
      </p:sp>
      <p:pic>
        <p:nvPicPr>
          <p:cNvPr id="20" name="Picture 19" descr="\documentclass{article}&#10;\usepackage{amsmath}&#10;\usepackage{bm,amssymb}&#10;\pagestyle{empty}&#10;\begin{document}&#10;&#10;${\bm p}_{n}^{(m)} = \bm A_m \bm Q \bm Q^{-1} \bm f_{\bm \theta}(\bm x_n)$&#10;&#10;&#10;\end{document}" title="IguanaTex Bitmap Display">
            <a:extLst>
              <a:ext uri="{FF2B5EF4-FFF2-40B4-BE49-F238E27FC236}">
                <a16:creationId xmlns:a16="http://schemas.microsoft.com/office/drawing/2014/main" id="{5C3FC11C-7D28-637E-4BC0-6AE0706D342D}"/>
              </a:ext>
            </a:extLst>
          </p:cNvPr>
          <p:cNvPicPr>
            <a:picLocks noChangeAspect="1"/>
          </p:cNvPicPr>
          <p:nvPr>
            <p:custDataLst>
              <p:tags r:id="rId5"/>
            </p:custDataLst>
          </p:nvPr>
        </p:nvPicPr>
        <p:blipFill>
          <a:blip r:embed="rId12"/>
          <a:stretch>
            <a:fillRect/>
          </a:stretch>
        </p:blipFill>
        <p:spPr>
          <a:xfrm>
            <a:off x="6327807" y="4341063"/>
            <a:ext cx="2332391" cy="281247"/>
          </a:xfrm>
          <a:prstGeom prst="rect">
            <a:avLst/>
          </a:prstGeom>
        </p:spPr>
      </p:pic>
    </p:spTree>
    <p:extLst>
      <p:ext uri="{BB962C8B-B14F-4D97-AF65-F5344CB8AC3E}">
        <p14:creationId xmlns:p14="http://schemas.microsoft.com/office/powerpoint/2010/main" val="90815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2C95285-5EFB-E622-C551-2358DDA16FB6}"/>
              </a:ext>
            </a:extLst>
          </p:cNvPr>
          <p:cNvGrpSpPr/>
          <p:nvPr/>
        </p:nvGrpSpPr>
        <p:grpSpPr>
          <a:xfrm>
            <a:off x="824487" y="4057052"/>
            <a:ext cx="5675183" cy="2031325"/>
            <a:chOff x="887240" y="4272075"/>
            <a:chExt cx="5260893" cy="2031325"/>
          </a:xfrm>
          <a:solidFill>
            <a:srgbClr val="FFFBEF"/>
          </a:solidFill>
        </p:grpSpPr>
        <p:sp>
          <p:nvSpPr>
            <p:cNvPr id="31" name="TextBox 30">
              <a:extLst>
                <a:ext uri="{FF2B5EF4-FFF2-40B4-BE49-F238E27FC236}">
                  <a16:creationId xmlns:a16="http://schemas.microsoft.com/office/drawing/2014/main" id="{5B7E55C4-2A1D-A360-754A-537E93F8084A}"/>
                </a:ext>
              </a:extLst>
            </p:cNvPr>
            <p:cNvSpPr txBox="1"/>
            <p:nvPr/>
          </p:nvSpPr>
          <p:spPr>
            <a:xfrm>
              <a:off x="887240" y="4272075"/>
              <a:ext cx="5260893" cy="2031325"/>
            </a:xfrm>
            <a:prstGeom prst="rect">
              <a:avLst/>
            </a:prstGeom>
            <a:grpFill/>
          </p:spPr>
          <p:txBody>
            <a:bodyPr wrap="square" rtlCol="0">
              <a:spAutoFit/>
            </a:bodyPr>
            <a:lstStyle/>
            <a:p>
              <a:pPr marL="285750" indent="-285750">
                <a:buFont typeface="Wingdings" panose="05000000000000000000" pitchFamily="2" charset="2"/>
                <a:buChar char="§"/>
              </a:pPr>
              <a:r>
                <a:rPr lang="en-US" dirty="0">
                  <a:latin typeface="+mj-lt"/>
                  <a:cs typeface="Times New Roman" panose="02020603050405020304" pitchFamily="18" charset="0"/>
                </a:rPr>
                <a:t>Separability on      : class experts for each class</a:t>
              </a:r>
            </a:p>
            <a:p>
              <a:pPr marL="285750" indent="-285750">
                <a:buFont typeface="Wingdings" panose="05000000000000000000" pitchFamily="2" charset="2"/>
                <a:buChar char="§"/>
              </a:pPr>
              <a:r>
                <a:rPr lang="en-US" dirty="0">
                  <a:latin typeface="+mj-lt"/>
                  <a:cs typeface="Times New Roman" panose="02020603050405020304" pitchFamily="18" charset="0"/>
                </a:rPr>
                <a:t>Separability on      : existence of anchor points for each class                             such that</a:t>
              </a:r>
            </a:p>
            <a:p>
              <a:endParaRPr lang="en-US" dirty="0">
                <a:latin typeface="+mj-lt"/>
                <a:cs typeface="Times New Roman" panose="02020603050405020304" pitchFamily="18" charset="0"/>
              </a:endParaRPr>
            </a:p>
            <a:p>
              <a:pPr marL="285750" indent="-285750">
                <a:buFont typeface="Wingdings" panose="05000000000000000000" pitchFamily="2" charset="2"/>
                <a:buChar char="§"/>
              </a:pPr>
              <a:endParaRPr lang="en-US" dirty="0">
                <a:latin typeface="+mj-lt"/>
                <a:cs typeface="Times New Roman" panose="02020603050405020304" pitchFamily="18" charset="0"/>
              </a:endParaRPr>
            </a:p>
            <a:p>
              <a:pPr marL="285750" indent="-285750">
                <a:buFont typeface="Wingdings" panose="05000000000000000000" pitchFamily="2" charset="2"/>
                <a:buChar char="§"/>
              </a:pPr>
              <a:r>
                <a:rPr lang="en-US" dirty="0">
                  <a:latin typeface="+mj-lt"/>
                  <a:cs typeface="Times New Roman" panose="02020603050405020304" pitchFamily="18" charset="0"/>
                </a:rPr>
                <a:t>SSC relaxes these conditions </a:t>
              </a:r>
            </a:p>
          </p:txBody>
        </p:sp>
        <p:pic>
          <p:nvPicPr>
            <p:cNvPr id="32" name="Picture 31"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10FA6C9B-0FAA-1145-4EB6-ADAAD1E436A5}"/>
                </a:ext>
              </a:extLst>
            </p:cNvPr>
            <p:cNvPicPr>
              <a:picLocks noChangeAspect="1"/>
            </p:cNvPicPr>
            <p:nvPr>
              <p:custDataLst>
                <p:tags r:id="rId7"/>
              </p:custDataLst>
            </p:nvPr>
          </p:nvPicPr>
          <p:blipFill>
            <a:blip r:embed="rId12"/>
            <a:stretch>
              <a:fillRect/>
            </a:stretch>
          </p:blipFill>
          <p:spPr>
            <a:xfrm>
              <a:off x="2714738" y="4402933"/>
              <a:ext cx="261943" cy="160457"/>
            </a:xfrm>
            <a:prstGeom prst="rect">
              <a:avLst/>
            </a:prstGeom>
            <a:grpFill/>
          </p:spPr>
        </p:pic>
        <p:pic>
          <p:nvPicPr>
            <p:cNvPr id="33" name="Picture 32"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EE084610-107A-24FD-6F0E-B3B774406D22}"/>
                </a:ext>
              </a:extLst>
            </p:cNvPr>
            <p:cNvPicPr>
              <a:picLocks noChangeAspect="1"/>
            </p:cNvPicPr>
            <p:nvPr>
              <p:custDataLst>
                <p:tags r:id="rId8"/>
              </p:custDataLst>
            </p:nvPr>
          </p:nvPicPr>
          <p:blipFill>
            <a:blip r:embed="rId13"/>
            <a:stretch>
              <a:fillRect/>
            </a:stretch>
          </p:blipFill>
          <p:spPr>
            <a:xfrm>
              <a:off x="2714738" y="4666485"/>
              <a:ext cx="175543" cy="154971"/>
            </a:xfrm>
            <a:prstGeom prst="rect">
              <a:avLst/>
            </a:prstGeom>
            <a:grpFill/>
          </p:spPr>
        </p:pic>
        <p:pic>
          <p:nvPicPr>
            <p:cNvPr id="34" name="Picture 33" descr="\documentclass{article}&#10;\usepackage{amsmath,amssymb}&#10;\usepackage{bm}&#10;\DeclareFontFamily{U}{mathx}{}&#10;\DeclareFontShape{U}{mathx}{m}{n}{&lt;-&gt; mathx10}{}&#10;\DeclareSymbolFont{mathx}{U}{mathx}{m}{n}&#10;%\DeclareMathAccent{\widehat}{0}{mathx}{&quot;70}&#10;\DeclareMathAccent{\widecheck}{0}{mathx}{&quot;71}&#10;\pagestyle{empty}&#10;\begin{document}&#10;  $\bm f(\bm x_{n_k})=\bm e_k \Leftrightarrow {\sf Pr}(y_{n_k}=k|\bm x_{n_k})=1$&#10;&#10;\end{document}" title="IguanaTex Bitmap Display">
              <a:extLst>
                <a:ext uri="{FF2B5EF4-FFF2-40B4-BE49-F238E27FC236}">
                  <a16:creationId xmlns:a16="http://schemas.microsoft.com/office/drawing/2014/main" id="{8626FAD3-CE6B-DFAA-0CBA-6DAE6F5783E3}"/>
                </a:ext>
              </a:extLst>
            </p:cNvPr>
            <p:cNvPicPr>
              <a:picLocks noChangeAspect="1"/>
            </p:cNvPicPr>
            <p:nvPr>
              <p:custDataLst>
                <p:tags r:id="rId9"/>
              </p:custDataLst>
            </p:nvPr>
          </p:nvPicPr>
          <p:blipFill>
            <a:blip r:embed="rId14"/>
            <a:stretch>
              <a:fillRect/>
            </a:stretch>
          </p:blipFill>
          <p:spPr>
            <a:xfrm>
              <a:off x="2083473" y="5324857"/>
              <a:ext cx="3591771" cy="230400"/>
            </a:xfrm>
            <a:prstGeom prst="rect">
              <a:avLst/>
            </a:prstGeom>
            <a:grpFill/>
          </p:spPr>
        </p:pic>
        <p:pic>
          <p:nvPicPr>
            <p:cNvPr id="35" name="Picture 34" descr="\documentclass{article}&#10;\usepackage{amsmath,amssymb}&#10;\usepackage{bm}&#10;\DeclareFontFamily{U}{mathx}{}&#10;\DeclareFontShape{U}{mathx}{m}{n}{&lt;-&gt; mathx10}{}&#10;\DeclareSymbolFont{mathx}{U}{mathx}{m}{n}&#10;%\DeclareMathAccent{\widehat}{0}{mathx}{&quot;70}&#10;\DeclareMathAccent{\widecheck}{0}{mathx}{&quot;71}&#10;\pagestyle{empty}&#10;\begin{document}&#10;  $\{\bm x_{n_1}, \dots, \bm x_{n_K}\}$&#10;&#10;\end{document}" title="IguanaTex Bitmap Display">
              <a:extLst>
                <a:ext uri="{FF2B5EF4-FFF2-40B4-BE49-F238E27FC236}">
                  <a16:creationId xmlns:a16="http://schemas.microsoft.com/office/drawing/2014/main" id="{FA310A46-B3D0-1C6F-CD75-654AC8182207}"/>
                </a:ext>
              </a:extLst>
            </p:cNvPr>
            <p:cNvPicPr>
              <a:picLocks noChangeAspect="1"/>
            </p:cNvPicPr>
            <p:nvPr>
              <p:custDataLst>
                <p:tags r:id="rId10"/>
              </p:custDataLst>
            </p:nvPr>
          </p:nvPicPr>
          <p:blipFill>
            <a:blip r:embed="rId15"/>
            <a:stretch>
              <a:fillRect/>
            </a:stretch>
          </p:blipFill>
          <p:spPr>
            <a:xfrm>
              <a:off x="2316704" y="4901330"/>
              <a:ext cx="1488000" cy="229029"/>
            </a:xfrm>
            <a:prstGeom prst="rect">
              <a:avLst/>
            </a:prstGeom>
            <a:grpFill/>
          </p:spPr>
        </p:pic>
      </p:grpSp>
      <p:sp>
        <p:nvSpPr>
          <p:cNvPr id="2" name="Title 1">
            <a:extLst>
              <a:ext uri="{FF2B5EF4-FFF2-40B4-BE49-F238E27FC236}">
                <a16:creationId xmlns:a16="http://schemas.microsoft.com/office/drawing/2014/main" id="{3F3A0677-D18B-70F8-58D3-3408495B6768}"/>
              </a:ext>
            </a:extLst>
          </p:cNvPr>
          <p:cNvSpPr>
            <a:spLocks noGrp="1"/>
          </p:cNvSpPr>
          <p:nvPr>
            <p:ph type="title"/>
          </p:nvPr>
        </p:nvSpPr>
        <p:spPr/>
        <p:txBody>
          <a:bodyPr/>
          <a:lstStyle/>
          <a:p>
            <a:r>
              <a:rPr lang="en-US" dirty="0"/>
              <a:t>Model identifiability under CCEM</a:t>
            </a:r>
          </a:p>
        </p:txBody>
      </p:sp>
      <p:grpSp>
        <p:nvGrpSpPr>
          <p:cNvPr id="4" name="Group 3">
            <a:extLst>
              <a:ext uri="{FF2B5EF4-FFF2-40B4-BE49-F238E27FC236}">
                <a16:creationId xmlns:a16="http://schemas.microsoft.com/office/drawing/2014/main" id="{03E51C25-DD92-4566-FB9A-1B1C21F5F41D}"/>
              </a:ext>
            </a:extLst>
          </p:cNvPr>
          <p:cNvGrpSpPr/>
          <p:nvPr/>
        </p:nvGrpSpPr>
        <p:grpSpPr>
          <a:xfrm>
            <a:off x="907366" y="1143472"/>
            <a:ext cx="5080136" cy="1423036"/>
            <a:chOff x="1551398" y="731279"/>
            <a:chExt cx="6773514" cy="1897381"/>
          </a:xfrm>
        </p:grpSpPr>
        <p:sp>
          <p:nvSpPr>
            <p:cNvPr id="5" name="Speech Bubble: Rectangle with Corners Rounded 4">
              <a:extLst>
                <a:ext uri="{FF2B5EF4-FFF2-40B4-BE49-F238E27FC236}">
                  <a16:creationId xmlns:a16="http://schemas.microsoft.com/office/drawing/2014/main" id="{F130BFCA-7ECB-A994-2F67-EB2E666AE54B}"/>
                </a:ext>
              </a:extLst>
            </p:cNvPr>
            <p:cNvSpPr/>
            <p:nvPr/>
          </p:nvSpPr>
          <p:spPr>
            <a:xfrm>
              <a:off x="1551398" y="731279"/>
              <a:ext cx="2671281" cy="1477727"/>
            </a:xfrm>
            <a:prstGeom prst="wedgeRoundRectCallout">
              <a:avLst>
                <a:gd name="adj1" fmla="val -4679"/>
                <a:gd name="adj2" fmla="val 673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29">
              <a:extLst>
                <a:ext uri="{FF2B5EF4-FFF2-40B4-BE49-F238E27FC236}">
                  <a16:creationId xmlns:a16="http://schemas.microsoft.com/office/drawing/2014/main" id="{6B14C5C4-BF8D-6111-3B2F-75F7D629F55C}"/>
                </a:ext>
              </a:extLst>
            </p:cNvPr>
            <p:cNvSpPr/>
            <p:nvPr/>
          </p:nvSpPr>
          <p:spPr>
            <a:xfrm>
              <a:off x="5581712" y="1071676"/>
              <a:ext cx="2743200" cy="1081505"/>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7" name="Group 6">
              <a:extLst>
                <a:ext uri="{FF2B5EF4-FFF2-40B4-BE49-F238E27FC236}">
                  <a16:creationId xmlns:a16="http://schemas.microsoft.com/office/drawing/2014/main" id="{CB8D26EB-7BB2-9E17-8CAA-9D25239D7748}"/>
                </a:ext>
              </a:extLst>
            </p:cNvPr>
            <p:cNvGrpSpPr/>
            <p:nvPr/>
          </p:nvGrpSpPr>
          <p:grpSpPr>
            <a:xfrm>
              <a:off x="1691389" y="731279"/>
              <a:ext cx="6565935" cy="1752404"/>
              <a:chOff x="1791136" y="6166097"/>
              <a:chExt cx="6565935" cy="1752404"/>
            </a:xfrm>
          </p:grpSpPr>
          <p:sp>
            <p:nvSpPr>
              <p:cNvPr id="10" name="Speech Bubble: Rectangle with Corners Rounded 29 1">
                <a:extLst>
                  <a:ext uri="{FF2B5EF4-FFF2-40B4-BE49-F238E27FC236}">
                    <a16:creationId xmlns:a16="http://schemas.microsoft.com/office/drawing/2014/main" id="{64A806D6-322F-9C7A-31A6-8FB6BD328951}"/>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24 1 1" descr="\documentclass{article}&#10;\usepackage{amsmath}&#10;\usepackage{bm,amssymb}&#10;\pagestyle{empty}&#10;\begin{document}&#10;&#10;$\bm W$&#10;&#10;&#10;\end{document}" title="IguanaTex Bitmap Display">
                <a:extLst>
                  <a:ext uri="{FF2B5EF4-FFF2-40B4-BE49-F238E27FC236}">
                    <a16:creationId xmlns:a16="http://schemas.microsoft.com/office/drawing/2014/main" id="{68BA35C3-6EDB-BC30-3484-5039C567B55A}"/>
                  </a:ext>
                </a:extLst>
              </p:cNvPr>
              <p:cNvPicPr>
                <a:picLocks noChangeAspect="1"/>
              </p:cNvPicPr>
              <p:nvPr>
                <p:custDataLst>
                  <p:tags r:id="rId5"/>
                </p:custDataLst>
              </p:nvPr>
            </p:nvPicPr>
            <p:blipFill>
              <a:blip r:embed="rId16"/>
              <a:stretch>
                <a:fillRect/>
              </a:stretch>
            </p:blipFill>
            <p:spPr>
              <a:xfrm>
                <a:off x="5712281" y="7705025"/>
                <a:ext cx="348497" cy="213476"/>
              </a:xfrm>
              <a:prstGeom prst="rect">
                <a:avLst/>
              </a:prstGeom>
            </p:spPr>
          </p:pic>
          <p:pic>
            <p:nvPicPr>
              <p:cNvPr id="1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07D459F2-E7A1-2F2F-C707-5AB3D8B148F5}"/>
                  </a:ext>
                </a:extLst>
              </p:cNvPr>
              <p:cNvPicPr>
                <a:picLocks noChangeAspect="1"/>
              </p:cNvPicPr>
              <p:nvPr>
                <p:custDataLst>
                  <p:tags r:id="rId6"/>
                </p:custDataLst>
              </p:nvPr>
            </p:nvPicPr>
            <p:blipFill>
              <a:blip r:embed="rId17"/>
              <a:stretch>
                <a:fillRect/>
              </a:stretch>
            </p:blipFill>
            <p:spPr>
              <a:xfrm>
                <a:off x="1791136" y="6244491"/>
                <a:ext cx="6565935" cy="1304205"/>
              </a:xfrm>
              <a:prstGeom prst="rect">
                <a:avLst/>
              </a:prstGeom>
            </p:spPr>
          </p:pic>
        </p:grpSp>
        <p:pic>
          <p:nvPicPr>
            <p:cNvPr id="8" name="Picture 7" descr="\documentclass{article}&#10;\usepackage{amsmath}&#10;\usepackage{bm,amssymb}&#10;\pagestyle{empty}&#10;\begin{document}&#10;&#10;$\bm F$&#10;&#10;&#10;\end{document}" title="IguanaTex Bitmap Display">
              <a:extLst>
                <a:ext uri="{FF2B5EF4-FFF2-40B4-BE49-F238E27FC236}">
                  <a16:creationId xmlns:a16="http://schemas.microsoft.com/office/drawing/2014/main" id="{E6ED76F7-E75C-7D16-503B-FEDE815ABB76}"/>
                </a:ext>
              </a:extLst>
            </p:cNvPr>
            <p:cNvPicPr>
              <a:picLocks noChangeAspect="1"/>
            </p:cNvPicPr>
            <p:nvPr>
              <p:custDataLst>
                <p:tags r:id="rId3"/>
              </p:custDataLst>
            </p:nvPr>
          </p:nvPicPr>
          <p:blipFill>
            <a:blip r:embed="rId18"/>
            <a:stretch>
              <a:fillRect/>
            </a:stretch>
          </p:blipFill>
          <p:spPr>
            <a:xfrm>
              <a:off x="6836538" y="2270207"/>
              <a:ext cx="233548" cy="206178"/>
            </a:xfrm>
            <a:prstGeom prst="rect">
              <a:avLst/>
            </a:prstGeom>
          </p:spPr>
        </p:pic>
        <p:pic>
          <p:nvPicPr>
            <p:cNvPr id="9" name="Picture 8" descr="\documentclass{article}&#10;\usepackage{amsmath}&#10;\usepackage{bm,amssymb}&#10;\pagestyle{empty}&#10;\begin{document}&#10;&#10;$\bm P$&#10;&#10;&#10;\end{document}" title="IguanaTex Bitmap Display">
              <a:extLst>
                <a:ext uri="{FF2B5EF4-FFF2-40B4-BE49-F238E27FC236}">
                  <a16:creationId xmlns:a16="http://schemas.microsoft.com/office/drawing/2014/main" id="{090D2E50-F08A-BDE6-49A5-3F780A371DC5}"/>
                </a:ext>
              </a:extLst>
            </p:cNvPr>
            <p:cNvPicPr>
              <a:picLocks noChangeAspect="1"/>
            </p:cNvPicPr>
            <p:nvPr>
              <p:custDataLst>
                <p:tags r:id="rId4"/>
              </p:custDataLst>
            </p:nvPr>
          </p:nvPicPr>
          <p:blipFill>
            <a:blip r:embed="rId19"/>
            <a:stretch>
              <a:fillRect/>
            </a:stretch>
          </p:blipFill>
          <p:spPr>
            <a:xfrm>
              <a:off x="2784942" y="2415184"/>
              <a:ext cx="250928" cy="213476"/>
            </a:xfrm>
            <a:prstGeom prst="rect">
              <a:avLst/>
            </a:prstGeom>
          </p:spPr>
        </p:pic>
      </p:grpSp>
      <p:grpSp>
        <p:nvGrpSpPr>
          <p:cNvPr id="13" name="Group 12">
            <a:extLst>
              <a:ext uri="{FF2B5EF4-FFF2-40B4-BE49-F238E27FC236}">
                <a16:creationId xmlns:a16="http://schemas.microsoft.com/office/drawing/2014/main" id="{58C8FC9B-5F16-6288-6C51-887EEC3B138D}"/>
              </a:ext>
            </a:extLst>
          </p:cNvPr>
          <p:cNvGrpSpPr/>
          <p:nvPr/>
        </p:nvGrpSpPr>
        <p:grpSpPr>
          <a:xfrm>
            <a:off x="6499670" y="929239"/>
            <a:ext cx="1661515" cy="1108295"/>
            <a:chOff x="8610600" y="758109"/>
            <a:chExt cx="1946564" cy="1477727"/>
          </a:xfrm>
        </p:grpSpPr>
        <p:sp>
          <p:nvSpPr>
            <p:cNvPr id="14" name="Speech Bubble: Oval 13">
              <a:extLst>
                <a:ext uri="{FF2B5EF4-FFF2-40B4-BE49-F238E27FC236}">
                  <a16:creationId xmlns:a16="http://schemas.microsoft.com/office/drawing/2014/main" id="{B0AA3546-680E-38E8-DBE7-A0AE54114171}"/>
                </a:ext>
              </a:extLst>
            </p:cNvPr>
            <p:cNvSpPr/>
            <p:nvPr/>
          </p:nvSpPr>
          <p:spPr>
            <a:xfrm>
              <a:off x="8610600" y="758109"/>
              <a:ext cx="1946564" cy="1477727"/>
            </a:xfrm>
            <a:prstGeom prst="wedgeEllipseCallout">
              <a:avLst>
                <a:gd name="adj1" fmla="val -83927"/>
                <a:gd name="adj2" fmla="val 5964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5" name="TextBox 14">
              <a:extLst>
                <a:ext uri="{FF2B5EF4-FFF2-40B4-BE49-F238E27FC236}">
                  <a16:creationId xmlns:a16="http://schemas.microsoft.com/office/drawing/2014/main" id="{D48AB1C9-AB54-ECEE-81FB-C8014F3581C2}"/>
                </a:ext>
              </a:extLst>
            </p:cNvPr>
            <p:cNvSpPr txBox="1"/>
            <p:nvPr/>
          </p:nvSpPr>
          <p:spPr>
            <a:xfrm>
              <a:off x="8689520" y="1081473"/>
              <a:ext cx="1746100" cy="861775"/>
            </a:xfrm>
            <a:prstGeom prst="rect">
              <a:avLst/>
            </a:prstGeom>
            <a:noFill/>
          </p:spPr>
          <p:txBody>
            <a:bodyPr wrap="square" rtlCol="0">
              <a:spAutoFit/>
            </a:bodyPr>
            <a:lstStyle/>
            <a:p>
              <a:pPr algn="ctr"/>
              <a:r>
                <a:rPr lang="en-US" b="1" dirty="0">
                  <a:latin typeface="+mj-lt"/>
                  <a:cs typeface="Times New Roman" panose="02020603050405020304" pitchFamily="18" charset="0"/>
                </a:rPr>
                <a:t>Underlying NMF </a:t>
              </a:r>
            </a:p>
          </p:txBody>
        </p:sp>
      </p:grpSp>
      <p:sp>
        <p:nvSpPr>
          <p:cNvPr id="16" name="TextBox 15">
            <a:extLst>
              <a:ext uri="{FF2B5EF4-FFF2-40B4-BE49-F238E27FC236}">
                <a16:creationId xmlns:a16="http://schemas.microsoft.com/office/drawing/2014/main" id="{B7B13DDF-C62E-38F9-6FDE-D7BA42B9965B}"/>
              </a:ext>
            </a:extLst>
          </p:cNvPr>
          <p:cNvSpPr txBox="1"/>
          <p:nvPr/>
        </p:nvSpPr>
        <p:spPr>
          <a:xfrm>
            <a:off x="102571" y="657652"/>
            <a:ext cx="6800260"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Identifiability Result: Theorem 1 </a:t>
            </a:r>
            <a:r>
              <a:rPr lang="en-US" sz="2100" dirty="0">
                <a:latin typeface="+mj-lt"/>
                <a:cs typeface="Times New Roman" panose="02020603050405020304" pitchFamily="18" charset="0"/>
              </a:rPr>
              <a:t>[Ibrahim et al., 2023]</a:t>
            </a:r>
          </a:p>
        </p:txBody>
      </p:sp>
      <p:sp>
        <p:nvSpPr>
          <p:cNvPr id="17" name="TextBox 16">
            <a:extLst>
              <a:ext uri="{FF2B5EF4-FFF2-40B4-BE49-F238E27FC236}">
                <a16:creationId xmlns:a16="http://schemas.microsoft.com/office/drawing/2014/main" id="{F016EE60-2B83-FCA9-3295-B2CB405F9862}"/>
              </a:ext>
            </a:extLst>
          </p:cNvPr>
          <p:cNvSpPr txBox="1"/>
          <p:nvPr/>
        </p:nvSpPr>
        <p:spPr>
          <a:xfrm>
            <a:off x="605209" y="6311963"/>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18" name="Group 17">
            <a:extLst>
              <a:ext uri="{FF2B5EF4-FFF2-40B4-BE49-F238E27FC236}">
                <a16:creationId xmlns:a16="http://schemas.microsoft.com/office/drawing/2014/main" id="{CF24BB39-2861-E324-7755-97F337E764CC}"/>
              </a:ext>
            </a:extLst>
          </p:cNvPr>
          <p:cNvGrpSpPr/>
          <p:nvPr/>
        </p:nvGrpSpPr>
        <p:grpSpPr>
          <a:xfrm>
            <a:off x="7732879" y="3772757"/>
            <a:ext cx="1314537" cy="2395104"/>
            <a:chOff x="2374854" y="3956640"/>
            <a:chExt cx="1531053" cy="2989150"/>
          </a:xfrm>
        </p:grpSpPr>
        <p:pic>
          <p:nvPicPr>
            <p:cNvPr id="19" name="Picture 18">
              <a:extLst>
                <a:ext uri="{FF2B5EF4-FFF2-40B4-BE49-F238E27FC236}">
                  <a16:creationId xmlns:a16="http://schemas.microsoft.com/office/drawing/2014/main" id="{EB76A5F5-6CE2-085C-52E2-3D9282B1FE97}"/>
                </a:ext>
              </a:extLst>
            </p:cNvPr>
            <p:cNvPicPr>
              <a:picLocks noChangeAspect="1"/>
            </p:cNvPicPr>
            <p:nvPr/>
          </p:nvPicPr>
          <p:blipFill>
            <a:blip r:embed="rId20"/>
            <a:stretch>
              <a:fillRect/>
            </a:stretch>
          </p:blipFill>
          <p:spPr>
            <a:xfrm>
              <a:off x="2476702" y="3956640"/>
              <a:ext cx="1429205" cy="2374736"/>
            </a:xfrm>
            <a:prstGeom prst="rect">
              <a:avLst/>
            </a:prstGeom>
          </p:spPr>
        </p:pic>
        <p:sp>
          <p:nvSpPr>
            <p:cNvPr id="20" name="Speech Bubble: Rectangle with Corners Rounded 19">
              <a:extLst>
                <a:ext uri="{FF2B5EF4-FFF2-40B4-BE49-F238E27FC236}">
                  <a16:creationId xmlns:a16="http://schemas.microsoft.com/office/drawing/2014/main" id="{DE1B9FAF-71DB-11B9-CA49-40C463489148}"/>
                </a:ext>
              </a:extLst>
            </p:cNvPr>
            <p:cNvSpPr/>
            <p:nvPr/>
          </p:nvSpPr>
          <p:spPr>
            <a:xfrm>
              <a:off x="2374854" y="6426312"/>
              <a:ext cx="1074161" cy="519478"/>
            </a:xfrm>
            <a:prstGeom prst="wedgeRoundRectCallout">
              <a:avLst>
                <a:gd name="adj1" fmla="val -2148"/>
                <a:gd name="adj2" fmla="val -116936"/>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mj-lt"/>
                  <a:cs typeface="Times New Roman" panose="02020603050405020304" pitchFamily="18" charset="0"/>
                </a:rPr>
                <a:t>SSC</a:t>
              </a:r>
            </a:p>
          </p:txBody>
        </p:sp>
      </p:grpSp>
      <p:grpSp>
        <p:nvGrpSpPr>
          <p:cNvPr id="22" name="Group 21">
            <a:extLst>
              <a:ext uri="{FF2B5EF4-FFF2-40B4-BE49-F238E27FC236}">
                <a16:creationId xmlns:a16="http://schemas.microsoft.com/office/drawing/2014/main" id="{CDA7AFAA-B777-2EC7-836C-66EACC987594}"/>
              </a:ext>
            </a:extLst>
          </p:cNvPr>
          <p:cNvGrpSpPr/>
          <p:nvPr/>
        </p:nvGrpSpPr>
        <p:grpSpPr>
          <a:xfrm>
            <a:off x="6517317" y="926107"/>
            <a:ext cx="1697335" cy="1108295"/>
            <a:chOff x="8610600" y="758109"/>
            <a:chExt cx="1946564" cy="1477727"/>
          </a:xfrm>
        </p:grpSpPr>
        <p:sp>
          <p:nvSpPr>
            <p:cNvPr id="23" name="Speech Bubble: Oval 22">
              <a:extLst>
                <a:ext uri="{FF2B5EF4-FFF2-40B4-BE49-F238E27FC236}">
                  <a16:creationId xmlns:a16="http://schemas.microsoft.com/office/drawing/2014/main" id="{3C2A7FCF-8483-BC78-29BE-3009A86EFF04}"/>
                </a:ext>
              </a:extLst>
            </p:cNvPr>
            <p:cNvSpPr/>
            <p:nvPr/>
          </p:nvSpPr>
          <p:spPr>
            <a:xfrm>
              <a:off x="8610600" y="758109"/>
              <a:ext cx="1946564" cy="1477727"/>
            </a:xfrm>
            <a:prstGeom prst="wedgeEllipseCallout">
              <a:avLst>
                <a:gd name="adj1" fmla="val -83927"/>
                <a:gd name="adj2" fmla="val 5964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24" name="TextBox 23">
              <a:extLst>
                <a:ext uri="{FF2B5EF4-FFF2-40B4-BE49-F238E27FC236}">
                  <a16:creationId xmlns:a16="http://schemas.microsoft.com/office/drawing/2014/main" id="{237B6AB6-31E1-281E-757D-22A2D8431030}"/>
                </a:ext>
              </a:extLst>
            </p:cNvPr>
            <p:cNvSpPr txBox="1"/>
            <p:nvPr/>
          </p:nvSpPr>
          <p:spPr>
            <a:xfrm>
              <a:off x="8697825" y="1200126"/>
              <a:ext cx="1746100" cy="492443"/>
            </a:xfrm>
            <a:prstGeom prst="rect">
              <a:avLst/>
            </a:prstGeom>
            <a:noFill/>
            <a:ln>
              <a:noFill/>
            </a:ln>
          </p:spPr>
          <p:txBody>
            <a:bodyPr wrap="square" rtlCol="0">
              <a:spAutoFit/>
            </a:bodyPr>
            <a:lstStyle/>
            <a:p>
              <a:pPr algn="ctr"/>
              <a:r>
                <a:rPr lang="en-US" b="1" dirty="0">
                  <a:latin typeface="+mj-lt"/>
                  <a:cs typeface="Times New Roman" panose="02020603050405020304" pitchFamily="18" charset="0"/>
                </a:rPr>
                <a:t>CCEM</a:t>
              </a:r>
            </a:p>
          </p:txBody>
        </p:sp>
      </p:grpSp>
      <p:grpSp>
        <p:nvGrpSpPr>
          <p:cNvPr id="36" name="Group 35">
            <a:extLst>
              <a:ext uri="{FF2B5EF4-FFF2-40B4-BE49-F238E27FC236}">
                <a16:creationId xmlns:a16="http://schemas.microsoft.com/office/drawing/2014/main" id="{F8F12FCF-E285-B3F3-364A-221AEB44E4D8}"/>
              </a:ext>
            </a:extLst>
          </p:cNvPr>
          <p:cNvGrpSpPr/>
          <p:nvPr/>
        </p:nvGrpSpPr>
        <p:grpSpPr>
          <a:xfrm>
            <a:off x="872585" y="1073150"/>
            <a:ext cx="5171785" cy="1452749"/>
            <a:chOff x="913595" y="1113758"/>
            <a:chExt cx="5171785" cy="1452749"/>
          </a:xfrm>
        </p:grpSpPr>
        <p:sp>
          <p:nvSpPr>
            <p:cNvPr id="21" name="Rectangle: Rounded Corners 20">
              <a:extLst>
                <a:ext uri="{FF2B5EF4-FFF2-40B4-BE49-F238E27FC236}">
                  <a16:creationId xmlns:a16="http://schemas.microsoft.com/office/drawing/2014/main" id="{7B87D776-51F5-071D-0A5E-2DBD3980F5FB}"/>
                </a:ext>
              </a:extLst>
            </p:cNvPr>
            <p:cNvSpPr/>
            <p:nvPr/>
          </p:nvSpPr>
          <p:spPr>
            <a:xfrm>
              <a:off x="913595" y="1113758"/>
              <a:ext cx="5171785" cy="1452749"/>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5" name="Picture 24"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title="IguanaTex Bitmap Display">
              <a:extLst>
                <a:ext uri="{FF2B5EF4-FFF2-40B4-BE49-F238E27FC236}">
                  <a16:creationId xmlns:a16="http://schemas.microsoft.com/office/drawing/2014/main" id="{817EE3FE-2A32-A551-FF36-CA51BACD2A85}"/>
                </a:ext>
              </a:extLst>
            </p:cNvPr>
            <p:cNvPicPr>
              <a:picLocks noChangeAspect="1"/>
            </p:cNvPicPr>
            <p:nvPr>
              <p:custDataLst>
                <p:tags r:id="rId2"/>
              </p:custDataLst>
            </p:nvPr>
          </p:nvPicPr>
          <p:blipFill>
            <a:blip r:embed="rId21"/>
            <a:stretch>
              <a:fillRect/>
            </a:stretch>
          </p:blipFill>
          <p:spPr>
            <a:xfrm>
              <a:off x="1211829" y="1216963"/>
              <a:ext cx="4575315" cy="1040043"/>
            </a:xfrm>
            <a:prstGeom prst="rect">
              <a:avLst/>
            </a:prstGeom>
          </p:spPr>
        </p:pic>
      </p:grpSp>
      <p:sp>
        <p:nvSpPr>
          <p:cNvPr id="26" name="TextBox 25">
            <a:extLst>
              <a:ext uri="{FF2B5EF4-FFF2-40B4-BE49-F238E27FC236}">
                <a16:creationId xmlns:a16="http://schemas.microsoft.com/office/drawing/2014/main" id="{A92D1096-7E7A-5F96-EA0E-399F2AB5676E}"/>
              </a:ext>
            </a:extLst>
          </p:cNvPr>
          <p:cNvSpPr txBox="1"/>
          <p:nvPr/>
        </p:nvSpPr>
        <p:spPr>
          <a:xfrm>
            <a:off x="312141" y="2660651"/>
            <a:ext cx="817673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If both latent factors satisfy </a:t>
            </a:r>
            <a:r>
              <a:rPr lang="en-US" b="1" i="1" dirty="0">
                <a:latin typeface="+mj-lt"/>
                <a:cs typeface="Times New Roman" panose="02020603050405020304" pitchFamily="18" charset="0"/>
              </a:rPr>
              <a:t>separability condition or the sufficiently scattered condition (SSC)</a:t>
            </a:r>
            <a:r>
              <a:rPr lang="en-US" dirty="0">
                <a:latin typeface="+mj-lt"/>
                <a:cs typeface="Times New Roman" panose="02020603050405020304" pitchFamily="18" charset="0"/>
              </a:rPr>
              <a:t>,  the NMF model is essentially unique up to a permutation matrix</a:t>
            </a:r>
          </a:p>
        </p:txBody>
      </p:sp>
      <p:pic>
        <p:nvPicPr>
          <p:cNvPr id="27" name="Picture 26"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widehat{ \bm A}_m\bm \Pi - \bm A_m\| \rightarrow 0,~~\| \bm \Pi^{\top}\widehat{\bm f}_{\bm \theta}(\bm x) - \bm f(\bm x)\| \rightarrow 0,&#10;\end{align*}&#10;\end{document}" title="IguanaTex Bitmap Display">
            <a:extLst>
              <a:ext uri="{FF2B5EF4-FFF2-40B4-BE49-F238E27FC236}">
                <a16:creationId xmlns:a16="http://schemas.microsoft.com/office/drawing/2014/main" id="{E1604F0E-8E32-1634-8850-FAED725D2F0E}"/>
              </a:ext>
            </a:extLst>
          </p:cNvPr>
          <p:cNvPicPr>
            <a:picLocks noChangeAspect="1"/>
          </p:cNvPicPr>
          <p:nvPr>
            <p:custDataLst>
              <p:tags r:id="rId1"/>
            </p:custDataLst>
          </p:nvPr>
        </p:nvPicPr>
        <p:blipFill>
          <a:blip r:embed="rId22"/>
          <a:stretch>
            <a:fillRect/>
          </a:stretch>
        </p:blipFill>
        <p:spPr>
          <a:xfrm>
            <a:off x="2020720" y="3531091"/>
            <a:ext cx="4577828" cy="288000"/>
          </a:xfrm>
          <a:prstGeom prst="rect">
            <a:avLst/>
          </a:prstGeom>
        </p:spPr>
      </p:pic>
      <p:pic>
        <p:nvPicPr>
          <p:cNvPr id="28" name="Picture 27">
            <a:extLst>
              <a:ext uri="{FF2B5EF4-FFF2-40B4-BE49-F238E27FC236}">
                <a16:creationId xmlns:a16="http://schemas.microsoft.com/office/drawing/2014/main" id="{A75561E0-FA62-0F75-BC6E-C83C3A972858}"/>
              </a:ext>
            </a:extLst>
          </p:cNvPr>
          <p:cNvPicPr>
            <a:picLocks noChangeAspect="1"/>
          </p:cNvPicPr>
          <p:nvPr/>
        </p:nvPicPr>
        <p:blipFill>
          <a:blip r:embed="rId23"/>
          <a:stretch>
            <a:fillRect/>
          </a:stretch>
        </p:blipFill>
        <p:spPr>
          <a:xfrm>
            <a:off x="6499670" y="3796947"/>
            <a:ext cx="1128854" cy="1878555"/>
          </a:xfrm>
          <a:prstGeom prst="rect">
            <a:avLst/>
          </a:prstGeom>
        </p:spPr>
      </p:pic>
      <p:sp>
        <p:nvSpPr>
          <p:cNvPr id="29" name="Speech Bubble: Rectangle with Corners Rounded 28">
            <a:extLst>
              <a:ext uri="{FF2B5EF4-FFF2-40B4-BE49-F238E27FC236}">
                <a16:creationId xmlns:a16="http://schemas.microsoft.com/office/drawing/2014/main" id="{660CE200-7944-3A2F-4662-7EA1097FA901}"/>
              </a:ext>
            </a:extLst>
          </p:cNvPr>
          <p:cNvSpPr/>
          <p:nvPr/>
        </p:nvSpPr>
        <p:spPr>
          <a:xfrm>
            <a:off x="6203019" y="5713018"/>
            <a:ext cx="1425505" cy="416240"/>
          </a:xfrm>
          <a:prstGeom prst="wedgeRoundRectCallout">
            <a:avLst>
              <a:gd name="adj1" fmla="val -2148"/>
              <a:gd name="adj2" fmla="val -116936"/>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mj-lt"/>
                <a:cs typeface="Times New Roman" panose="02020603050405020304" pitchFamily="18" charset="0"/>
              </a:rPr>
              <a:t>Separability</a:t>
            </a:r>
          </a:p>
        </p:txBody>
      </p:sp>
    </p:spTree>
    <p:extLst>
      <p:ext uri="{BB962C8B-B14F-4D97-AF65-F5344CB8AC3E}">
        <p14:creationId xmlns:p14="http://schemas.microsoft.com/office/powerpoint/2010/main" val="36426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7595-651E-0272-D8DD-55BB5A8B262D}"/>
              </a:ext>
            </a:extLst>
          </p:cNvPr>
          <p:cNvSpPr>
            <a:spLocks noGrp="1"/>
          </p:cNvSpPr>
          <p:nvPr>
            <p:ph type="title"/>
          </p:nvPr>
        </p:nvSpPr>
        <p:spPr/>
        <p:txBody>
          <a:bodyPr/>
          <a:lstStyle/>
          <a:p>
            <a:r>
              <a:rPr lang="en-US" sz="3200" dirty="0">
                <a:ea typeface="Cambria" panose="02040503050406030204" pitchFamily="18" charset="0"/>
                <a:cs typeface="Times New Roman" panose="02020603050405020304" pitchFamily="18" charset="0"/>
              </a:rPr>
              <a:t>Model identifiability under CCEM</a:t>
            </a:r>
            <a:endParaRPr lang="en-US" dirty="0"/>
          </a:p>
        </p:txBody>
      </p:sp>
      <p:sp>
        <p:nvSpPr>
          <p:cNvPr id="4" name="Rectangle: Rounded Corners 3">
            <a:extLst>
              <a:ext uri="{FF2B5EF4-FFF2-40B4-BE49-F238E27FC236}">
                <a16:creationId xmlns:a16="http://schemas.microsoft.com/office/drawing/2014/main" id="{73014744-72E1-CC93-5757-AE0961E30150}"/>
              </a:ext>
            </a:extLst>
          </p:cNvPr>
          <p:cNvSpPr/>
          <p:nvPr/>
        </p:nvSpPr>
        <p:spPr>
          <a:xfrm>
            <a:off x="963164" y="750304"/>
            <a:ext cx="7208768" cy="339699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5" name="Picture 4" descr="\documentclass{article}&#10;\usepackage{amsmath}&#10;\usepackage{bm,amssymb,mathrsfs,nicefrac}&#10;\pagestyle{empty}&#10;\begin{document}&#10;&#10;\noindent&#10;{\bf Theorem 1 [Ibrahim et al., 2023].} Suppose that the Assumptions 1-5 hold true, Assume that each $[\bm A^\natural_m \bm f^\natural(\bm x_n)]_k$ and $[\bm A_m \bm f(\bm x_n)]_k, ~\forall \bm A_m \in {\cal A}, \forall \bm f \in {\cal F}$ are at least  $(1/\beta)$. Also assume that $\sigma_{\max}(\bm A^{\natural}_m) \le \sigma,~\forall m$, for a certain $\sigma &gt;0$.&#10;  Then, for any $\alpha &gt; 0$, with probability greater than $1-\nicefrac{K}{N^{\alpha}}$, any optimal solution $\widehat{\bm A}_m$ and $\widehat{\bm f}$ of the CCEM satisfies the following relations:&#10;   \begin{align*} &#10;   &amp;\underset{\bm \Pi}{\min}~\|\widehat{\bm A}_m -\bm A_m^{\natural}\bm \Pi\|^2_{\rm F} = K\sigma^2(\eta+\xi_1+\xi_2), ~\forall m \in [M],\\&#10;   &amp;\underset{\bm x \sim \mathcal{D}}{\mathbb{E}} \left[\underset{\bm \Pi}{\min}~\|\widehat{\bm f}(\bm x)-\bm \Pi^{\top}\bm f^{\natural}(\bm x)\|_2^2\right] =K(\eta+\xi_1+\xi_2),&#10;   \end{align*}&#10;  where &#10;$&#10;  \eta^2 =   {\cal O}\left(\nicefrac{\beta M N^{\alpha}}{\sqrt{S}}\left(\sqrt{M\log S} +\left(\|\bm X\|_{\rm F}\mathscr{R}_{\cal{F}}\right)^{\frac{1}{4}}\right)+\beta\sqrt{K}MN^{\alpha}\nu\right)$,  $\bm \Pi \in \{0,1\}^K$ is a permutation matrix,&#10;   and $\bm X = [\bm x_{n_1},\dots, \bm x_{n_S}],~ (m_s,n_s) \in {\cal S}$, &#10;   if conditions $\xi_1,\xi_2 \le \nicefrac{1}{K}$, $\nu \le \nicefrac{1}{\beta K^2 M^2 N^{\alpha}}$, and $S = |{\cal S}| = \Omega\left(\beta^2 M^2 N^{2\alpha}K^2\max \left(M\log S,\sqrt{\|\bm X\|_{\rm F}\mathscr{R}_{\cal{F}}}\right)  \right)$ hold.&#10;&#10;\end{document}" title="IguanaTex Bitmap Display">
            <a:extLst>
              <a:ext uri="{FF2B5EF4-FFF2-40B4-BE49-F238E27FC236}">
                <a16:creationId xmlns:a16="http://schemas.microsoft.com/office/drawing/2014/main" id="{BCDF0C91-84EB-14F8-6CBD-9B0854995ED3}"/>
              </a:ext>
            </a:extLst>
          </p:cNvPr>
          <p:cNvPicPr>
            <a:picLocks noChangeAspect="1"/>
          </p:cNvPicPr>
          <p:nvPr>
            <p:custDataLst>
              <p:tags r:id="rId1"/>
            </p:custDataLst>
          </p:nvPr>
        </p:nvPicPr>
        <p:blipFill>
          <a:blip r:embed="rId8"/>
          <a:stretch>
            <a:fillRect/>
          </a:stretch>
        </p:blipFill>
        <p:spPr>
          <a:xfrm>
            <a:off x="1246054" y="891748"/>
            <a:ext cx="6728888" cy="3053784"/>
          </a:xfrm>
          <a:prstGeom prst="rect">
            <a:avLst/>
          </a:prstGeom>
        </p:spPr>
      </p:pic>
      <p:sp>
        <p:nvSpPr>
          <p:cNvPr id="6" name="TextBox 5">
            <a:extLst>
              <a:ext uri="{FF2B5EF4-FFF2-40B4-BE49-F238E27FC236}">
                <a16:creationId xmlns:a16="http://schemas.microsoft.com/office/drawing/2014/main" id="{4D38533F-A7E3-ADCF-C2BE-A6E16610C07D}"/>
              </a:ext>
            </a:extLst>
          </p:cNvPr>
          <p:cNvSpPr txBox="1"/>
          <p:nvPr/>
        </p:nvSpPr>
        <p:spPr>
          <a:xfrm>
            <a:off x="492390" y="6268710"/>
            <a:ext cx="7960834"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sp>
        <p:nvSpPr>
          <p:cNvPr id="7" name="TextBox 6">
            <a:extLst>
              <a:ext uri="{FF2B5EF4-FFF2-40B4-BE49-F238E27FC236}">
                <a16:creationId xmlns:a16="http://schemas.microsoft.com/office/drawing/2014/main" id="{36DB344D-911D-8EBC-AC89-42F04BDF9DD1}"/>
              </a:ext>
            </a:extLst>
          </p:cNvPr>
          <p:cNvSpPr txBox="1"/>
          <p:nvPr/>
        </p:nvSpPr>
        <p:spPr>
          <a:xfrm>
            <a:off x="150965" y="4261630"/>
            <a:ext cx="10113623" cy="615553"/>
          </a:xfrm>
          <a:prstGeom prst="rect">
            <a:avLst/>
          </a:prstGeom>
          <a:noFill/>
        </p:spPr>
        <p:txBody>
          <a:bodyPr wrap="square" rtlCol="0">
            <a:spAutoFit/>
          </a:bodyPr>
          <a:lstStyle/>
          <a:p>
            <a:r>
              <a:rPr lang="en-US" sz="1600" b="1" dirty="0">
                <a:latin typeface="+mj-lt"/>
                <a:cs typeface="Times New Roman" panose="02020603050405020304" pitchFamily="18" charset="0"/>
              </a:rPr>
              <a:t>CCEM correctly learns the true confusions and the true classifier, under the assumptions</a:t>
            </a:r>
          </a:p>
          <a:p>
            <a:endParaRPr lang="en-US" dirty="0">
              <a:latin typeface="+mj-lt"/>
            </a:endParaRPr>
          </a:p>
        </p:txBody>
      </p:sp>
      <p:sp>
        <p:nvSpPr>
          <p:cNvPr id="8" name="TextBox 7">
            <a:extLst>
              <a:ext uri="{FF2B5EF4-FFF2-40B4-BE49-F238E27FC236}">
                <a16:creationId xmlns:a16="http://schemas.microsoft.com/office/drawing/2014/main" id="{EC84160B-A0C8-A036-7780-1786162237F6}"/>
              </a:ext>
            </a:extLst>
          </p:cNvPr>
          <p:cNvSpPr txBox="1"/>
          <p:nvPr/>
        </p:nvSpPr>
        <p:spPr>
          <a:xfrm>
            <a:off x="579273" y="4966464"/>
            <a:ext cx="2443298" cy="338554"/>
          </a:xfrm>
          <a:prstGeom prst="rect">
            <a:avLst/>
          </a:prstGeom>
          <a:noFill/>
        </p:spPr>
        <p:txBody>
          <a:bodyPr wrap="none" rtlCol="0">
            <a:spAutoFit/>
          </a:bodyPr>
          <a:lstStyle/>
          <a:p>
            <a:r>
              <a:rPr lang="en-US" sz="1600" b="1" i="1" dirty="0">
                <a:latin typeface="+mj-lt"/>
              </a:rPr>
              <a:t>Class expert condition </a:t>
            </a:r>
          </a:p>
        </p:txBody>
      </p:sp>
      <p:sp>
        <p:nvSpPr>
          <p:cNvPr id="9" name="Arrow: Right 8">
            <a:extLst>
              <a:ext uri="{FF2B5EF4-FFF2-40B4-BE49-F238E27FC236}">
                <a16:creationId xmlns:a16="http://schemas.microsoft.com/office/drawing/2014/main" id="{A68765CF-0C4B-CBA0-20A1-4A64260AFB0D}"/>
              </a:ext>
            </a:extLst>
          </p:cNvPr>
          <p:cNvSpPr/>
          <p:nvPr/>
        </p:nvSpPr>
        <p:spPr>
          <a:xfrm>
            <a:off x="2942035" y="5042226"/>
            <a:ext cx="410859" cy="225526"/>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0" name="TextBox 9">
            <a:extLst>
              <a:ext uri="{FF2B5EF4-FFF2-40B4-BE49-F238E27FC236}">
                <a16:creationId xmlns:a16="http://schemas.microsoft.com/office/drawing/2014/main" id="{3F650FBA-E2DE-EC87-DC5A-450239101B9F}"/>
              </a:ext>
            </a:extLst>
          </p:cNvPr>
          <p:cNvSpPr txBox="1"/>
          <p:nvPr/>
        </p:nvSpPr>
        <p:spPr>
          <a:xfrm>
            <a:off x="586004" y="4611338"/>
            <a:ext cx="2441694" cy="338554"/>
          </a:xfrm>
          <a:prstGeom prst="rect">
            <a:avLst/>
          </a:prstGeom>
          <a:noFill/>
        </p:spPr>
        <p:txBody>
          <a:bodyPr wrap="none" rtlCol="0">
            <a:spAutoFit/>
          </a:bodyPr>
          <a:lstStyle/>
          <a:p>
            <a:r>
              <a:rPr lang="en-US" sz="1600" b="1" i="1" dirty="0">
                <a:latin typeface="+mj-lt"/>
              </a:rPr>
              <a:t>Anchor point condition</a:t>
            </a:r>
          </a:p>
        </p:txBody>
      </p:sp>
      <p:sp>
        <p:nvSpPr>
          <p:cNvPr id="11" name="Arrow: Right 10">
            <a:extLst>
              <a:ext uri="{FF2B5EF4-FFF2-40B4-BE49-F238E27FC236}">
                <a16:creationId xmlns:a16="http://schemas.microsoft.com/office/drawing/2014/main" id="{CD796E19-9B34-7148-E4C3-4589B224BB34}"/>
              </a:ext>
            </a:extLst>
          </p:cNvPr>
          <p:cNvSpPr/>
          <p:nvPr/>
        </p:nvSpPr>
        <p:spPr>
          <a:xfrm>
            <a:off x="2963663" y="4662389"/>
            <a:ext cx="410860" cy="243670"/>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Oval 11">
            <a:extLst>
              <a:ext uri="{FF2B5EF4-FFF2-40B4-BE49-F238E27FC236}">
                <a16:creationId xmlns:a16="http://schemas.microsoft.com/office/drawing/2014/main" id="{725EA64E-4B86-603B-EBE6-5B166168595B}"/>
              </a:ext>
            </a:extLst>
          </p:cNvPr>
          <p:cNvSpPr/>
          <p:nvPr/>
        </p:nvSpPr>
        <p:spPr>
          <a:xfrm>
            <a:off x="318224" y="4625743"/>
            <a:ext cx="310569" cy="280316"/>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1</a:t>
            </a:r>
          </a:p>
        </p:txBody>
      </p:sp>
      <p:sp>
        <p:nvSpPr>
          <p:cNvPr id="13" name="Oval 12">
            <a:extLst>
              <a:ext uri="{FF2B5EF4-FFF2-40B4-BE49-F238E27FC236}">
                <a16:creationId xmlns:a16="http://schemas.microsoft.com/office/drawing/2014/main" id="{616B50DC-991B-46EA-DC31-9F151CC249D9}"/>
              </a:ext>
            </a:extLst>
          </p:cNvPr>
          <p:cNvSpPr/>
          <p:nvPr/>
        </p:nvSpPr>
        <p:spPr>
          <a:xfrm>
            <a:off x="283330" y="4964297"/>
            <a:ext cx="345463" cy="286193"/>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2</a:t>
            </a:r>
          </a:p>
        </p:txBody>
      </p:sp>
      <p:sp>
        <p:nvSpPr>
          <p:cNvPr id="14" name="TextBox 13">
            <a:extLst>
              <a:ext uri="{FF2B5EF4-FFF2-40B4-BE49-F238E27FC236}">
                <a16:creationId xmlns:a16="http://schemas.microsoft.com/office/drawing/2014/main" id="{66DF9F66-CC46-8856-FB7A-4D4FF6CFEC28}"/>
              </a:ext>
            </a:extLst>
          </p:cNvPr>
          <p:cNvSpPr txBox="1"/>
          <p:nvPr/>
        </p:nvSpPr>
        <p:spPr>
          <a:xfrm>
            <a:off x="3307205" y="5031199"/>
            <a:ext cx="2832098" cy="307777"/>
          </a:xfrm>
          <a:prstGeom prst="rect">
            <a:avLst/>
          </a:prstGeom>
          <a:noFill/>
        </p:spPr>
        <p:txBody>
          <a:bodyPr wrap="square" rtlCol="0">
            <a:spAutoFit/>
          </a:bodyPr>
          <a:lstStyle/>
          <a:p>
            <a:r>
              <a:rPr lang="en-US" sz="1400" dirty="0">
                <a:latin typeface="+mj-lt"/>
                <a:cs typeface="Times New Roman" panose="02020603050405020304" pitchFamily="18" charset="0"/>
              </a:rPr>
              <a:t>For each class, there is an expert</a:t>
            </a:r>
          </a:p>
        </p:txBody>
      </p:sp>
      <p:sp>
        <p:nvSpPr>
          <p:cNvPr id="15" name="TextBox 14">
            <a:extLst>
              <a:ext uri="{FF2B5EF4-FFF2-40B4-BE49-F238E27FC236}">
                <a16:creationId xmlns:a16="http://schemas.microsoft.com/office/drawing/2014/main" id="{8A6EC18E-6B45-1312-D29A-0E75BA12F7C1}"/>
              </a:ext>
            </a:extLst>
          </p:cNvPr>
          <p:cNvSpPr txBox="1"/>
          <p:nvPr/>
        </p:nvSpPr>
        <p:spPr>
          <a:xfrm>
            <a:off x="3315106" y="4562185"/>
            <a:ext cx="4996658" cy="523220"/>
          </a:xfrm>
          <a:prstGeom prst="rect">
            <a:avLst/>
          </a:prstGeom>
          <a:noFill/>
        </p:spPr>
        <p:txBody>
          <a:bodyPr wrap="square" rtlCol="0">
            <a:spAutoFit/>
          </a:bodyPr>
          <a:lstStyle/>
          <a:p>
            <a:r>
              <a:rPr lang="en-US" sz="1400" dirty="0">
                <a:latin typeface="+mj-lt"/>
                <a:cs typeface="Times New Roman" panose="02020603050405020304" pitchFamily="18" charset="0"/>
              </a:rPr>
              <a:t>For each class, there is a data sample belonging to that class with prob. close to 1</a:t>
            </a:r>
          </a:p>
        </p:txBody>
      </p:sp>
      <p:sp>
        <p:nvSpPr>
          <p:cNvPr id="16" name="TextBox 15">
            <a:extLst>
              <a:ext uri="{FF2B5EF4-FFF2-40B4-BE49-F238E27FC236}">
                <a16:creationId xmlns:a16="http://schemas.microsoft.com/office/drawing/2014/main" id="{F951E96C-A296-EA05-C0AB-D4476B2765F4}"/>
              </a:ext>
            </a:extLst>
          </p:cNvPr>
          <p:cNvSpPr txBox="1"/>
          <p:nvPr/>
        </p:nvSpPr>
        <p:spPr>
          <a:xfrm>
            <a:off x="628840" y="5306826"/>
            <a:ext cx="3900427" cy="338554"/>
          </a:xfrm>
          <a:prstGeom prst="rect">
            <a:avLst/>
          </a:prstGeom>
          <a:noFill/>
        </p:spPr>
        <p:txBody>
          <a:bodyPr wrap="none" rtlCol="0">
            <a:spAutoFit/>
          </a:bodyPr>
          <a:lstStyle/>
          <a:p>
            <a:r>
              <a:rPr lang="en-US" sz="1600" b="1" dirty="0">
                <a:latin typeface="+mj-lt"/>
                <a:cs typeface="Times New Roman" panose="02020603050405020304" pitchFamily="18" charset="0"/>
              </a:rPr>
              <a:t>no conditional independence required</a:t>
            </a:r>
          </a:p>
        </p:txBody>
      </p:sp>
      <p:pic>
        <p:nvPicPr>
          <p:cNvPr id="17" name="Picture 2 1" descr="100+ Free Tick Mark &amp; Tick Images - Pixabay">
            <a:extLst>
              <a:ext uri="{FF2B5EF4-FFF2-40B4-BE49-F238E27FC236}">
                <a16:creationId xmlns:a16="http://schemas.microsoft.com/office/drawing/2014/main" id="{9A9AF2EB-D6DA-66D6-F86D-B0BD9C1C35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7792" y="5347953"/>
            <a:ext cx="262962" cy="2594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7987AEA-DD31-05C4-5EEB-1C7E216AF1B1}"/>
              </a:ext>
            </a:extLst>
          </p:cNvPr>
          <p:cNvGrpSpPr/>
          <p:nvPr/>
        </p:nvGrpSpPr>
        <p:grpSpPr>
          <a:xfrm>
            <a:off x="400929" y="5695910"/>
            <a:ext cx="5065327" cy="588356"/>
            <a:chOff x="600535" y="6028317"/>
            <a:chExt cx="5065327" cy="588356"/>
          </a:xfrm>
        </p:grpSpPr>
        <p:sp>
          <p:nvSpPr>
            <p:cNvPr id="19" name="TextBox 18">
              <a:extLst>
                <a:ext uri="{FF2B5EF4-FFF2-40B4-BE49-F238E27FC236}">
                  <a16:creationId xmlns:a16="http://schemas.microsoft.com/office/drawing/2014/main" id="{58A3964F-ACA4-3A1A-7DBD-BD58F49CFD1F}"/>
                </a:ext>
              </a:extLst>
            </p:cNvPr>
            <p:cNvSpPr txBox="1"/>
            <p:nvPr/>
          </p:nvSpPr>
          <p:spPr>
            <a:xfrm>
              <a:off x="806804" y="6031898"/>
              <a:ext cx="4859058" cy="584775"/>
            </a:xfrm>
            <a:prstGeom prst="rect">
              <a:avLst/>
            </a:prstGeom>
            <a:noFill/>
          </p:spPr>
          <p:txBody>
            <a:bodyPr wrap="square" rtlCol="0">
              <a:spAutoFit/>
            </a:bodyPr>
            <a:lstStyle/>
            <a:p>
              <a:r>
                <a:rPr lang="en-US" sz="1600" b="1" dirty="0">
                  <a:latin typeface="+mj-lt"/>
                  <a:cs typeface="Times New Roman" panose="02020603050405020304" pitchFamily="18" charset="0"/>
                </a:rPr>
                <a:t>even with finite number of data and missing labels</a:t>
              </a:r>
            </a:p>
          </p:txBody>
        </p:sp>
        <p:pic>
          <p:nvPicPr>
            <p:cNvPr id="20" name="Picture 2 2" descr="100+ Free Tick Mark &amp; Tick Images - Pixabay">
              <a:extLst>
                <a:ext uri="{FF2B5EF4-FFF2-40B4-BE49-F238E27FC236}">
                  <a16:creationId xmlns:a16="http://schemas.microsoft.com/office/drawing/2014/main" id="{07EE4F86-0E02-5B7C-44AC-B62B971B5E1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0535" y="6028317"/>
              <a:ext cx="271241" cy="267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EA213B-EA13-37E4-4C35-974CF9614871}"/>
              </a:ext>
            </a:extLst>
          </p:cNvPr>
          <p:cNvGrpSpPr/>
          <p:nvPr/>
        </p:nvGrpSpPr>
        <p:grpSpPr>
          <a:xfrm>
            <a:off x="5947117" y="4878590"/>
            <a:ext cx="2866774" cy="1065723"/>
            <a:chOff x="6144068" y="5134369"/>
            <a:chExt cx="2866774" cy="1065723"/>
          </a:xfrm>
        </p:grpSpPr>
        <p:grpSp>
          <p:nvGrpSpPr>
            <p:cNvPr id="22" name="Group 21">
              <a:extLst>
                <a:ext uri="{FF2B5EF4-FFF2-40B4-BE49-F238E27FC236}">
                  <a16:creationId xmlns:a16="http://schemas.microsoft.com/office/drawing/2014/main" id="{24789AB1-1A2A-DD9A-6C6F-416C54043467}"/>
                </a:ext>
              </a:extLst>
            </p:cNvPr>
            <p:cNvGrpSpPr/>
            <p:nvPr>
              <p:custDataLst>
                <p:tags r:id="rId3"/>
              </p:custDataLst>
            </p:nvPr>
          </p:nvGrpSpPr>
          <p:grpSpPr>
            <a:xfrm>
              <a:off x="6284940" y="5388008"/>
              <a:ext cx="2476115" cy="812084"/>
              <a:chOff x="6284940" y="5388008"/>
              <a:chExt cx="2476115" cy="812084"/>
            </a:xfrm>
          </p:grpSpPr>
          <p:pic>
            <p:nvPicPr>
              <p:cNvPr id="29" name="Picture 28">
                <a:extLst>
                  <a:ext uri="{FF2B5EF4-FFF2-40B4-BE49-F238E27FC236}">
                    <a16:creationId xmlns:a16="http://schemas.microsoft.com/office/drawing/2014/main" id="{035115B5-9490-031E-0E20-F0B2CEDC4108}"/>
                  </a:ext>
                </a:extLst>
              </p:cNvPr>
              <p:cNvPicPr>
                <a:picLocks/>
              </p:cNvPicPr>
              <p:nvPr/>
            </p:nvPicPr>
            <p:blipFill>
              <a:blip r:embed="rId10"/>
              <a:stretch>
                <a:fillRect/>
              </a:stretch>
            </p:blipFill>
            <p:spPr>
              <a:xfrm>
                <a:off x="8289078" y="5388008"/>
                <a:ext cx="471977" cy="413493"/>
              </a:xfrm>
              <a:prstGeom prst="rect">
                <a:avLst/>
              </a:prstGeom>
              <a:ln>
                <a:noFill/>
              </a:ln>
            </p:spPr>
          </p:pic>
          <p:pic>
            <p:nvPicPr>
              <p:cNvPr id="30" name="Picture 29">
                <a:extLst>
                  <a:ext uri="{FF2B5EF4-FFF2-40B4-BE49-F238E27FC236}">
                    <a16:creationId xmlns:a16="http://schemas.microsoft.com/office/drawing/2014/main" id="{D11C90F9-2DB2-51A8-DCFE-211E5326A0CE}"/>
                  </a:ext>
                </a:extLst>
              </p:cNvPr>
              <p:cNvPicPr>
                <a:picLocks/>
              </p:cNvPicPr>
              <p:nvPr/>
            </p:nvPicPr>
            <p:blipFill>
              <a:blip r:embed="rId11"/>
              <a:stretch>
                <a:fillRect/>
              </a:stretch>
            </p:blipFill>
            <p:spPr>
              <a:xfrm>
                <a:off x="6284940" y="5410816"/>
                <a:ext cx="550620" cy="464166"/>
              </a:xfrm>
              <a:prstGeom prst="rect">
                <a:avLst/>
              </a:prstGeom>
              <a:ln>
                <a:noFill/>
              </a:ln>
            </p:spPr>
          </p:pic>
          <p:pic>
            <p:nvPicPr>
              <p:cNvPr id="31" name="Picture 30" descr="\documentclass{article}&#10;\usepackage{amsmath}&#10;\pagestyle{empty}&#10;\DeclareFontFamily{U}{mathx}{}&#10;\DeclareFontShape{U}{mathx}{m}{n}{&lt;-&gt; mathx10}{}&#10;\DeclareSymbolFont{mathx}{U}{mathx}{m}{n}&#10;%\DeclareMathAccent{\widehat}{0}{mathx}{&quot;70}&#10;\DeclareMathAccent{\widecheck}{0}{mathx}{&quot;71}&#10;\begin{document}&#10;&#10;$\{\widecheck{y}_n^{(i)}\}$&#10;&#10;&#10;\end{document}" title="IguanaTex Bitmap Display">
                <a:extLst>
                  <a:ext uri="{FF2B5EF4-FFF2-40B4-BE49-F238E27FC236}">
                    <a16:creationId xmlns:a16="http://schemas.microsoft.com/office/drawing/2014/main" id="{204AAB9C-3AB4-4F88-08E6-363C0BB38FEA}"/>
                  </a:ext>
                </a:extLst>
              </p:cNvPr>
              <p:cNvPicPr>
                <a:picLocks noChangeAspect="1"/>
              </p:cNvPicPr>
              <p:nvPr>
                <p:custDataLst>
                  <p:tags r:id="rId6"/>
                </p:custDataLst>
              </p:nvPr>
            </p:nvPicPr>
            <p:blipFill>
              <a:blip r:embed="rId12"/>
              <a:stretch>
                <a:fillRect/>
              </a:stretch>
            </p:blipFill>
            <p:spPr>
              <a:xfrm>
                <a:off x="6328317" y="5869528"/>
                <a:ext cx="487236" cy="268818"/>
              </a:xfrm>
              <a:prstGeom prst="rect">
                <a:avLst/>
              </a:prstGeom>
              <a:ln>
                <a:noFill/>
              </a:ln>
            </p:spPr>
          </p:pic>
          <p:sp>
            <p:nvSpPr>
              <p:cNvPr id="32" name="TextBox 31">
                <a:extLst>
                  <a:ext uri="{FF2B5EF4-FFF2-40B4-BE49-F238E27FC236}">
                    <a16:creationId xmlns:a16="http://schemas.microsoft.com/office/drawing/2014/main" id="{16DAB568-48EC-7505-1ABF-7719D951A6CE}"/>
                  </a:ext>
                </a:extLst>
              </p:cNvPr>
              <p:cNvSpPr txBox="1"/>
              <p:nvPr/>
            </p:nvSpPr>
            <p:spPr>
              <a:xfrm>
                <a:off x="6892259" y="5876927"/>
                <a:ext cx="1539204" cy="323165"/>
              </a:xfrm>
              <a:prstGeom prst="rect">
                <a:avLst/>
              </a:prstGeom>
              <a:noFill/>
            </p:spPr>
            <p:txBody>
              <a:bodyPr wrap="none" rtlCol="0">
                <a:spAutoFit/>
              </a:bodyPr>
              <a:lstStyle/>
              <a:p>
                <a:r>
                  <a:rPr lang="en-US" sz="1500" b="1" dirty="0">
                    <a:latin typeface="+mj-lt"/>
                  </a:rPr>
                  <a:t>can depend on</a:t>
                </a:r>
              </a:p>
            </p:txBody>
          </p:sp>
        </p:grpSp>
        <p:grpSp>
          <p:nvGrpSpPr>
            <p:cNvPr id="23" name="Group 22">
              <a:extLst>
                <a:ext uri="{FF2B5EF4-FFF2-40B4-BE49-F238E27FC236}">
                  <a16:creationId xmlns:a16="http://schemas.microsoft.com/office/drawing/2014/main" id="{C9FACAAB-17C1-5ECB-47B3-B6C0E51FFB2D}"/>
                </a:ext>
              </a:extLst>
            </p:cNvPr>
            <p:cNvGrpSpPr/>
            <p:nvPr/>
          </p:nvGrpSpPr>
          <p:grpSpPr>
            <a:xfrm>
              <a:off x="6144068" y="5134369"/>
              <a:ext cx="971550" cy="184535"/>
              <a:chOff x="6529880" y="424140"/>
              <a:chExt cx="1295399" cy="246047"/>
            </a:xfrm>
          </p:grpSpPr>
          <p:sp>
            <p:nvSpPr>
              <p:cNvPr id="27" name="Speech Bubble: Rectangle with Corners Rounded 26">
                <a:extLst>
                  <a:ext uri="{FF2B5EF4-FFF2-40B4-BE49-F238E27FC236}">
                    <a16:creationId xmlns:a16="http://schemas.microsoft.com/office/drawing/2014/main" id="{0140BC00-B78F-8790-DB33-11FB66635D2D}"/>
                  </a:ext>
                </a:extLst>
              </p:cNvPr>
              <p:cNvSpPr/>
              <p:nvPr/>
            </p:nvSpPr>
            <p:spPr>
              <a:xfrm>
                <a:off x="6529880" y="424140"/>
                <a:ext cx="1295399" cy="246047"/>
              </a:xfrm>
              <a:prstGeom prst="wedgeRoundRectCallout">
                <a:avLst>
                  <a:gd name="adj1" fmla="val -12938"/>
                  <a:gd name="adj2" fmla="val 126996"/>
                  <a:gd name="adj3" fmla="val 16667"/>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mj-lt"/>
                  </a:rPr>
                  <a:t>Annotator </a:t>
                </a:r>
              </a:p>
            </p:txBody>
          </p:sp>
          <p:pic>
            <p:nvPicPr>
              <p:cNvPr id="28" name="Picture 27" descr="\documentclass{article}&#10;\usepackage{amsmath}&#10;\usepackage{bm,amssymb}&#10;\pagestyle{empty}&#10;\begin{document}&#10;&#10;$i$&#10;&#10;&#10;\end{document}" title="IguanaTex Bitmap Display">
                <a:extLst>
                  <a:ext uri="{FF2B5EF4-FFF2-40B4-BE49-F238E27FC236}">
                    <a16:creationId xmlns:a16="http://schemas.microsoft.com/office/drawing/2014/main" id="{7117311C-8D48-5997-7F46-69EFA80B8B14}"/>
                  </a:ext>
                </a:extLst>
              </p:cNvPr>
              <p:cNvPicPr>
                <a:picLocks noChangeAspect="1"/>
              </p:cNvPicPr>
              <p:nvPr>
                <p:custDataLst>
                  <p:tags r:id="rId5"/>
                </p:custDataLst>
              </p:nvPr>
            </p:nvPicPr>
            <p:blipFill>
              <a:blip r:embed="rId13"/>
              <a:stretch>
                <a:fillRect/>
              </a:stretch>
            </p:blipFill>
            <p:spPr>
              <a:xfrm>
                <a:off x="7695200" y="462240"/>
                <a:ext cx="68571" cy="169143"/>
              </a:xfrm>
              <a:prstGeom prst="rect">
                <a:avLst/>
              </a:prstGeom>
            </p:spPr>
          </p:pic>
        </p:grpSp>
        <p:grpSp>
          <p:nvGrpSpPr>
            <p:cNvPr id="24" name="Group 23">
              <a:extLst>
                <a:ext uri="{FF2B5EF4-FFF2-40B4-BE49-F238E27FC236}">
                  <a16:creationId xmlns:a16="http://schemas.microsoft.com/office/drawing/2014/main" id="{D26AC2CA-3724-3872-24AC-9F62BD183665}"/>
                </a:ext>
              </a:extLst>
            </p:cNvPr>
            <p:cNvGrpSpPr/>
            <p:nvPr/>
          </p:nvGrpSpPr>
          <p:grpSpPr>
            <a:xfrm>
              <a:off x="8039292" y="5170375"/>
              <a:ext cx="971550" cy="184535"/>
              <a:chOff x="9056850" y="472148"/>
              <a:chExt cx="1295400" cy="246047"/>
            </a:xfrm>
          </p:grpSpPr>
          <p:sp>
            <p:nvSpPr>
              <p:cNvPr id="25" name="Speech Bubble: Rectangle with Corners Rounded 24">
                <a:extLst>
                  <a:ext uri="{FF2B5EF4-FFF2-40B4-BE49-F238E27FC236}">
                    <a16:creationId xmlns:a16="http://schemas.microsoft.com/office/drawing/2014/main" id="{B63A1738-0A0D-E8E1-BD56-5598AA1D5050}"/>
                  </a:ext>
                </a:extLst>
              </p:cNvPr>
              <p:cNvSpPr/>
              <p:nvPr/>
            </p:nvSpPr>
            <p:spPr>
              <a:xfrm>
                <a:off x="9056850" y="472148"/>
                <a:ext cx="1295400" cy="246047"/>
              </a:xfrm>
              <a:prstGeom prst="wedgeRoundRectCallout">
                <a:avLst>
                  <a:gd name="adj1" fmla="val -12938"/>
                  <a:gd name="adj2" fmla="val 126996"/>
                  <a:gd name="adj3" fmla="val 16667"/>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mj-lt"/>
                  </a:rPr>
                  <a:t>Annotator </a:t>
                </a:r>
              </a:p>
            </p:txBody>
          </p:sp>
          <p:pic>
            <p:nvPicPr>
              <p:cNvPr id="26" name="Picture 25" descr="\documentclass{article}&#10;\usepackage{amsmath}&#10;\usepackage{bm,amssymb}&#10;\pagestyle{empty}&#10;\begin{document}&#10;&#10;$j$&#10;&#10;&#10;\end{document}" title="IguanaTex Bitmap Display">
                <a:extLst>
                  <a:ext uri="{FF2B5EF4-FFF2-40B4-BE49-F238E27FC236}">
                    <a16:creationId xmlns:a16="http://schemas.microsoft.com/office/drawing/2014/main" id="{07A899F8-D570-467D-A3AB-B09618DF9AED}"/>
                  </a:ext>
                </a:extLst>
              </p:cNvPr>
              <p:cNvPicPr>
                <a:picLocks noChangeAspect="1"/>
              </p:cNvPicPr>
              <p:nvPr>
                <p:custDataLst>
                  <p:tags r:id="rId4"/>
                </p:custDataLst>
              </p:nvPr>
            </p:nvPicPr>
            <p:blipFill>
              <a:blip r:embed="rId14"/>
              <a:stretch>
                <a:fillRect/>
              </a:stretch>
            </p:blipFill>
            <p:spPr>
              <a:xfrm>
                <a:off x="10172275" y="486217"/>
                <a:ext cx="105143" cy="217906"/>
              </a:xfrm>
              <a:prstGeom prst="rect">
                <a:avLst/>
              </a:prstGeom>
            </p:spPr>
          </p:pic>
        </p:grpSp>
      </p:grpSp>
      <p:pic>
        <p:nvPicPr>
          <p:cNvPr id="33" name="Picture 32" descr="\documentclass{article}&#10;\usepackage{amsmath}&#10;\pagestyle{empty}&#10;\DeclareFontFamily{U}{mathx}{}&#10;\DeclareFontShape{U}{mathx}{m}{n}{&lt;-&gt; mathx10}{}&#10;\DeclareSymbolFont{mathx}{U}{mathx}{m}{n}&#10;%\DeclareMathAccent{\widehat}{0}{mathx}{&quot;70}&#10;\DeclareMathAccent{\widecheck}{0}{mathx}{&quot;71}&#10;\begin{document}&#10;&#10;$\{\widecheck{y}_n^{(j)}\}$&#10;&#10;&#10;\end{document}" title="IguanaTex Bitmap Display">
            <a:extLst>
              <a:ext uri="{FF2B5EF4-FFF2-40B4-BE49-F238E27FC236}">
                <a16:creationId xmlns:a16="http://schemas.microsoft.com/office/drawing/2014/main" id="{AAD82B87-BA43-1D66-7049-A0E57F359EFE}"/>
              </a:ext>
            </a:extLst>
          </p:cNvPr>
          <p:cNvPicPr>
            <a:picLocks noChangeAspect="1"/>
          </p:cNvPicPr>
          <p:nvPr>
            <p:custDataLst>
              <p:tags r:id="rId2"/>
            </p:custDataLst>
          </p:nvPr>
        </p:nvPicPr>
        <p:blipFill>
          <a:blip r:embed="rId15"/>
          <a:stretch>
            <a:fillRect/>
          </a:stretch>
        </p:blipFill>
        <p:spPr>
          <a:xfrm>
            <a:off x="8214505" y="5642478"/>
            <a:ext cx="477438" cy="254284"/>
          </a:xfrm>
          <a:prstGeom prst="rect">
            <a:avLst/>
          </a:prstGeom>
          <a:ln>
            <a:noFill/>
          </a:ln>
        </p:spPr>
      </p:pic>
      <p:sp>
        <p:nvSpPr>
          <p:cNvPr id="34" name="Rectangle 33">
            <a:extLst>
              <a:ext uri="{FF2B5EF4-FFF2-40B4-BE49-F238E27FC236}">
                <a16:creationId xmlns:a16="http://schemas.microsoft.com/office/drawing/2014/main" id="{205F4618-36BD-D1AF-0A3A-7BFA112F3C64}"/>
              </a:ext>
            </a:extLst>
          </p:cNvPr>
          <p:cNvSpPr/>
          <p:nvPr/>
        </p:nvSpPr>
        <p:spPr>
          <a:xfrm>
            <a:off x="5947117" y="4878590"/>
            <a:ext cx="2866774" cy="1136549"/>
          </a:xfrm>
          <a:prstGeom prst="rect">
            <a:avLst/>
          </a:prstGeom>
          <a:noFill/>
          <a:ln>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21514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P spid="11" grpId="0" animBg="1"/>
      <p:bldP spid="12" grpId="0" animBg="1"/>
      <p:bldP spid="13" grpId="0" animBg="1"/>
      <p:bldP spid="14" grpId="0"/>
      <p:bldP spid="15" grpId="0"/>
      <p:bldP spid="16" grpId="0"/>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DFDD-01C6-FEC1-61DB-3BB97399AFE6}"/>
              </a:ext>
            </a:extLst>
          </p:cNvPr>
          <p:cNvSpPr>
            <a:spLocks noGrp="1"/>
          </p:cNvSpPr>
          <p:nvPr>
            <p:ph type="title"/>
          </p:nvPr>
        </p:nvSpPr>
        <p:spPr>
          <a:xfrm>
            <a:off x="103278" y="52370"/>
            <a:ext cx="7886700" cy="781768"/>
          </a:xfrm>
        </p:spPr>
        <p:txBody>
          <a:bodyPr/>
          <a:lstStyle/>
          <a:p>
            <a:r>
              <a:rPr lang="en-US" dirty="0"/>
              <a:t>Towards More Realistic Settings</a:t>
            </a:r>
          </a:p>
        </p:txBody>
      </p:sp>
      <p:sp>
        <p:nvSpPr>
          <p:cNvPr id="5" name="Speech Bubble: Rectangle with Corners Rounded 4">
            <a:extLst>
              <a:ext uri="{FF2B5EF4-FFF2-40B4-BE49-F238E27FC236}">
                <a16:creationId xmlns:a16="http://schemas.microsoft.com/office/drawing/2014/main" id="{8743BCD3-5A47-7138-BE0B-F544D442B99C}"/>
              </a:ext>
            </a:extLst>
          </p:cNvPr>
          <p:cNvSpPr/>
          <p:nvPr/>
        </p:nvSpPr>
        <p:spPr>
          <a:xfrm>
            <a:off x="1068945" y="4308657"/>
            <a:ext cx="1925191" cy="603695"/>
          </a:xfrm>
          <a:prstGeom prst="wedgeRoundRectCallout">
            <a:avLst>
              <a:gd name="adj1" fmla="val -1078"/>
              <a:gd name="adj2" fmla="val -99264"/>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Reflects wisdom of the crowd</a:t>
            </a:r>
          </a:p>
        </p:txBody>
      </p:sp>
      <p:sp>
        <p:nvSpPr>
          <p:cNvPr id="9" name="TextBox 8">
            <a:extLst>
              <a:ext uri="{FF2B5EF4-FFF2-40B4-BE49-F238E27FC236}">
                <a16:creationId xmlns:a16="http://schemas.microsoft.com/office/drawing/2014/main" id="{7E8199B8-7B36-7EBD-25BE-F0ED38120C71}"/>
              </a:ext>
            </a:extLst>
          </p:cNvPr>
          <p:cNvSpPr txBox="1"/>
          <p:nvPr/>
        </p:nvSpPr>
        <p:spPr>
          <a:xfrm>
            <a:off x="428776" y="6368209"/>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sp>
        <p:nvSpPr>
          <p:cNvPr id="13" name="TextBox 12">
            <a:extLst>
              <a:ext uri="{FF2B5EF4-FFF2-40B4-BE49-F238E27FC236}">
                <a16:creationId xmlns:a16="http://schemas.microsoft.com/office/drawing/2014/main" id="{EF233898-442C-19FC-5BD5-44069725AEEC}"/>
              </a:ext>
            </a:extLst>
          </p:cNvPr>
          <p:cNvSpPr txBox="1"/>
          <p:nvPr/>
        </p:nvSpPr>
        <p:spPr>
          <a:xfrm>
            <a:off x="3750681" y="934827"/>
            <a:ext cx="4996658" cy="584775"/>
          </a:xfrm>
          <a:prstGeom prst="rect">
            <a:avLst/>
          </a:prstGeom>
          <a:noFill/>
        </p:spPr>
        <p:txBody>
          <a:bodyPr wrap="square" rtlCol="0">
            <a:spAutoFit/>
          </a:bodyPr>
          <a:lstStyle/>
          <a:p>
            <a:r>
              <a:rPr lang="en-US" sz="1600" dirty="0">
                <a:latin typeface="+mj-lt"/>
                <a:cs typeface="Times New Roman" panose="02020603050405020304" pitchFamily="18" charset="0"/>
              </a:rPr>
              <a:t>For each class, there is a data sample belonging to that class with prob. close to 1</a:t>
            </a:r>
          </a:p>
        </p:txBody>
      </p:sp>
      <p:sp>
        <p:nvSpPr>
          <p:cNvPr id="19" name="TextBox 18">
            <a:extLst>
              <a:ext uri="{FF2B5EF4-FFF2-40B4-BE49-F238E27FC236}">
                <a16:creationId xmlns:a16="http://schemas.microsoft.com/office/drawing/2014/main" id="{DECDAC03-15F4-D683-EFDD-FBAC8C4D82C1}"/>
              </a:ext>
            </a:extLst>
          </p:cNvPr>
          <p:cNvSpPr txBox="1"/>
          <p:nvPr/>
        </p:nvSpPr>
        <p:spPr>
          <a:xfrm>
            <a:off x="773054" y="3698555"/>
            <a:ext cx="2723823" cy="369332"/>
          </a:xfrm>
          <a:prstGeom prst="rect">
            <a:avLst/>
          </a:prstGeom>
          <a:noFill/>
        </p:spPr>
        <p:txBody>
          <a:bodyPr wrap="none" rtlCol="0">
            <a:spAutoFit/>
          </a:bodyPr>
          <a:lstStyle/>
          <a:p>
            <a:r>
              <a:rPr lang="en-US" b="1" i="1" dirty="0">
                <a:latin typeface="+mj-lt"/>
                <a:cs typeface="Times New Roman" panose="02020603050405020304" pitchFamily="18" charset="0"/>
              </a:rPr>
              <a:t>Class expert condition </a:t>
            </a:r>
          </a:p>
        </p:txBody>
      </p:sp>
      <p:sp>
        <p:nvSpPr>
          <p:cNvPr id="20" name="Arrow: Right 19">
            <a:extLst>
              <a:ext uri="{FF2B5EF4-FFF2-40B4-BE49-F238E27FC236}">
                <a16:creationId xmlns:a16="http://schemas.microsoft.com/office/drawing/2014/main" id="{DE809689-A6EE-5A99-0D9A-8CC551888557}"/>
              </a:ext>
            </a:extLst>
          </p:cNvPr>
          <p:cNvSpPr/>
          <p:nvPr/>
        </p:nvSpPr>
        <p:spPr>
          <a:xfrm>
            <a:off x="3388264" y="3783198"/>
            <a:ext cx="449552" cy="219291"/>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1" name="Oval 20">
            <a:extLst>
              <a:ext uri="{FF2B5EF4-FFF2-40B4-BE49-F238E27FC236}">
                <a16:creationId xmlns:a16="http://schemas.microsoft.com/office/drawing/2014/main" id="{1BCD7B0E-7602-6935-0ED2-A0F71266C5C1}"/>
              </a:ext>
            </a:extLst>
          </p:cNvPr>
          <p:cNvSpPr/>
          <p:nvPr/>
        </p:nvSpPr>
        <p:spPr>
          <a:xfrm>
            <a:off x="477111" y="3726554"/>
            <a:ext cx="345463" cy="286193"/>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2</a:t>
            </a:r>
          </a:p>
        </p:txBody>
      </p:sp>
      <p:sp>
        <p:nvSpPr>
          <p:cNvPr id="22" name="TextBox 21">
            <a:extLst>
              <a:ext uri="{FF2B5EF4-FFF2-40B4-BE49-F238E27FC236}">
                <a16:creationId xmlns:a16="http://schemas.microsoft.com/office/drawing/2014/main" id="{DC2F663D-DA44-E2DB-1534-E9DC1AF6C4D0}"/>
              </a:ext>
            </a:extLst>
          </p:cNvPr>
          <p:cNvSpPr txBox="1"/>
          <p:nvPr/>
        </p:nvSpPr>
        <p:spPr>
          <a:xfrm>
            <a:off x="3792820" y="3724050"/>
            <a:ext cx="3220753" cy="338554"/>
          </a:xfrm>
          <a:prstGeom prst="rect">
            <a:avLst/>
          </a:prstGeom>
          <a:noFill/>
        </p:spPr>
        <p:txBody>
          <a:bodyPr wrap="none" rtlCol="0">
            <a:spAutoFit/>
          </a:bodyPr>
          <a:lstStyle/>
          <a:p>
            <a:r>
              <a:rPr lang="en-US" sz="1600" dirty="0">
                <a:latin typeface="+mj-lt"/>
                <a:cs typeface="Times New Roman" panose="02020603050405020304" pitchFamily="18" charset="0"/>
              </a:rPr>
              <a:t>For each class, there is an expert</a:t>
            </a:r>
          </a:p>
        </p:txBody>
      </p:sp>
      <p:pic>
        <p:nvPicPr>
          <p:cNvPr id="23" name="Picture 2" descr="NIH Makes Largest Set of Medical Imaging Data Available to Public">
            <a:extLst>
              <a:ext uri="{FF2B5EF4-FFF2-40B4-BE49-F238E27FC236}">
                <a16:creationId xmlns:a16="http://schemas.microsoft.com/office/drawing/2014/main" id="{AF7CC803-13E3-839D-46D9-72F8C8AC4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946" y="5011509"/>
            <a:ext cx="1289135" cy="7491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canning the genetic barcode of plant-pollinator interactions | New Phyt  blog">
            <a:extLst>
              <a:ext uri="{FF2B5EF4-FFF2-40B4-BE49-F238E27FC236}">
                <a16:creationId xmlns:a16="http://schemas.microsoft.com/office/drawing/2014/main" id="{5F6F5FC9-833C-2237-C79F-4F2D1B4F1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4137" y="4974142"/>
            <a:ext cx="1012845" cy="7612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Datasets tagged nasa in Earth Engine | Earth Engine Data Catalog | Google  Developers">
            <a:extLst>
              <a:ext uri="{FF2B5EF4-FFF2-40B4-BE49-F238E27FC236}">
                <a16:creationId xmlns:a16="http://schemas.microsoft.com/office/drawing/2014/main" id="{3B9CC6C9-B3CF-95F0-0B06-299B6ACD5E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4772" y="4957885"/>
            <a:ext cx="844846" cy="8351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7A21869-5D38-F5DF-ECA6-0F1693A9300A}"/>
              </a:ext>
            </a:extLst>
          </p:cNvPr>
          <p:cNvSpPr txBox="1"/>
          <p:nvPr/>
        </p:nvSpPr>
        <p:spPr>
          <a:xfrm>
            <a:off x="1070291" y="5833990"/>
            <a:ext cx="1124026" cy="276999"/>
          </a:xfrm>
          <a:prstGeom prst="rect">
            <a:avLst/>
          </a:prstGeom>
          <a:noFill/>
        </p:spPr>
        <p:txBody>
          <a:bodyPr wrap="none" rtlCol="0">
            <a:spAutoFit/>
          </a:bodyPr>
          <a:lstStyle/>
          <a:p>
            <a:r>
              <a:rPr lang="en-US" sz="1200" b="1" dirty="0">
                <a:latin typeface="+mj-lt"/>
                <a:cs typeface="Times New Roman" panose="02020603050405020304" pitchFamily="18" charset="0"/>
              </a:rPr>
              <a:t>Medical Data</a:t>
            </a:r>
          </a:p>
        </p:txBody>
      </p:sp>
      <p:sp>
        <p:nvSpPr>
          <p:cNvPr id="27" name="TextBox 26">
            <a:extLst>
              <a:ext uri="{FF2B5EF4-FFF2-40B4-BE49-F238E27FC236}">
                <a16:creationId xmlns:a16="http://schemas.microsoft.com/office/drawing/2014/main" id="{7713959E-92F9-D287-BB3D-2746FA040FAB}"/>
              </a:ext>
            </a:extLst>
          </p:cNvPr>
          <p:cNvSpPr txBox="1"/>
          <p:nvPr/>
        </p:nvSpPr>
        <p:spPr>
          <a:xfrm>
            <a:off x="2859359" y="5797472"/>
            <a:ext cx="1330814" cy="276999"/>
          </a:xfrm>
          <a:prstGeom prst="rect">
            <a:avLst/>
          </a:prstGeom>
          <a:noFill/>
        </p:spPr>
        <p:txBody>
          <a:bodyPr wrap="none" rtlCol="0">
            <a:spAutoFit/>
          </a:bodyPr>
          <a:lstStyle/>
          <a:p>
            <a:r>
              <a:rPr lang="en-US" sz="1200" b="1" dirty="0">
                <a:latin typeface="+mj-lt"/>
                <a:cs typeface="Times New Roman" panose="02020603050405020304" pitchFamily="18" charset="0"/>
              </a:rPr>
              <a:t>Ecological Data</a:t>
            </a:r>
          </a:p>
        </p:txBody>
      </p:sp>
      <p:sp>
        <p:nvSpPr>
          <p:cNvPr id="28" name="TextBox 27">
            <a:extLst>
              <a:ext uri="{FF2B5EF4-FFF2-40B4-BE49-F238E27FC236}">
                <a16:creationId xmlns:a16="http://schemas.microsoft.com/office/drawing/2014/main" id="{16ACB4DD-542E-C80D-3DFE-CFBE809F6B96}"/>
              </a:ext>
            </a:extLst>
          </p:cNvPr>
          <p:cNvSpPr txBox="1"/>
          <p:nvPr/>
        </p:nvSpPr>
        <p:spPr>
          <a:xfrm>
            <a:off x="4628023" y="5818784"/>
            <a:ext cx="1346844" cy="276999"/>
          </a:xfrm>
          <a:prstGeom prst="rect">
            <a:avLst/>
          </a:prstGeom>
          <a:noFill/>
        </p:spPr>
        <p:txBody>
          <a:bodyPr wrap="none" rtlCol="0">
            <a:spAutoFit/>
          </a:bodyPr>
          <a:lstStyle/>
          <a:p>
            <a:r>
              <a:rPr lang="en-US" sz="1200" b="1" dirty="0">
                <a:latin typeface="+mj-lt"/>
                <a:cs typeface="Times New Roman" panose="02020603050405020304" pitchFamily="18" charset="0"/>
              </a:rPr>
              <a:t>Geospatial Data</a:t>
            </a:r>
          </a:p>
        </p:txBody>
      </p:sp>
      <p:grpSp>
        <p:nvGrpSpPr>
          <p:cNvPr id="33" name="Group 32">
            <a:extLst>
              <a:ext uri="{FF2B5EF4-FFF2-40B4-BE49-F238E27FC236}">
                <a16:creationId xmlns:a16="http://schemas.microsoft.com/office/drawing/2014/main" id="{379417C1-146B-8B55-F7AB-1AA2DF7D60C8}"/>
              </a:ext>
            </a:extLst>
          </p:cNvPr>
          <p:cNvGrpSpPr/>
          <p:nvPr/>
        </p:nvGrpSpPr>
        <p:grpSpPr>
          <a:xfrm>
            <a:off x="310600" y="991248"/>
            <a:ext cx="8498428" cy="2493116"/>
            <a:chOff x="310600" y="991248"/>
            <a:chExt cx="8498428" cy="2493116"/>
          </a:xfrm>
        </p:grpSpPr>
        <p:pic>
          <p:nvPicPr>
            <p:cNvPr id="4" name="Picture 28" descr="Facebook Social Network Graph Prediction | Karthik Bhaskar">
              <a:extLst>
                <a:ext uri="{FF2B5EF4-FFF2-40B4-BE49-F238E27FC236}">
                  <a16:creationId xmlns:a16="http://schemas.microsoft.com/office/drawing/2014/main" id="{4210955F-54F2-06E8-DE55-27A516171B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5428" y="2312810"/>
              <a:ext cx="1283492" cy="8945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384C191-29D9-34AB-C2BE-A5CE32D885DF}"/>
                </a:ext>
              </a:extLst>
            </p:cNvPr>
            <p:cNvSpPr/>
            <p:nvPr/>
          </p:nvSpPr>
          <p:spPr>
            <a:xfrm>
              <a:off x="4071594" y="1498741"/>
              <a:ext cx="1784893" cy="84772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Easier to satisfy for very large datasets</a:t>
              </a:r>
            </a:p>
          </p:txBody>
        </p:sp>
        <p:sp>
          <p:nvSpPr>
            <p:cNvPr id="7" name="Arrow: Right 6">
              <a:extLst>
                <a:ext uri="{FF2B5EF4-FFF2-40B4-BE49-F238E27FC236}">
                  <a16:creationId xmlns:a16="http://schemas.microsoft.com/office/drawing/2014/main" id="{37ABA82B-7FCD-C9B0-DD9A-4A7DF4D72582}"/>
                </a:ext>
              </a:extLst>
            </p:cNvPr>
            <p:cNvSpPr/>
            <p:nvPr/>
          </p:nvSpPr>
          <p:spPr>
            <a:xfrm>
              <a:off x="2920614" y="1776564"/>
              <a:ext cx="1152525" cy="162622"/>
            </a:xfrm>
            <a:prstGeom prst="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208ABB13-0CEE-453A-74CB-3BE623408639}"/>
                </a:ext>
              </a:extLst>
            </p:cNvPr>
            <p:cNvSpPr/>
            <p:nvPr/>
          </p:nvSpPr>
          <p:spPr>
            <a:xfrm>
              <a:off x="1187354" y="1569749"/>
              <a:ext cx="1806783" cy="534917"/>
            </a:xfrm>
            <a:prstGeom prst="wedgeRoundRectCallout">
              <a:avLst>
                <a:gd name="adj1" fmla="val -1078"/>
                <a:gd name="adj2" fmla="val -99264"/>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Reflects diversity of data</a:t>
              </a:r>
            </a:p>
          </p:txBody>
        </p:sp>
        <p:sp>
          <p:nvSpPr>
            <p:cNvPr id="10" name="TextBox 9">
              <a:extLst>
                <a:ext uri="{FF2B5EF4-FFF2-40B4-BE49-F238E27FC236}">
                  <a16:creationId xmlns:a16="http://schemas.microsoft.com/office/drawing/2014/main" id="{C48DA74A-0603-161F-412A-EEE874223D93}"/>
                </a:ext>
              </a:extLst>
            </p:cNvPr>
            <p:cNvSpPr txBox="1"/>
            <p:nvPr/>
          </p:nvSpPr>
          <p:spPr>
            <a:xfrm>
              <a:off x="664441" y="1001760"/>
              <a:ext cx="2723823" cy="369332"/>
            </a:xfrm>
            <a:prstGeom prst="rect">
              <a:avLst/>
            </a:prstGeom>
            <a:noFill/>
          </p:spPr>
          <p:txBody>
            <a:bodyPr wrap="none" rtlCol="0">
              <a:spAutoFit/>
            </a:bodyPr>
            <a:lstStyle/>
            <a:p>
              <a:r>
                <a:rPr lang="en-US" b="1" i="1" dirty="0">
                  <a:latin typeface="+mj-lt"/>
                  <a:cs typeface="Times New Roman" panose="02020603050405020304" pitchFamily="18" charset="0"/>
                </a:rPr>
                <a:t>Anchor point condition</a:t>
              </a:r>
            </a:p>
          </p:txBody>
        </p:sp>
        <p:sp>
          <p:nvSpPr>
            <p:cNvPr id="11" name="Arrow: Right 10">
              <a:extLst>
                <a:ext uri="{FF2B5EF4-FFF2-40B4-BE49-F238E27FC236}">
                  <a16:creationId xmlns:a16="http://schemas.microsoft.com/office/drawing/2014/main" id="{1FD00BE9-B06E-64C4-FD37-C41A28427353}"/>
                </a:ext>
              </a:extLst>
            </p:cNvPr>
            <p:cNvSpPr/>
            <p:nvPr/>
          </p:nvSpPr>
          <p:spPr>
            <a:xfrm>
              <a:off x="3351953" y="1117517"/>
              <a:ext cx="435039" cy="215498"/>
            </a:xfrm>
            <a:prstGeom prst="rightArrow">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Oval 11">
              <a:extLst>
                <a:ext uri="{FF2B5EF4-FFF2-40B4-BE49-F238E27FC236}">
                  <a16:creationId xmlns:a16="http://schemas.microsoft.com/office/drawing/2014/main" id="{57B027D4-F98B-C707-5DC9-C5626681E539}"/>
                </a:ext>
              </a:extLst>
            </p:cNvPr>
            <p:cNvSpPr/>
            <p:nvPr/>
          </p:nvSpPr>
          <p:spPr>
            <a:xfrm>
              <a:off x="310600" y="991248"/>
              <a:ext cx="357138" cy="354927"/>
            </a:xfrm>
            <a:prstGeom prst="ellipse">
              <a:avLst/>
            </a:prstGeom>
            <a:solidFill>
              <a:schemeClr val="accent4">
                <a:lumMod val="20000"/>
                <a:lumOff val="80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lumMod val="75000"/>
                    </a:schemeClr>
                  </a:solidFill>
                  <a:latin typeface="+mj-lt"/>
                </a:rPr>
                <a:t>1</a:t>
              </a:r>
            </a:p>
          </p:txBody>
        </p:sp>
        <p:pic>
          <p:nvPicPr>
            <p:cNvPr id="14" name="Picture 6" descr="Tencent Released The Largest Multi-Labelled Image Dataset">
              <a:extLst>
                <a:ext uri="{FF2B5EF4-FFF2-40B4-BE49-F238E27FC236}">
                  <a16:creationId xmlns:a16="http://schemas.microsoft.com/office/drawing/2014/main" id="{25935500-0071-172F-26FF-1F526C96CC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4541" y="2395168"/>
              <a:ext cx="1282165" cy="7222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E2FF2ED-F669-8235-7A3D-502841046D05}"/>
                </a:ext>
              </a:extLst>
            </p:cNvPr>
            <p:cNvSpPr txBox="1"/>
            <p:nvPr/>
          </p:nvSpPr>
          <p:spPr>
            <a:xfrm>
              <a:off x="1094493" y="3150224"/>
              <a:ext cx="1285929" cy="276999"/>
            </a:xfrm>
            <a:prstGeom prst="rect">
              <a:avLst/>
            </a:prstGeom>
            <a:noFill/>
          </p:spPr>
          <p:txBody>
            <a:bodyPr wrap="none" rtlCol="0">
              <a:spAutoFit/>
            </a:bodyPr>
            <a:lstStyle/>
            <a:p>
              <a:r>
                <a:rPr lang="en-US" sz="1200" b="1" dirty="0">
                  <a:latin typeface="+mj-lt"/>
                  <a:cs typeface="Times New Roman" panose="02020603050405020304" pitchFamily="18" charset="0"/>
                </a:rPr>
                <a:t>Natural Images</a:t>
              </a:r>
            </a:p>
          </p:txBody>
        </p:sp>
        <p:pic>
          <p:nvPicPr>
            <p:cNvPr id="16" name="Picture 8" descr="Performing Sentiment Analysis Using Twitter Data!">
              <a:extLst>
                <a:ext uri="{FF2B5EF4-FFF2-40B4-BE49-F238E27FC236}">
                  <a16:creationId xmlns:a16="http://schemas.microsoft.com/office/drawing/2014/main" id="{B2F6D862-DFAE-3252-1378-AEE814128E4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2652" y="2404945"/>
              <a:ext cx="1310055" cy="719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AB1D7C3-8B66-9CF7-4862-8A4F4C93E6E2}"/>
                </a:ext>
              </a:extLst>
            </p:cNvPr>
            <p:cNvSpPr txBox="1"/>
            <p:nvPr/>
          </p:nvSpPr>
          <p:spPr>
            <a:xfrm>
              <a:off x="2612103" y="3193010"/>
              <a:ext cx="2279791" cy="276999"/>
            </a:xfrm>
            <a:prstGeom prst="rect">
              <a:avLst/>
            </a:prstGeom>
            <a:noFill/>
          </p:spPr>
          <p:txBody>
            <a:bodyPr wrap="none" rtlCol="0">
              <a:spAutoFit/>
            </a:bodyPr>
            <a:lstStyle/>
            <a:p>
              <a:r>
                <a:rPr lang="en-US" sz="1200" b="1" dirty="0">
                  <a:latin typeface="+mj-lt"/>
                  <a:cs typeface="Times New Roman" panose="02020603050405020304" pitchFamily="18" charset="0"/>
                </a:rPr>
                <a:t>Social Media Sentiment Data</a:t>
              </a:r>
            </a:p>
          </p:txBody>
        </p:sp>
        <p:sp>
          <p:nvSpPr>
            <p:cNvPr id="18" name="TextBox 17">
              <a:extLst>
                <a:ext uri="{FF2B5EF4-FFF2-40B4-BE49-F238E27FC236}">
                  <a16:creationId xmlns:a16="http://schemas.microsoft.com/office/drawing/2014/main" id="{34F3F9D3-4AE3-2A42-35B1-FF02A0A74A64}"/>
                </a:ext>
              </a:extLst>
            </p:cNvPr>
            <p:cNvSpPr txBox="1"/>
            <p:nvPr/>
          </p:nvSpPr>
          <p:spPr>
            <a:xfrm>
              <a:off x="5020983" y="3207365"/>
              <a:ext cx="1662635" cy="276999"/>
            </a:xfrm>
            <a:prstGeom prst="rect">
              <a:avLst/>
            </a:prstGeom>
            <a:noFill/>
          </p:spPr>
          <p:txBody>
            <a:bodyPr wrap="none" rtlCol="0">
              <a:spAutoFit/>
            </a:bodyPr>
            <a:lstStyle/>
            <a:p>
              <a:r>
                <a:rPr lang="en-US" sz="1200" b="1" dirty="0">
                  <a:latin typeface="+mj-lt"/>
                  <a:cs typeface="Times New Roman" panose="02020603050405020304" pitchFamily="18" charset="0"/>
                </a:rPr>
                <a:t>Social Network Data</a:t>
              </a:r>
            </a:p>
          </p:txBody>
        </p:sp>
        <p:sp>
          <p:nvSpPr>
            <p:cNvPr id="29" name="TextBox 28">
              <a:extLst>
                <a:ext uri="{FF2B5EF4-FFF2-40B4-BE49-F238E27FC236}">
                  <a16:creationId xmlns:a16="http://schemas.microsoft.com/office/drawing/2014/main" id="{BE551BAA-4EA0-C957-6A1A-EE1FD3E47F3A}"/>
                </a:ext>
              </a:extLst>
            </p:cNvPr>
            <p:cNvSpPr txBox="1"/>
            <p:nvPr/>
          </p:nvSpPr>
          <p:spPr>
            <a:xfrm>
              <a:off x="6472835" y="1740672"/>
              <a:ext cx="2336193" cy="830997"/>
            </a:xfrm>
            <a:prstGeom prst="rect">
              <a:avLst/>
            </a:prstGeom>
            <a:noFill/>
          </p:spPr>
          <p:txBody>
            <a:bodyPr wrap="square" rtlCol="0">
              <a:spAutoFit/>
            </a:bodyPr>
            <a:lstStyle/>
            <a:p>
              <a:pPr algn="ctr"/>
              <a:r>
                <a:rPr lang="en-US" sz="1600" b="1" dirty="0">
                  <a:solidFill>
                    <a:schemeClr val="accent2">
                      <a:lumMod val="75000"/>
                    </a:schemeClr>
                  </a:solidFill>
                  <a:latin typeface="+mj-lt"/>
                  <a:cs typeface="Times New Roman" panose="02020603050405020304" pitchFamily="18" charset="0"/>
                </a:rPr>
                <a:t>They often obtain labels from non-experts, e.g., via AMT</a:t>
              </a:r>
            </a:p>
          </p:txBody>
        </p:sp>
        <p:pic>
          <p:nvPicPr>
            <p:cNvPr id="30" name="Picture 22" descr="Amazon MTurk (@amazonmturk) / Twitter">
              <a:extLst>
                <a:ext uri="{FF2B5EF4-FFF2-40B4-BE49-F238E27FC236}">
                  <a16:creationId xmlns:a16="http://schemas.microsoft.com/office/drawing/2014/main" id="{61D355FD-2D95-0C23-C7DD-0E9DC15DFE9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199" b="17280"/>
            <a:stretch/>
          </p:blipFill>
          <p:spPr bwMode="auto">
            <a:xfrm>
              <a:off x="7159272" y="2633779"/>
              <a:ext cx="830706" cy="52767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9EC55B0-3124-0891-4AE1-7FA3B725E2A9}"/>
              </a:ext>
            </a:extLst>
          </p:cNvPr>
          <p:cNvSpPr txBox="1"/>
          <p:nvPr/>
        </p:nvSpPr>
        <p:spPr>
          <a:xfrm>
            <a:off x="6624132" y="4110565"/>
            <a:ext cx="2103871" cy="584775"/>
          </a:xfrm>
          <a:prstGeom prst="rect">
            <a:avLst/>
          </a:prstGeom>
          <a:noFill/>
        </p:spPr>
        <p:txBody>
          <a:bodyPr wrap="square" rtlCol="0">
            <a:spAutoFit/>
          </a:bodyPr>
          <a:lstStyle/>
          <a:p>
            <a:pPr algn="ctr"/>
            <a:r>
              <a:rPr lang="en-US" sz="1600" b="1" dirty="0">
                <a:solidFill>
                  <a:schemeClr val="accent2">
                    <a:lumMod val="75000"/>
                  </a:schemeClr>
                </a:solidFill>
                <a:latin typeface="+mj-lt"/>
                <a:cs typeface="Times New Roman" panose="02020603050405020304" pitchFamily="18" charset="0"/>
              </a:rPr>
              <a:t>Need domain experts to label</a:t>
            </a:r>
          </a:p>
        </p:txBody>
      </p:sp>
      <p:pic>
        <p:nvPicPr>
          <p:cNvPr id="32" name="Picture 14" descr="3d Man Cloth Banner Thank You Stock Illustration - Illustration of holding,  give: 52360078">
            <a:extLst>
              <a:ext uri="{FF2B5EF4-FFF2-40B4-BE49-F238E27FC236}">
                <a16:creationId xmlns:a16="http://schemas.microsoft.com/office/drawing/2014/main" id="{E60E5078-3593-C9E5-C7C4-FB2759595AB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493" t="4934" r="16884" b="2486"/>
          <a:stretch/>
        </p:blipFill>
        <p:spPr bwMode="auto">
          <a:xfrm>
            <a:off x="7318519" y="4634379"/>
            <a:ext cx="644823" cy="8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09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animBg="1"/>
      <p:bldP spid="21" grpId="0" animBg="1"/>
      <p:bldP spid="22" grpId="0"/>
      <p:bldP spid="26" grpId="0"/>
      <p:bldP spid="27" grpId="0"/>
      <p:bldP spid="28"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2CAE-69DD-7DC3-CD7B-3C7C1B835E2A}"/>
              </a:ext>
            </a:extLst>
          </p:cNvPr>
          <p:cNvSpPr>
            <a:spLocks noGrp="1"/>
          </p:cNvSpPr>
          <p:nvPr>
            <p:ph type="title"/>
          </p:nvPr>
        </p:nvSpPr>
        <p:spPr/>
        <p:txBody>
          <a:bodyPr/>
          <a:lstStyle/>
          <a:p>
            <a:r>
              <a:rPr lang="en-US" dirty="0"/>
              <a:t>Enhanced identifiability under CCEM</a:t>
            </a:r>
          </a:p>
        </p:txBody>
      </p:sp>
      <p:grpSp>
        <p:nvGrpSpPr>
          <p:cNvPr id="4" name="Group 3">
            <a:extLst>
              <a:ext uri="{FF2B5EF4-FFF2-40B4-BE49-F238E27FC236}">
                <a16:creationId xmlns:a16="http://schemas.microsoft.com/office/drawing/2014/main" id="{09C51690-5578-2489-4D92-A27599C87D29}"/>
              </a:ext>
            </a:extLst>
          </p:cNvPr>
          <p:cNvGrpSpPr/>
          <p:nvPr/>
        </p:nvGrpSpPr>
        <p:grpSpPr>
          <a:xfrm>
            <a:off x="479165" y="2134139"/>
            <a:ext cx="4699417" cy="1358458"/>
            <a:chOff x="1551398" y="731279"/>
            <a:chExt cx="6773514" cy="1897381"/>
          </a:xfrm>
        </p:grpSpPr>
        <p:sp>
          <p:nvSpPr>
            <p:cNvPr id="5" name="Speech Bubble: Rectangle with Corners Rounded 4">
              <a:extLst>
                <a:ext uri="{FF2B5EF4-FFF2-40B4-BE49-F238E27FC236}">
                  <a16:creationId xmlns:a16="http://schemas.microsoft.com/office/drawing/2014/main" id="{FFFF896B-026D-2829-E887-9C1F280BFCC6}"/>
                </a:ext>
              </a:extLst>
            </p:cNvPr>
            <p:cNvSpPr/>
            <p:nvPr/>
          </p:nvSpPr>
          <p:spPr>
            <a:xfrm>
              <a:off x="1551398" y="731279"/>
              <a:ext cx="2671281" cy="1477727"/>
            </a:xfrm>
            <a:prstGeom prst="wedgeRoundRectCallout">
              <a:avLst>
                <a:gd name="adj1" fmla="val -4679"/>
                <a:gd name="adj2" fmla="val 67367"/>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29">
              <a:extLst>
                <a:ext uri="{FF2B5EF4-FFF2-40B4-BE49-F238E27FC236}">
                  <a16:creationId xmlns:a16="http://schemas.microsoft.com/office/drawing/2014/main" id="{29F3EC74-7E02-C748-E86B-2E1129031D40}"/>
                </a:ext>
              </a:extLst>
            </p:cNvPr>
            <p:cNvSpPr/>
            <p:nvPr/>
          </p:nvSpPr>
          <p:spPr>
            <a:xfrm>
              <a:off x="5581712" y="1071676"/>
              <a:ext cx="2743200" cy="1081505"/>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7" name="Group 6">
              <a:extLst>
                <a:ext uri="{FF2B5EF4-FFF2-40B4-BE49-F238E27FC236}">
                  <a16:creationId xmlns:a16="http://schemas.microsoft.com/office/drawing/2014/main" id="{C2B53BE1-03BA-E7A7-C8ED-CFDDD4A2F16B}"/>
                </a:ext>
              </a:extLst>
            </p:cNvPr>
            <p:cNvGrpSpPr/>
            <p:nvPr/>
          </p:nvGrpSpPr>
          <p:grpSpPr>
            <a:xfrm>
              <a:off x="1691389" y="731279"/>
              <a:ext cx="6565935" cy="1752404"/>
              <a:chOff x="1791136" y="6166097"/>
              <a:chExt cx="6565935" cy="1752404"/>
            </a:xfrm>
          </p:grpSpPr>
          <p:sp>
            <p:nvSpPr>
              <p:cNvPr id="10" name="Speech Bubble: Rectangle with Corners Rounded 29 1">
                <a:extLst>
                  <a:ext uri="{FF2B5EF4-FFF2-40B4-BE49-F238E27FC236}">
                    <a16:creationId xmlns:a16="http://schemas.microsoft.com/office/drawing/2014/main" id="{48A3B685-E327-E48E-5A37-81E5B729BAA2}"/>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24 1 1" descr="\documentclass{article}&#10;\usepackage{amsmath}&#10;\usepackage{bm,amssymb}&#10;\pagestyle{empty}&#10;\begin{document}&#10;&#10;$\bm W$&#10;&#10;&#10;\end{document}" title="IguanaTex Bitmap Display">
                <a:extLst>
                  <a:ext uri="{FF2B5EF4-FFF2-40B4-BE49-F238E27FC236}">
                    <a16:creationId xmlns:a16="http://schemas.microsoft.com/office/drawing/2014/main" id="{02A22662-FA9E-C784-D52F-628C2AFC57CA}"/>
                  </a:ext>
                </a:extLst>
              </p:cNvPr>
              <p:cNvPicPr>
                <a:picLocks noChangeAspect="1"/>
              </p:cNvPicPr>
              <p:nvPr>
                <p:custDataLst>
                  <p:tags r:id="rId6"/>
                </p:custDataLst>
              </p:nvPr>
            </p:nvPicPr>
            <p:blipFill>
              <a:blip r:embed="rId9"/>
              <a:stretch>
                <a:fillRect/>
              </a:stretch>
            </p:blipFill>
            <p:spPr>
              <a:xfrm>
                <a:off x="5712281" y="7705025"/>
                <a:ext cx="348497" cy="213476"/>
              </a:xfrm>
              <a:prstGeom prst="rect">
                <a:avLst/>
              </a:prstGeom>
            </p:spPr>
          </p:pic>
          <p:pic>
            <p:nvPicPr>
              <p:cNvPr id="1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93041A2C-8D84-69DC-23FC-960BFAB6CA33}"/>
                  </a:ext>
                </a:extLst>
              </p:cNvPr>
              <p:cNvPicPr>
                <a:picLocks noChangeAspect="1"/>
              </p:cNvPicPr>
              <p:nvPr>
                <p:custDataLst>
                  <p:tags r:id="rId7"/>
                </p:custDataLst>
              </p:nvPr>
            </p:nvPicPr>
            <p:blipFill>
              <a:blip r:embed="rId10"/>
              <a:stretch>
                <a:fillRect/>
              </a:stretch>
            </p:blipFill>
            <p:spPr>
              <a:xfrm>
                <a:off x="1791136" y="6244491"/>
                <a:ext cx="6565935" cy="1304205"/>
              </a:xfrm>
              <a:prstGeom prst="rect">
                <a:avLst/>
              </a:prstGeom>
            </p:spPr>
          </p:pic>
        </p:grpSp>
        <p:pic>
          <p:nvPicPr>
            <p:cNvPr id="8" name="Picture 7" descr="\documentclass{article}&#10;\usepackage{amsmath}&#10;\usepackage{bm,amssymb}&#10;\pagestyle{empty}&#10;\begin{document}&#10;&#10;$\bm F$&#10;&#10;&#10;\end{document}" title="IguanaTex Bitmap Display">
              <a:extLst>
                <a:ext uri="{FF2B5EF4-FFF2-40B4-BE49-F238E27FC236}">
                  <a16:creationId xmlns:a16="http://schemas.microsoft.com/office/drawing/2014/main" id="{64585C51-D25C-16EC-6DA5-2578FDFA0001}"/>
                </a:ext>
              </a:extLst>
            </p:cNvPr>
            <p:cNvPicPr>
              <a:picLocks noChangeAspect="1"/>
            </p:cNvPicPr>
            <p:nvPr>
              <p:custDataLst>
                <p:tags r:id="rId4"/>
              </p:custDataLst>
            </p:nvPr>
          </p:nvPicPr>
          <p:blipFill>
            <a:blip r:embed="rId11"/>
            <a:stretch>
              <a:fillRect/>
            </a:stretch>
          </p:blipFill>
          <p:spPr>
            <a:xfrm>
              <a:off x="6836538" y="2270207"/>
              <a:ext cx="233548" cy="206178"/>
            </a:xfrm>
            <a:prstGeom prst="rect">
              <a:avLst/>
            </a:prstGeom>
          </p:spPr>
        </p:pic>
        <p:pic>
          <p:nvPicPr>
            <p:cNvPr id="9" name="Picture 8" descr="\documentclass{article}&#10;\usepackage{amsmath}&#10;\usepackage{bm,amssymb}&#10;\pagestyle{empty}&#10;\begin{document}&#10;&#10;$\bm P$&#10;&#10;&#10;\end{document}" title="IguanaTex Bitmap Display">
              <a:extLst>
                <a:ext uri="{FF2B5EF4-FFF2-40B4-BE49-F238E27FC236}">
                  <a16:creationId xmlns:a16="http://schemas.microsoft.com/office/drawing/2014/main" id="{C1780FD3-B9BD-5D01-0327-326C8878AE8D}"/>
                </a:ext>
              </a:extLst>
            </p:cNvPr>
            <p:cNvPicPr>
              <a:picLocks noChangeAspect="1"/>
            </p:cNvPicPr>
            <p:nvPr>
              <p:custDataLst>
                <p:tags r:id="rId5"/>
              </p:custDataLst>
            </p:nvPr>
          </p:nvPicPr>
          <p:blipFill>
            <a:blip r:embed="rId12"/>
            <a:stretch>
              <a:fillRect/>
            </a:stretch>
          </p:blipFill>
          <p:spPr>
            <a:xfrm>
              <a:off x="2784942" y="2415184"/>
              <a:ext cx="250928" cy="213476"/>
            </a:xfrm>
            <a:prstGeom prst="rect">
              <a:avLst/>
            </a:prstGeom>
          </p:spPr>
        </p:pic>
      </p:grpSp>
      <p:sp>
        <p:nvSpPr>
          <p:cNvPr id="13" name="TextBox 12">
            <a:extLst>
              <a:ext uri="{FF2B5EF4-FFF2-40B4-BE49-F238E27FC236}">
                <a16:creationId xmlns:a16="http://schemas.microsoft.com/office/drawing/2014/main" id="{C173C3F2-9206-8F67-4A2B-C3F058CE2D93}"/>
              </a:ext>
            </a:extLst>
          </p:cNvPr>
          <p:cNvSpPr txBox="1"/>
          <p:nvPr/>
        </p:nvSpPr>
        <p:spPr>
          <a:xfrm>
            <a:off x="832535" y="6517863"/>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14" name="Group 13">
            <a:extLst>
              <a:ext uri="{FF2B5EF4-FFF2-40B4-BE49-F238E27FC236}">
                <a16:creationId xmlns:a16="http://schemas.microsoft.com/office/drawing/2014/main" id="{CC8AC0BA-9A46-D5BA-F9B6-3BDEAE727788}"/>
              </a:ext>
            </a:extLst>
          </p:cNvPr>
          <p:cNvGrpSpPr/>
          <p:nvPr/>
        </p:nvGrpSpPr>
        <p:grpSpPr>
          <a:xfrm>
            <a:off x="479165" y="3745868"/>
            <a:ext cx="8521400" cy="2450757"/>
            <a:chOff x="419723" y="3931307"/>
            <a:chExt cx="8521400" cy="2450757"/>
          </a:xfrm>
        </p:grpSpPr>
        <p:pic>
          <p:nvPicPr>
            <p:cNvPr id="15" name="Picture 14">
              <a:extLst>
                <a:ext uri="{FF2B5EF4-FFF2-40B4-BE49-F238E27FC236}">
                  <a16:creationId xmlns:a16="http://schemas.microsoft.com/office/drawing/2014/main" id="{3DAE93FC-F87F-7339-124F-762C60E8B081}"/>
                </a:ext>
              </a:extLst>
            </p:cNvPr>
            <p:cNvPicPr>
              <a:picLocks noChangeAspect="1"/>
            </p:cNvPicPr>
            <p:nvPr/>
          </p:nvPicPr>
          <p:blipFill>
            <a:blip r:embed="rId13"/>
            <a:stretch>
              <a:fillRect/>
            </a:stretch>
          </p:blipFill>
          <p:spPr>
            <a:xfrm>
              <a:off x="3792393" y="3931307"/>
              <a:ext cx="4356901" cy="2450757"/>
            </a:xfrm>
            <a:prstGeom prst="rect">
              <a:avLst/>
            </a:prstGeom>
          </p:spPr>
        </p:pic>
        <p:grpSp>
          <p:nvGrpSpPr>
            <p:cNvPr id="16" name="Group 15">
              <a:extLst>
                <a:ext uri="{FF2B5EF4-FFF2-40B4-BE49-F238E27FC236}">
                  <a16:creationId xmlns:a16="http://schemas.microsoft.com/office/drawing/2014/main" id="{137FA6A8-6DF2-A2BD-009B-B24E02005E83}"/>
                </a:ext>
              </a:extLst>
            </p:cNvPr>
            <p:cNvGrpSpPr/>
            <p:nvPr/>
          </p:nvGrpSpPr>
          <p:grpSpPr>
            <a:xfrm>
              <a:off x="7034691" y="3950165"/>
              <a:ext cx="1906432" cy="1015990"/>
              <a:chOff x="5469283" y="3739025"/>
              <a:chExt cx="2541910" cy="1354653"/>
            </a:xfrm>
          </p:grpSpPr>
          <p:sp>
            <p:nvSpPr>
              <p:cNvPr id="23" name="Speech Bubble: Rectangle with Corners Rounded 22">
                <a:extLst>
                  <a:ext uri="{FF2B5EF4-FFF2-40B4-BE49-F238E27FC236}">
                    <a16:creationId xmlns:a16="http://schemas.microsoft.com/office/drawing/2014/main" id="{692FBF29-46CC-0B3F-5183-EEE32FE8AA2B}"/>
                  </a:ext>
                </a:extLst>
              </p:cNvPr>
              <p:cNvSpPr/>
              <p:nvPr/>
            </p:nvSpPr>
            <p:spPr>
              <a:xfrm>
                <a:off x="5469283" y="3739025"/>
                <a:ext cx="2541910" cy="1354653"/>
              </a:xfrm>
              <a:prstGeom prst="wedgeRoundRectCallout">
                <a:avLst>
                  <a:gd name="adj1" fmla="val -77342"/>
                  <a:gd name="adj2" fmla="val 4202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latin typeface="+mj-lt"/>
                    <a:cs typeface="Times New Roman" panose="02020603050405020304" pitchFamily="18" charset="0"/>
                  </a:rPr>
                  <a:t>Minimize the volume occupied by conic hull of </a:t>
                </a:r>
              </a:p>
            </p:txBody>
          </p:sp>
          <p:pic>
            <p:nvPicPr>
              <p:cNvPr id="24" name="Picture 24 1 2" descr="\documentclass{article}&#10;\usepackage{amsmath}&#10;\usepackage{bm,amssymb}&#10;\pagestyle{empty}&#10;\begin{document}&#10;&#10;$\bm W$&#10;&#10;&#10;\end{document}" title="IguanaTex Bitmap Display">
                <a:extLst>
                  <a:ext uri="{FF2B5EF4-FFF2-40B4-BE49-F238E27FC236}">
                    <a16:creationId xmlns:a16="http://schemas.microsoft.com/office/drawing/2014/main" id="{ABEC89D1-49BD-56E0-9A1F-CB2C218CC6B3}"/>
                  </a:ext>
                </a:extLst>
              </p:cNvPr>
              <p:cNvPicPr>
                <a:picLocks noChangeAspect="1"/>
              </p:cNvPicPr>
              <p:nvPr>
                <p:custDataLst>
                  <p:tags r:id="rId3"/>
                </p:custDataLst>
              </p:nvPr>
            </p:nvPicPr>
            <p:blipFill>
              <a:blip r:embed="rId9"/>
              <a:stretch>
                <a:fillRect/>
              </a:stretch>
            </p:blipFill>
            <p:spPr>
              <a:xfrm>
                <a:off x="7619762" y="4666258"/>
                <a:ext cx="270087" cy="165445"/>
              </a:xfrm>
              <a:prstGeom prst="rect">
                <a:avLst/>
              </a:prstGeom>
            </p:spPr>
          </p:pic>
        </p:grpSp>
        <p:sp>
          <p:nvSpPr>
            <p:cNvPr id="17" name="Arrow: Left-Right 16">
              <a:extLst>
                <a:ext uri="{FF2B5EF4-FFF2-40B4-BE49-F238E27FC236}">
                  <a16:creationId xmlns:a16="http://schemas.microsoft.com/office/drawing/2014/main" id="{02EDA321-06C2-7592-A31B-38EF2B45B590}"/>
                </a:ext>
              </a:extLst>
            </p:cNvPr>
            <p:cNvSpPr/>
            <p:nvPr/>
          </p:nvSpPr>
          <p:spPr>
            <a:xfrm>
              <a:off x="3957294" y="4925811"/>
              <a:ext cx="791305" cy="190030"/>
            </a:xfrm>
            <a:prstGeom prst="lef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18" name="Picture 17">
              <a:extLst>
                <a:ext uri="{FF2B5EF4-FFF2-40B4-BE49-F238E27FC236}">
                  <a16:creationId xmlns:a16="http://schemas.microsoft.com/office/drawing/2014/main" id="{330D37A2-C6D2-0F5C-A4E9-087FFE17EB8D}"/>
                </a:ext>
              </a:extLst>
            </p:cNvPr>
            <p:cNvPicPr>
              <a:picLocks noChangeAspect="1"/>
            </p:cNvPicPr>
            <p:nvPr/>
          </p:nvPicPr>
          <p:blipFill>
            <a:blip r:embed="rId14"/>
            <a:stretch>
              <a:fillRect/>
            </a:stretch>
          </p:blipFill>
          <p:spPr>
            <a:xfrm>
              <a:off x="2476702" y="3956640"/>
              <a:ext cx="1429205" cy="2374736"/>
            </a:xfrm>
            <a:prstGeom prst="rect">
              <a:avLst/>
            </a:prstGeom>
          </p:spPr>
        </p:pic>
        <p:grpSp>
          <p:nvGrpSpPr>
            <p:cNvPr id="19" name="Group 18">
              <a:extLst>
                <a:ext uri="{FF2B5EF4-FFF2-40B4-BE49-F238E27FC236}">
                  <a16:creationId xmlns:a16="http://schemas.microsoft.com/office/drawing/2014/main" id="{23463A7F-1FD5-53BF-8BF8-CE44E455BBE5}"/>
                </a:ext>
              </a:extLst>
            </p:cNvPr>
            <p:cNvGrpSpPr/>
            <p:nvPr/>
          </p:nvGrpSpPr>
          <p:grpSpPr>
            <a:xfrm>
              <a:off x="419723" y="4581118"/>
              <a:ext cx="1853316" cy="1015990"/>
              <a:chOff x="3857927" y="4523866"/>
              <a:chExt cx="2471088" cy="1354653"/>
            </a:xfrm>
          </p:grpSpPr>
          <p:sp>
            <p:nvSpPr>
              <p:cNvPr id="21" name="Speech Bubble: Rectangle with Corners Rounded 20">
                <a:extLst>
                  <a:ext uri="{FF2B5EF4-FFF2-40B4-BE49-F238E27FC236}">
                    <a16:creationId xmlns:a16="http://schemas.microsoft.com/office/drawing/2014/main" id="{4E87121F-A7C6-8895-B9F7-F03098A51656}"/>
                  </a:ext>
                </a:extLst>
              </p:cNvPr>
              <p:cNvSpPr/>
              <p:nvPr/>
            </p:nvSpPr>
            <p:spPr>
              <a:xfrm>
                <a:off x="3857927" y="4523866"/>
                <a:ext cx="2471088" cy="1354653"/>
              </a:xfrm>
              <a:prstGeom prst="wedgeRoundRectCallout">
                <a:avLst>
                  <a:gd name="adj1" fmla="val 68532"/>
                  <a:gd name="adj2" fmla="val 51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i="1" dirty="0">
                    <a:solidFill>
                      <a:schemeClr val="tx1"/>
                    </a:solidFill>
                    <a:latin typeface="+mj-lt"/>
                    <a:cs typeface="Times New Roman" panose="02020603050405020304" pitchFamily="18" charset="0"/>
                  </a:rPr>
                  <a:t>Sufficiently Scattered </a:t>
                </a:r>
              </a:p>
              <a:p>
                <a:pPr algn="ctr"/>
                <a:r>
                  <a:rPr lang="en-US" sz="1500" b="1" i="1" dirty="0">
                    <a:solidFill>
                      <a:schemeClr val="tx1"/>
                    </a:solidFill>
                    <a:latin typeface="+mj-lt"/>
                    <a:cs typeface="Times New Roman" panose="02020603050405020304" pitchFamily="18" charset="0"/>
                  </a:rPr>
                  <a:t>Condition </a:t>
                </a:r>
                <a:r>
                  <a:rPr lang="en-US" sz="1500" b="1" dirty="0">
                    <a:solidFill>
                      <a:schemeClr val="tx1"/>
                    </a:solidFill>
                    <a:latin typeface="+mj-lt"/>
                    <a:cs typeface="Times New Roman" panose="02020603050405020304" pitchFamily="18" charset="0"/>
                  </a:rPr>
                  <a:t>(SSC) on </a:t>
                </a:r>
              </a:p>
            </p:txBody>
          </p:sp>
          <p:pic>
            <p:nvPicPr>
              <p:cNvPr id="22" name="Picture 21" descr="\documentclass{article}&#10;\usepackage{amsmath}&#10;\usepackage{bm,amssymb}&#10;\pagestyle{empty}&#10;\begin{document}&#10;&#10;$\bm F$&#10;&#10;&#10;\end{document}" title="IguanaTex Bitmap Display">
                <a:extLst>
                  <a:ext uri="{FF2B5EF4-FFF2-40B4-BE49-F238E27FC236}">
                    <a16:creationId xmlns:a16="http://schemas.microsoft.com/office/drawing/2014/main" id="{5DCB0B10-249F-7957-AF94-773A8426926D}"/>
                  </a:ext>
                </a:extLst>
              </p:cNvPr>
              <p:cNvPicPr>
                <a:picLocks noChangeAspect="1"/>
              </p:cNvPicPr>
              <p:nvPr>
                <p:custDataLst>
                  <p:tags r:id="rId2"/>
                </p:custDataLst>
              </p:nvPr>
            </p:nvPicPr>
            <p:blipFill>
              <a:blip r:embed="rId11"/>
              <a:stretch>
                <a:fillRect/>
              </a:stretch>
            </p:blipFill>
            <p:spPr>
              <a:xfrm>
                <a:off x="5272702" y="5595372"/>
                <a:ext cx="228295" cy="201539"/>
              </a:xfrm>
              <a:prstGeom prst="rect">
                <a:avLst/>
              </a:prstGeom>
            </p:spPr>
          </p:pic>
        </p:grpSp>
        <p:pic>
          <p:nvPicPr>
            <p:cNvPr id="20" name="Picture 19" descr="\documentclass{article}&#10;\usepackage{amsmath}&#10;\usepackage{bm,amssymb,mathrsfs}&#10;\pagestyle{empty}&#10;\begin{document}&#10;&#10;$\bm P = \bm W \bm F$&#10;&#10;\end{document}" title="IguanaTex Bitmap Display">
              <a:extLst>
                <a:ext uri="{FF2B5EF4-FFF2-40B4-BE49-F238E27FC236}">
                  <a16:creationId xmlns:a16="http://schemas.microsoft.com/office/drawing/2014/main" id="{4B550828-D376-A052-BADD-5D229E030E57}"/>
                </a:ext>
              </a:extLst>
            </p:cNvPr>
            <p:cNvPicPr>
              <a:picLocks noChangeAspect="1"/>
            </p:cNvPicPr>
            <p:nvPr>
              <p:custDataLst>
                <p:tags r:id="rId1"/>
              </p:custDataLst>
            </p:nvPr>
          </p:nvPicPr>
          <p:blipFill>
            <a:blip r:embed="rId15"/>
            <a:stretch>
              <a:fillRect/>
            </a:stretch>
          </p:blipFill>
          <p:spPr>
            <a:xfrm>
              <a:off x="4003577" y="4698667"/>
              <a:ext cx="804572" cy="133715"/>
            </a:xfrm>
            <a:prstGeom prst="rect">
              <a:avLst/>
            </a:prstGeom>
          </p:spPr>
        </p:pic>
      </p:grpSp>
      <p:sp>
        <p:nvSpPr>
          <p:cNvPr id="25" name="TextBox 24">
            <a:extLst>
              <a:ext uri="{FF2B5EF4-FFF2-40B4-BE49-F238E27FC236}">
                <a16:creationId xmlns:a16="http://schemas.microsoft.com/office/drawing/2014/main" id="{EF28AF77-B3F2-DBE1-A992-CC4D2824F449}"/>
              </a:ext>
            </a:extLst>
          </p:cNvPr>
          <p:cNvSpPr txBox="1"/>
          <p:nvPr/>
        </p:nvSpPr>
        <p:spPr>
          <a:xfrm>
            <a:off x="401413" y="824411"/>
            <a:ext cx="774002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identifiability of vanilla CCEM require conditions on both the latent factors, </a:t>
            </a:r>
            <a:r>
              <a:rPr lang="en-US" b="1" i="1" dirty="0">
                <a:latin typeface="+mj-lt"/>
                <a:cs typeface="Times New Roman" panose="02020603050405020304" pitchFamily="18" charset="0"/>
              </a:rPr>
              <a:t>class experts and anchor points </a:t>
            </a:r>
          </a:p>
          <a:p>
            <a:pPr marL="285750" indent="-285750">
              <a:buFont typeface="Wingdings" panose="05000000000000000000" pitchFamily="2" charset="2"/>
              <a:buChar char="Ø"/>
            </a:pPr>
            <a:r>
              <a:rPr lang="en-US" sz="1800" dirty="0">
                <a:latin typeface="+mj-lt"/>
                <a:cs typeface="Times New Roman" panose="02020603050405020304" pitchFamily="18" charset="0"/>
              </a:rPr>
              <a:t>[Ibrahim et al., 2023] relaxed the conditions on one of the latent factors by introducing a regularized CCEM</a:t>
            </a:r>
            <a:endParaRPr lang="en-US" dirty="0">
              <a:latin typeface="+mj-lt"/>
              <a:cs typeface="Times New Roman" panose="02020603050405020304" pitchFamily="18" charset="0"/>
            </a:endParaRPr>
          </a:p>
        </p:txBody>
      </p:sp>
      <p:sp>
        <p:nvSpPr>
          <p:cNvPr id="26" name="TextBox 25">
            <a:extLst>
              <a:ext uri="{FF2B5EF4-FFF2-40B4-BE49-F238E27FC236}">
                <a16:creationId xmlns:a16="http://schemas.microsoft.com/office/drawing/2014/main" id="{4619CF1A-2776-E20D-261E-CFBCC9B6DBBF}"/>
              </a:ext>
            </a:extLst>
          </p:cNvPr>
          <p:cNvSpPr txBox="1"/>
          <p:nvPr/>
        </p:nvSpPr>
        <p:spPr>
          <a:xfrm>
            <a:off x="5421696" y="1767192"/>
            <a:ext cx="3663881" cy="1754326"/>
          </a:xfrm>
          <a:prstGeom prst="rect">
            <a:avLst/>
          </a:prstGeom>
          <a:noFill/>
        </p:spPr>
        <p:txBody>
          <a:bodyPr wrap="square" rtlCol="0">
            <a:spAutoFit/>
          </a:bodyPr>
          <a:lstStyle/>
          <a:p>
            <a:pPr algn="ctr"/>
            <a:r>
              <a:rPr lang="en-US" b="1" u="sng" dirty="0">
                <a:solidFill>
                  <a:schemeClr val="accent1">
                    <a:lumMod val="75000"/>
                  </a:schemeClr>
                </a:solidFill>
                <a:latin typeface="+mj-lt"/>
                <a:cs typeface="Times New Roman" panose="02020603050405020304" pitchFamily="18" charset="0"/>
              </a:rPr>
              <a:t>NMF Volume Minimization</a:t>
            </a:r>
          </a:p>
          <a:p>
            <a:pPr algn="ctr"/>
            <a:r>
              <a:rPr lang="en-US" dirty="0">
                <a:latin typeface="+mj-lt"/>
                <a:cs typeface="Times New Roman" panose="02020603050405020304" pitchFamily="18" charset="0"/>
              </a:rPr>
              <a:t>If one of the latent factors satisfy the SSC and other is full rank, finding the minimum volume data enclosing simplex guarantees NMF identifiability [Fu et al., 2015]</a:t>
            </a:r>
          </a:p>
        </p:txBody>
      </p:sp>
    </p:spTree>
    <p:extLst>
      <p:ext uri="{BB962C8B-B14F-4D97-AF65-F5344CB8AC3E}">
        <p14:creationId xmlns:p14="http://schemas.microsoft.com/office/powerpoint/2010/main" val="35934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5093-7E6F-C2AC-0F43-86F8D5B1ABEE}"/>
              </a:ext>
            </a:extLst>
          </p:cNvPr>
          <p:cNvSpPr>
            <a:spLocks noGrp="1"/>
          </p:cNvSpPr>
          <p:nvPr>
            <p:ph type="title"/>
          </p:nvPr>
        </p:nvSpPr>
        <p:spPr/>
        <p:txBody>
          <a:bodyPr/>
          <a:lstStyle/>
          <a:p>
            <a:r>
              <a:rPr lang="en-US" dirty="0"/>
              <a:t>Enhanced identifiability under CCEM</a:t>
            </a:r>
          </a:p>
        </p:txBody>
      </p:sp>
      <p:grpSp>
        <p:nvGrpSpPr>
          <p:cNvPr id="29" name="Group 28">
            <a:extLst>
              <a:ext uri="{FF2B5EF4-FFF2-40B4-BE49-F238E27FC236}">
                <a16:creationId xmlns:a16="http://schemas.microsoft.com/office/drawing/2014/main" id="{5D8D4190-9D46-D38E-7044-F5A6D7926662}"/>
              </a:ext>
            </a:extLst>
          </p:cNvPr>
          <p:cNvGrpSpPr/>
          <p:nvPr/>
        </p:nvGrpSpPr>
        <p:grpSpPr>
          <a:xfrm>
            <a:off x="389059" y="2050164"/>
            <a:ext cx="6193617" cy="1570654"/>
            <a:chOff x="389059" y="2050164"/>
            <a:chExt cx="6193617" cy="1570654"/>
          </a:xfrm>
        </p:grpSpPr>
        <p:grpSp>
          <p:nvGrpSpPr>
            <p:cNvPr id="28" name="Group 27">
              <a:extLst>
                <a:ext uri="{FF2B5EF4-FFF2-40B4-BE49-F238E27FC236}">
                  <a16:creationId xmlns:a16="http://schemas.microsoft.com/office/drawing/2014/main" id="{02AC751F-7BDA-3212-9643-03CF5B561FDE}"/>
                </a:ext>
              </a:extLst>
            </p:cNvPr>
            <p:cNvGrpSpPr/>
            <p:nvPr>
              <p:custDataLst>
                <p:tags r:id="rId4"/>
              </p:custDataLst>
            </p:nvPr>
          </p:nvGrpSpPr>
          <p:grpSpPr>
            <a:xfrm>
              <a:off x="389059" y="2050164"/>
              <a:ext cx="6193617" cy="1570654"/>
              <a:chOff x="389059" y="2050164"/>
              <a:chExt cx="6193617" cy="1570654"/>
            </a:xfrm>
          </p:grpSpPr>
          <p:sp>
            <p:nvSpPr>
              <p:cNvPr id="7" name="Rectangle: Rounded Corners 6">
                <a:extLst>
                  <a:ext uri="{FF2B5EF4-FFF2-40B4-BE49-F238E27FC236}">
                    <a16:creationId xmlns:a16="http://schemas.microsoft.com/office/drawing/2014/main" id="{492BA311-8DFD-98C5-C181-76C91180E1A3}"/>
                  </a:ext>
                </a:extLst>
              </p:cNvPr>
              <p:cNvSpPr/>
              <p:nvPr/>
            </p:nvSpPr>
            <p:spPr>
              <a:xfrm>
                <a:off x="389059" y="2050164"/>
                <a:ext cx="6193617" cy="157065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27" name="Picture 26"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F\bm F^{\top} \\&#10;   {\rm subject\ to} &amp;~~ \bm f_{\bm \theta} \in \mathcal{F},~\bm A_m \in {\cal A},~ \forall m.&#10;   \end{align*}&#10;&#10;&#10;\end{document}" title="IguanaTex Bitmap Display">
                <a:extLst>
                  <a:ext uri="{FF2B5EF4-FFF2-40B4-BE49-F238E27FC236}">
                    <a16:creationId xmlns:a16="http://schemas.microsoft.com/office/drawing/2014/main" id="{BB7C1EAA-2956-08D6-6FC7-2E24BBEC6CF0}"/>
                  </a:ext>
                </a:extLst>
              </p:cNvPr>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699379" y="2480046"/>
                <a:ext cx="5664146" cy="954805"/>
              </a:xfrm>
              <a:prstGeom prst="rect">
                <a:avLst/>
              </a:prstGeom>
              <a:solidFill>
                <a:schemeClr val="accent6">
                  <a:lumMod val="20000"/>
                  <a:lumOff val="80000"/>
                </a:schemeClr>
              </a:solidFill>
              <a:ln>
                <a:noFill/>
              </a:ln>
            </p:spPr>
          </p:pic>
        </p:grpSp>
        <p:sp>
          <p:nvSpPr>
            <p:cNvPr id="6" name="TextBox 5">
              <a:extLst>
                <a:ext uri="{FF2B5EF4-FFF2-40B4-BE49-F238E27FC236}">
                  <a16:creationId xmlns:a16="http://schemas.microsoft.com/office/drawing/2014/main" id="{FB6A72AA-E2AB-7C8E-F65E-D040A0137EE3}"/>
                </a:ext>
              </a:extLst>
            </p:cNvPr>
            <p:cNvSpPr txBox="1"/>
            <p:nvPr/>
          </p:nvSpPr>
          <p:spPr>
            <a:xfrm>
              <a:off x="699379" y="2059037"/>
              <a:ext cx="2536880" cy="392415"/>
            </a:xfrm>
            <a:prstGeom prst="rect">
              <a:avLst/>
            </a:prstGeom>
            <a:noFill/>
          </p:spPr>
          <p:txBody>
            <a:bodyPr wrap="square" rtlCol="0">
              <a:spAutoFit/>
            </a:bodyPr>
            <a:lstStyle/>
            <a:p>
              <a:r>
                <a:rPr lang="en-US" sz="1950" b="1" i="1" dirty="0" err="1">
                  <a:latin typeface="+mj-lt"/>
                  <a:cs typeface="Times New Roman" panose="02020603050405020304" pitchFamily="18" charset="0"/>
                </a:rPr>
                <a:t>GeoCrowdNet</a:t>
              </a:r>
              <a:r>
                <a:rPr lang="en-US" sz="1950" b="1" i="1" dirty="0">
                  <a:latin typeface="+mj-lt"/>
                  <a:cs typeface="Times New Roman" panose="02020603050405020304" pitchFamily="18" charset="0"/>
                </a:rPr>
                <a:t> (F)</a:t>
              </a:r>
            </a:p>
          </p:txBody>
        </p:sp>
      </p:grpSp>
      <p:pic>
        <p:nvPicPr>
          <p:cNvPr id="9" name="Picture 6" descr="Tencent Released The Largest Multi-Labelled Image Dataset">
            <a:extLst>
              <a:ext uri="{FF2B5EF4-FFF2-40B4-BE49-F238E27FC236}">
                <a16:creationId xmlns:a16="http://schemas.microsoft.com/office/drawing/2014/main" id="{8F8CDCB2-8886-F371-6303-418205BAEE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9435" y="1697655"/>
            <a:ext cx="1336186" cy="752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2" descr="Performing Sentiment Analysis Using Twitter Data!">
            <a:extLst>
              <a:ext uri="{FF2B5EF4-FFF2-40B4-BE49-F238E27FC236}">
                <a16:creationId xmlns:a16="http://schemas.microsoft.com/office/drawing/2014/main" id="{B386C7F0-25A8-7649-E30C-CE5F960F5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4217" y="2656165"/>
            <a:ext cx="1484969" cy="8155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Facebook Social Network Graph Prediction | Karthik Bhaskar">
            <a:extLst>
              <a:ext uri="{FF2B5EF4-FFF2-40B4-BE49-F238E27FC236}">
                <a16:creationId xmlns:a16="http://schemas.microsoft.com/office/drawing/2014/main" id="{2306314B-5764-0C5F-E013-08762D1D11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0426" y="3667636"/>
            <a:ext cx="1332551" cy="928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1" descr="Amazon MTurk (@amazonmturk) / Twitter">
            <a:extLst>
              <a:ext uri="{FF2B5EF4-FFF2-40B4-BE49-F238E27FC236}">
                <a16:creationId xmlns:a16="http://schemas.microsoft.com/office/drawing/2014/main" id="{9DAB25C9-924F-FF1F-54BB-0764F54AA5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17352" y="4723001"/>
            <a:ext cx="758822" cy="7588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65EB648-A99E-B8DC-6B0D-359045896F96}"/>
              </a:ext>
            </a:extLst>
          </p:cNvPr>
          <p:cNvGrpSpPr/>
          <p:nvPr/>
        </p:nvGrpSpPr>
        <p:grpSpPr>
          <a:xfrm>
            <a:off x="1376564" y="4529336"/>
            <a:ext cx="4965946" cy="1223959"/>
            <a:chOff x="1791136" y="6244491"/>
            <a:chExt cx="6621261" cy="1631945"/>
          </a:xfrm>
        </p:grpSpPr>
        <p:grpSp>
          <p:nvGrpSpPr>
            <p:cNvPr id="14" name="Group 13">
              <a:extLst>
                <a:ext uri="{FF2B5EF4-FFF2-40B4-BE49-F238E27FC236}">
                  <a16:creationId xmlns:a16="http://schemas.microsoft.com/office/drawing/2014/main" id="{1B887BD1-5022-AC5F-DEFB-BA79B0500D2A}"/>
                </a:ext>
              </a:extLst>
            </p:cNvPr>
            <p:cNvGrpSpPr/>
            <p:nvPr/>
          </p:nvGrpSpPr>
          <p:grpSpPr>
            <a:xfrm>
              <a:off x="1791136" y="6244491"/>
              <a:ext cx="6621261" cy="1410014"/>
              <a:chOff x="1362168" y="2968348"/>
              <a:chExt cx="9231603" cy="1977191"/>
            </a:xfrm>
          </p:grpSpPr>
          <p:sp>
            <p:nvSpPr>
              <p:cNvPr id="16" name="Speech Bubble: Rectangle with Corners Rounded 29">
                <a:extLst>
                  <a:ext uri="{FF2B5EF4-FFF2-40B4-BE49-F238E27FC236}">
                    <a16:creationId xmlns:a16="http://schemas.microsoft.com/office/drawing/2014/main" id="{08DA5D5A-2CA3-DE18-AD1A-E863D9DB8CA4}"/>
                  </a:ext>
                </a:extLst>
              </p:cNvPr>
              <p:cNvSpPr/>
              <p:nvPr/>
            </p:nvSpPr>
            <p:spPr>
              <a:xfrm>
                <a:off x="6769102" y="3429000"/>
                <a:ext cx="3824669" cy="15165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516538">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1807753" y="1516538"/>
                    </a:lnTo>
                    <a:lnTo>
                      <a:pt x="1241649" y="1066800"/>
                    </a:lnTo>
                    <a:cubicBezTo>
                      <a:pt x="1076123" y="1066800"/>
                      <a:pt x="339096" y="1041400"/>
                      <a:pt x="173570" y="1041400"/>
                    </a:cubicBez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7"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276D003B-D463-0522-552F-DF8FB7B78E4A}"/>
                  </a:ext>
                </a:extLst>
              </p:cNvPr>
              <p:cNvPicPr>
                <a:picLocks noChangeAspect="1"/>
              </p:cNvPicPr>
              <p:nvPr>
                <p:custDataLst>
                  <p:tags r:id="rId3"/>
                </p:custDataLst>
              </p:nvPr>
            </p:nvPicPr>
            <p:blipFill>
              <a:blip r:embed="rId12"/>
              <a:stretch>
                <a:fillRect/>
              </a:stretch>
            </p:blipFill>
            <p:spPr>
              <a:xfrm>
                <a:off x="1362168" y="2968348"/>
                <a:ext cx="9154465" cy="1828820"/>
              </a:xfrm>
              <a:prstGeom prst="rect">
                <a:avLst/>
              </a:prstGeom>
            </p:spPr>
          </p:pic>
        </p:grpSp>
        <p:pic>
          <p:nvPicPr>
            <p:cNvPr id="15" name="Picture 14" descr="\documentclass{article}&#10;\usepackage{amsmath}&#10;\usepackage{bm,amssymb}&#10;\pagestyle{empty}&#10;\begin{document}&#10;&#10;$\bm F$&#10;&#10;&#10;\end{document}" title="IguanaTex Bitmap Display">
              <a:extLst>
                <a:ext uri="{FF2B5EF4-FFF2-40B4-BE49-F238E27FC236}">
                  <a16:creationId xmlns:a16="http://schemas.microsoft.com/office/drawing/2014/main" id="{3FCFF762-6038-13DE-46A3-1248E77B606B}"/>
                </a:ext>
              </a:extLst>
            </p:cNvPr>
            <p:cNvPicPr>
              <a:picLocks noChangeAspect="1"/>
            </p:cNvPicPr>
            <p:nvPr>
              <p:custDataLst>
                <p:tags r:id="rId2"/>
              </p:custDataLst>
            </p:nvPr>
          </p:nvPicPr>
          <p:blipFill>
            <a:blip r:embed="rId13"/>
            <a:stretch>
              <a:fillRect/>
            </a:stretch>
          </p:blipFill>
          <p:spPr>
            <a:xfrm>
              <a:off x="6924023" y="7670258"/>
              <a:ext cx="233548" cy="206178"/>
            </a:xfrm>
            <a:prstGeom prst="rect">
              <a:avLst/>
            </a:prstGeom>
          </p:spPr>
        </p:pic>
      </p:grpSp>
      <p:sp>
        <p:nvSpPr>
          <p:cNvPr id="18" name="Speech Bubble: Rectangle with Corners Rounded 26">
            <a:extLst>
              <a:ext uri="{FF2B5EF4-FFF2-40B4-BE49-F238E27FC236}">
                <a16:creationId xmlns:a16="http://schemas.microsoft.com/office/drawing/2014/main" id="{8DBF1AC6-14A3-B880-CEE4-CD8C504ACDBB}"/>
              </a:ext>
            </a:extLst>
          </p:cNvPr>
          <p:cNvSpPr/>
          <p:nvPr/>
        </p:nvSpPr>
        <p:spPr>
          <a:xfrm>
            <a:off x="4856239" y="2504917"/>
            <a:ext cx="1694271" cy="1343664"/>
          </a:xfrm>
          <a:custGeom>
            <a:avLst/>
            <a:gdLst>
              <a:gd name="connsiteX0" fmla="*/ 0 w 2311400"/>
              <a:gd name="connsiteY0" fmla="*/ 96909 h 581442"/>
              <a:gd name="connsiteX1" fmla="*/ 96909 w 2311400"/>
              <a:gd name="connsiteY1" fmla="*/ 0 h 581442"/>
              <a:gd name="connsiteX2" fmla="*/ 1348317 w 2311400"/>
              <a:gd name="connsiteY2" fmla="*/ 0 h 581442"/>
              <a:gd name="connsiteX3" fmla="*/ 1348317 w 2311400"/>
              <a:gd name="connsiteY3" fmla="*/ 0 h 581442"/>
              <a:gd name="connsiteX4" fmla="*/ 1926167 w 2311400"/>
              <a:gd name="connsiteY4" fmla="*/ 0 h 581442"/>
              <a:gd name="connsiteX5" fmla="*/ 2214491 w 2311400"/>
              <a:gd name="connsiteY5" fmla="*/ 0 h 581442"/>
              <a:gd name="connsiteX6" fmla="*/ 2311400 w 2311400"/>
              <a:gd name="connsiteY6" fmla="*/ 96909 h 581442"/>
              <a:gd name="connsiteX7" fmla="*/ 2311400 w 2311400"/>
              <a:gd name="connsiteY7" fmla="*/ 339175 h 581442"/>
              <a:gd name="connsiteX8" fmla="*/ 2311400 w 2311400"/>
              <a:gd name="connsiteY8" fmla="*/ 339175 h 581442"/>
              <a:gd name="connsiteX9" fmla="*/ 2311400 w 2311400"/>
              <a:gd name="connsiteY9" fmla="*/ 484535 h 581442"/>
              <a:gd name="connsiteX10" fmla="*/ 2311400 w 2311400"/>
              <a:gd name="connsiteY10" fmla="*/ 484533 h 581442"/>
              <a:gd name="connsiteX11" fmla="*/ 2214491 w 2311400"/>
              <a:gd name="connsiteY11" fmla="*/ 581442 h 581442"/>
              <a:gd name="connsiteX12" fmla="*/ 1926167 w 2311400"/>
              <a:gd name="connsiteY12" fmla="*/ 581442 h 581442"/>
              <a:gd name="connsiteX13" fmla="*/ 1798685 w 2311400"/>
              <a:gd name="connsiteY13" fmla="*/ 1209661 h 581442"/>
              <a:gd name="connsiteX14" fmla="*/ 1348317 w 2311400"/>
              <a:gd name="connsiteY14" fmla="*/ 581442 h 581442"/>
              <a:gd name="connsiteX15" fmla="*/ 96909 w 2311400"/>
              <a:gd name="connsiteY15" fmla="*/ 581442 h 581442"/>
              <a:gd name="connsiteX16" fmla="*/ 0 w 2311400"/>
              <a:gd name="connsiteY16" fmla="*/ 484533 h 581442"/>
              <a:gd name="connsiteX17" fmla="*/ 0 w 2311400"/>
              <a:gd name="connsiteY17" fmla="*/ 484535 h 581442"/>
              <a:gd name="connsiteX18" fmla="*/ 0 w 2311400"/>
              <a:gd name="connsiteY18" fmla="*/ 339175 h 581442"/>
              <a:gd name="connsiteX19" fmla="*/ 0 w 2311400"/>
              <a:gd name="connsiteY19" fmla="*/ 339175 h 581442"/>
              <a:gd name="connsiteX20" fmla="*/ 0 w 2311400"/>
              <a:gd name="connsiteY20" fmla="*/ 96909 h 581442"/>
              <a:gd name="connsiteX0" fmla="*/ 0 w 2311400"/>
              <a:gd name="connsiteY0" fmla="*/ 96909 h 1209661"/>
              <a:gd name="connsiteX1" fmla="*/ 96909 w 2311400"/>
              <a:gd name="connsiteY1" fmla="*/ 0 h 1209661"/>
              <a:gd name="connsiteX2" fmla="*/ 1348317 w 2311400"/>
              <a:gd name="connsiteY2" fmla="*/ 0 h 1209661"/>
              <a:gd name="connsiteX3" fmla="*/ 1348317 w 2311400"/>
              <a:gd name="connsiteY3" fmla="*/ 0 h 1209661"/>
              <a:gd name="connsiteX4" fmla="*/ 1926167 w 2311400"/>
              <a:gd name="connsiteY4" fmla="*/ 0 h 1209661"/>
              <a:gd name="connsiteX5" fmla="*/ 2214491 w 2311400"/>
              <a:gd name="connsiteY5" fmla="*/ 0 h 1209661"/>
              <a:gd name="connsiteX6" fmla="*/ 2311400 w 2311400"/>
              <a:gd name="connsiteY6" fmla="*/ 96909 h 1209661"/>
              <a:gd name="connsiteX7" fmla="*/ 2311400 w 2311400"/>
              <a:gd name="connsiteY7" fmla="*/ 339175 h 1209661"/>
              <a:gd name="connsiteX8" fmla="*/ 2311400 w 2311400"/>
              <a:gd name="connsiteY8" fmla="*/ 339175 h 1209661"/>
              <a:gd name="connsiteX9" fmla="*/ 2311400 w 2311400"/>
              <a:gd name="connsiteY9" fmla="*/ 484535 h 1209661"/>
              <a:gd name="connsiteX10" fmla="*/ 2311400 w 2311400"/>
              <a:gd name="connsiteY10" fmla="*/ 484533 h 1209661"/>
              <a:gd name="connsiteX11" fmla="*/ 2214491 w 2311400"/>
              <a:gd name="connsiteY11" fmla="*/ 581442 h 1209661"/>
              <a:gd name="connsiteX12" fmla="*/ 1926167 w 2311400"/>
              <a:gd name="connsiteY12" fmla="*/ 581442 h 1209661"/>
              <a:gd name="connsiteX13" fmla="*/ 1798685 w 2311400"/>
              <a:gd name="connsiteY13" fmla="*/ 1209661 h 1209661"/>
              <a:gd name="connsiteX14" fmla="*/ 1670435 w 2311400"/>
              <a:gd name="connsiteY14" fmla="*/ 571051 h 1209661"/>
              <a:gd name="connsiteX15" fmla="*/ 96909 w 2311400"/>
              <a:gd name="connsiteY15" fmla="*/ 581442 h 1209661"/>
              <a:gd name="connsiteX16" fmla="*/ 0 w 2311400"/>
              <a:gd name="connsiteY16" fmla="*/ 484533 h 1209661"/>
              <a:gd name="connsiteX17" fmla="*/ 0 w 2311400"/>
              <a:gd name="connsiteY17" fmla="*/ 484535 h 1209661"/>
              <a:gd name="connsiteX18" fmla="*/ 0 w 2311400"/>
              <a:gd name="connsiteY18" fmla="*/ 339175 h 1209661"/>
              <a:gd name="connsiteX19" fmla="*/ 0 w 2311400"/>
              <a:gd name="connsiteY19" fmla="*/ 339175 h 1209661"/>
              <a:gd name="connsiteX20" fmla="*/ 0 w 2311400"/>
              <a:gd name="connsiteY20" fmla="*/ 96909 h 1209661"/>
              <a:gd name="connsiteX0" fmla="*/ 0 w 2311400"/>
              <a:gd name="connsiteY0" fmla="*/ 96909 h 1791552"/>
              <a:gd name="connsiteX1" fmla="*/ 96909 w 2311400"/>
              <a:gd name="connsiteY1" fmla="*/ 0 h 1791552"/>
              <a:gd name="connsiteX2" fmla="*/ 1348317 w 2311400"/>
              <a:gd name="connsiteY2" fmla="*/ 0 h 1791552"/>
              <a:gd name="connsiteX3" fmla="*/ 1348317 w 2311400"/>
              <a:gd name="connsiteY3" fmla="*/ 0 h 1791552"/>
              <a:gd name="connsiteX4" fmla="*/ 1926167 w 2311400"/>
              <a:gd name="connsiteY4" fmla="*/ 0 h 1791552"/>
              <a:gd name="connsiteX5" fmla="*/ 2214491 w 2311400"/>
              <a:gd name="connsiteY5" fmla="*/ 0 h 1791552"/>
              <a:gd name="connsiteX6" fmla="*/ 2311400 w 2311400"/>
              <a:gd name="connsiteY6" fmla="*/ 96909 h 1791552"/>
              <a:gd name="connsiteX7" fmla="*/ 2311400 w 2311400"/>
              <a:gd name="connsiteY7" fmla="*/ 339175 h 1791552"/>
              <a:gd name="connsiteX8" fmla="*/ 2311400 w 2311400"/>
              <a:gd name="connsiteY8" fmla="*/ 339175 h 1791552"/>
              <a:gd name="connsiteX9" fmla="*/ 2311400 w 2311400"/>
              <a:gd name="connsiteY9" fmla="*/ 484535 h 1791552"/>
              <a:gd name="connsiteX10" fmla="*/ 2311400 w 2311400"/>
              <a:gd name="connsiteY10" fmla="*/ 484533 h 1791552"/>
              <a:gd name="connsiteX11" fmla="*/ 2214491 w 2311400"/>
              <a:gd name="connsiteY11" fmla="*/ 581442 h 1791552"/>
              <a:gd name="connsiteX12" fmla="*/ 1926167 w 2311400"/>
              <a:gd name="connsiteY12" fmla="*/ 581442 h 1791552"/>
              <a:gd name="connsiteX13" fmla="*/ 1826270 w 2311400"/>
              <a:gd name="connsiteY13" fmla="*/ 1791552 h 1791552"/>
              <a:gd name="connsiteX14" fmla="*/ 1670435 w 2311400"/>
              <a:gd name="connsiteY14" fmla="*/ 571051 h 1791552"/>
              <a:gd name="connsiteX15" fmla="*/ 96909 w 2311400"/>
              <a:gd name="connsiteY15" fmla="*/ 581442 h 1791552"/>
              <a:gd name="connsiteX16" fmla="*/ 0 w 2311400"/>
              <a:gd name="connsiteY16" fmla="*/ 484533 h 1791552"/>
              <a:gd name="connsiteX17" fmla="*/ 0 w 2311400"/>
              <a:gd name="connsiteY17" fmla="*/ 484535 h 1791552"/>
              <a:gd name="connsiteX18" fmla="*/ 0 w 2311400"/>
              <a:gd name="connsiteY18" fmla="*/ 339175 h 1791552"/>
              <a:gd name="connsiteX19" fmla="*/ 0 w 2311400"/>
              <a:gd name="connsiteY19" fmla="*/ 339175 h 1791552"/>
              <a:gd name="connsiteX20" fmla="*/ 0 w 2311400"/>
              <a:gd name="connsiteY20" fmla="*/ 96909 h 17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11400" h="1791552">
                <a:moveTo>
                  <a:pt x="0" y="96909"/>
                </a:moveTo>
                <a:cubicBezTo>
                  <a:pt x="0" y="43388"/>
                  <a:pt x="43388" y="0"/>
                  <a:pt x="96909" y="0"/>
                </a:cubicBezTo>
                <a:lnTo>
                  <a:pt x="1348317" y="0"/>
                </a:lnTo>
                <a:lnTo>
                  <a:pt x="1348317" y="0"/>
                </a:lnTo>
                <a:lnTo>
                  <a:pt x="1926167" y="0"/>
                </a:lnTo>
                <a:lnTo>
                  <a:pt x="2214491" y="0"/>
                </a:lnTo>
                <a:cubicBezTo>
                  <a:pt x="2268012" y="0"/>
                  <a:pt x="2311400" y="43388"/>
                  <a:pt x="2311400" y="96909"/>
                </a:cubicBezTo>
                <a:lnTo>
                  <a:pt x="2311400" y="339175"/>
                </a:lnTo>
                <a:lnTo>
                  <a:pt x="2311400" y="339175"/>
                </a:lnTo>
                <a:lnTo>
                  <a:pt x="2311400" y="484535"/>
                </a:lnTo>
                <a:lnTo>
                  <a:pt x="2311400" y="484533"/>
                </a:lnTo>
                <a:cubicBezTo>
                  <a:pt x="2311400" y="538054"/>
                  <a:pt x="2268012" y="581442"/>
                  <a:pt x="2214491" y="581442"/>
                </a:cubicBezTo>
                <a:lnTo>
                  <a:pt x="1926167" y="581442"/>
                </a:lnTo>
                <a:lnTo>
                  <a:pt x="1826270" y="1791552"/>
                </a:lnTo>
                <a:lnTo>
                  <a:pt x="1670435" y="571051"/>
                </a:lnTo>
                <a:lnTo>
                  <a:pt x="96909" y="581442"/>
                </a:lnTo>
                <a:cubicBezTo>
                  <a:pt x="43388" y="581442"/>
                  <a:pt x="0" y="538054"/>
                  <a:pt x="0" y="484533"/>
                </a:cubicBezTo>
                <a:lnTo>
                  <a:pt x="0" y="484535"/>
                </a:lnTo>
                <a:lnTo>
                  <a:pt x="0" y="339175"/>
                </a:lnTo>
                <a:lnTo>
                  <a:pt x="0" y="339175"/>
                </a:lnTo>
                <a:lnTo>
                  <a:pt x="0" y="96909"/>
                </a:lnTo>
                <a:close/>
              </a:path>
            </a:pathLst>
          </a:custGeom>
          <a:noFill/>
          <a:ln w="28575">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9" name="TextBox 18">
            <a:extLst>
              <a:ext uri="{FF2B5EF4-FFF2-40B4-BE49-F238E27FC236}">
                <a16:creationId xmlns:a16="http://schemas.microsoft.com/office/drawing/2014/main" id="{5E99DEF9-4517-9F67-D99E-B0F74D5B809A}"/>
              </a:ext>
            </a:extLst>
          </p:cNvPr>
          <p:cNvSpPr txBox="1"/>
          <p:nvPr/>
        </p:nvSpPr>
        <p:spPr>
          <a:xfrm>
            <a:off x="4735257" y="3765803"/>
            <a:ext cx="2381734" cy="553998"/>
          </a:xfrm>
          <a:prstGeom prst="rect">
            <a:avLst/>
          </a:prstGeom>
          <a:noFill/>
        </p:spPr>
        <p:txBody>
          <a:bodyPr wrap="square" rtlCol="0">
            <a:spAutoFit/>
          </a:bodyPr>
          <a:lstStyle/>
          <a:p>
            <a:pPr algn="ctr"/>
            <a:r>
              <a:rPr lang="en-US" sz="1500" b="1" dirty="0">
                <a:latin typeface="+mj-lt"/>
                <a:cs typeface="Times New Roman" panose="02020603050405020304" pitchFamily="18" charset="0"/>
              </a:rPr>
              <a:t>Volume minimization-based regularization</a:t>
            </a:r>
          </a:p>
        </p:txBody>
      </p:sp>
      <p:sp>
        <p:nvSpPr>
          <p:cNvPr id="20" name="TextBox 19">
            <a:extLst>
              <a:ext uri="{FF2B5EF4-FFF2-40B4-BE49-F238E27FC236}">
                <a16:creationId xmlns:a16="http://schemas.microsoft.com/office/drawing/2014/main" id="{15B4DBA3-DC5A-44DF-E438-91D510895B20}"/>
              </a:ext>
            </a:extLst>
          </p:cNvPr>
          <p:cNvSpPr txBox="1"/>
          <p:nvPr/>
        </p:nvSpPr>
        <p:spPr>
          <a:xfrm>
            <a:off x="270148" y="800816"/>
            <a:ext cx="6282489"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Regularized CCEM: Theorem 3 </a:t>
            </a:r>
            <a:r>
              <a:rPr lang="en-US" dirty="0">
                <a:latin typeface="+mj-lt"/>
                <a:cs typeface="Times New Roman" panose="02020603050405020304" pitchFamily="18" charset="0"/>
              </a:rPr>
              <a:t>[Ibrahim et al., 2023]</a:t>
            </a:r>
          </a:p>
        </p:txBody>
      </p:sp>
      <p:sp>
        <p:nvSpPr>
          <p:cNvPr id="21" name="TextBox 20">
            <a:extLst>
              <a:ext uri="{FF2B5EF4-FFF2-40B4-BE49-F238E27FC236}">
                <a16:creationId xmlns:a16="http://schemas.microsoft.com/office/drawing/2014/main" id="{E4113531-3204-6F45-8DA5-4F8F51F185AA}"/>
              </a:ext>
            </a:extLst>
          </p:cNvPr>
          <p:cNvSpPr txBox="1"/>
          <p:nvPr/>
        </p:nvSpPr>
        <p:spPr>
          <a:xfrm>
            <a:off x="535203" y="6374197"/>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grpSp>
        <p:nvGrpSpPr>
          <p:cNvPr id="22" name="Group 21">
            <a:extLst>
              <a:ext uri="{FF2B5EF4-FFF2-40B4-BE49-F238E27FC236}">
                <a16:creationId xmlns:a16="http://schemas.microsoft.com/office/drawing/2014/main" id="{F7DDDA06-5DEE-8B12-683C-2A223A254A6E}"/>
              </a:ext>
            </a:extLst>
          </p:cNvPr>
          <p:cNvGrpSpPr/>
          <p:nvPr/>
        </p:nvGrpSpPr>
        <p:grpSpPr>
          <a:xfrm>
            <a:off x="75736" y="1264974"/>
            <a:ext cx="7338075" cy="738664"/>
            <a:chOff x="-773159" y="1282102"/>
            <a:chExt cx="7338075" cy="738664"/>
          </a:xfrm>
        </p:grpSpPr>
        <p:sp>
          <p:nvSpPr>
            <p:cNvPr id="23" name="TextBox 22">
              <a:extLst>
                <a:ext uri="{FF2B5EF4-FFF2-40B4-BE49-F238E27FC236}">
                  <a16:creationId xmlns:a16="http://schemas.microsoft.com/office/drawing/2014/main" id="{F9CE3212-54F8-A713-F5BB-26443D79EE8F}"/>
                </a:ext>
              </a:extLst>
            </p:cNvPr>
            <p:cNvSpPr txBox="1"/>
            <p:nvPr/>
          </p:nvSpPr>
          <p:spPr>
            <a:xfrm>
              <a:off x="-773159" y="1282102"/>
              <a:ext cx="7338075" cy="738664"/>
            </a:xfrm>
            <a:prstGeom prst="rect">
              <a:avLst/>
            </a:prstGeom>
            <a:noFill/>
          </p:spPr>
          <p:txBody>
            <a:bodyPr wrap="square" rtlCol="0">
              <a:spAutoFit/>
            </a:bodyPr>
            <a:lstStyle/>
            <a:p>
              <a:pPr algn="ctr"/>
              <a:r>
                <a:rPr lang="en-US" sz="2100" b="1" dirty="0">
                  <a:latin typeface="+mj-lt"/>
                  <a:cs typeface="Times New Roman" panose="02020603050405020304" pitchFamily="18" charset="0"/>
                </a:rPr>
                <a:t> If     satisfies the SSC </a:t>
              </a:r>
            </a:p>
            <a:p>
              <a:pPr algn="ctr"/>
              <a:r>
                <a:rPr lang="en-US" sz="2100" b="1" dirty="0">
                  <a:latin typeface="+mj-lt"/>
                  <a:cs typeface="Times New Roman" panose="02020603050405020304" pitchFamily="18" charset="0"/>
                </a:rPr>
                <a:t>(we have more data, but may have </a:t>
              </a:r>
              <a:r>
                <a:rPr lang="en-US" sz="2100" b="1" i="1" u="sng" dirty="0">
                  <a:latin typeface="+mj-lt"/>
                  <a:cs typeface="Times New Roman" panose="02020603050405020304" pitchFamily="18" charset="0"/>
                </a:rPr>
                <a:t>no experts</a:t>
              </a:r>
              <a:r>
                <a:rPr lang="en-US" sz="2100" b="1" dirty="0">
                  <a:latin typeface="+mj-lt"/>
                  <a:cs typeface="Times New Roman" panose="02020603050405020304" pitchFamily="18" charset="0"/>
                </a:rPr>
                <a:t> to label)</a:t>
              </a:r>
            </a:p>
          </p:txBody>
        </p:sp>
        <p:pic>
          <p:nvPicPr>
            <p:cNvPr id="24" name="Picture 23"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77849165-F694-8B97-83B5-CBB4657DD2C0}"/>
                </a:ext>
              </a:extLst>
            </p:cNvPr>
            <p:cNvPicPr>
              <a:picLocks noChangeAspect="1"/>
            </p:cNvPicPr>
            <p:nvPr>
              <p:custDataLst>
                <p:tags r:id="rId1"/>
              </p:custDataLst>
            </p:nvPr>
          </p:nvPicPr>
          <p:blipFill>
            <a:blip r:embed="rId14"/>
            <a:stretch>
              <a:fillRect/>
            </a:stretch>
          </p:blipFill>
          <p:spPr>
            <a:xfrm>
              <a:off x="1837303" y="1393377"/>
              <a:ext cx="204800" cy="180800"/>
            </a:xfrm>
            <a:prstGeom prst="rect">
              <a:avLst/>
            </a:prstGeom>
          </p:spPr>
        </p:pic>
      </p:grpSp>
    </p:spTree>
    <p:extLst>
      <p:ext uri="{BB962C8B-B14F-4D97-AF65-F5344CB8AC3E}">
        <p14:creationId xmlns:p14="http://schemas.microsoft.com/office/powerpoint/2010/main" val="23111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B7DC-461E-EEAD-3A90-5E4E25EF72A2}"/>
              </a:ext>
            </a:extLst>
          </p:cNvPr>
          <p:cNvSpPr>
            <a:spLocks noGrp="1"/>
          </p:cNvSpPr>
          <p:nvPr>
            <p:ph type="title"/>
          </p:nvPr>
        </p:nvSpPr>
        <p:spPr/>
        <p:txBody>
          <a:bodyPr/>
          <a:lstStyle/>
          <a:p>
            <a:r>
              <a:rPr lang="en-US" dirty="0"/>
              <a:t>Enhanced identifiability under CCEM</a:t>
            </a:r>
          </a:p>
        </p:txBody>
      </p:sp>
      <p:grpSp>
        <p:nvGrpSpPr>
          <p:cNvPr id="27" name="Group 26">
            <a:extLst>
              <a:ext uri="{FF2B5EF4-FFF2-40B4-BE49-F238E27FC236}">
                <a16:creationId xmlns:a16="http://schemas.microsoft.com/office/drawing/2014/main" id="{B7F76269-573C-65B8-395A-36BED15F0F76}"/>
              </a:ext>
            </a:extLst>
          </p:cNvPr>
          <p:cNvGrpSpPr/>
          <p:nvPr/>
        </p:nvGrpSpPr>
        <p:grpSpPr>
          <a:xfrm>
            <a:off x="389059" y="2050164"/>
            <a:ext cx="6193617" cy="1570654"/>
            <a:chOff x="389059" y="2050164"/>
            <a:chExt cx="6193617" cy="1570654"/>
          </a:xfrm>
        </p:grpSpPr>
        <p:grpSp>
          <p:nvGrpSpPr>
            <p:cNvPr id="26" name="Group 25">
              <a:extLst>
                <a:ext uri="{FF2B5EF4-FFF2-40B4-BE49-F238E27FC236}">
                  <a16:creationId xmlns:a16="http://schemas.microsoft.com/office/drawing/2014/main" id="{04C7515C-80C6-BFD8-6D96-0EDCC03AEEFF}"/>
                </a:ext>
              </a:extLst>
            </p:cNvPr>
            <p:cNvGrpSpPr/>
            <p:nvPr>
              <p:custDataLst>
                <p:tags r:id="rId4"/>
              </p:custDataLst>
            </p:nvPr>
          </p:nvGrpSpPr>
          <p:grpSpPr>
            <a:xfrm>
              <a:off x="389059" y="2050164"/>
              <a:ext cx="6193617" cy="1570654"/>
              <a:chOff x="389059" y="2050164"/>
              <a:chExt cx="6193617" cy="1570654"/>
            </a:xfrm>
          </p:grpSpPr>
          <p:sp>
            <p:nvSpPr>
              <p:cNvPr id="7" name="Rectangle: Rounded Corners 6">
                <a:extLst>
                  <a:ext uri="{FF2B5EF4-FFF2-40B4-BE49-F238E27FC236}">
                    <a16:creationId xmlns:a16="http://schemas.microsoft.com/office/drawing/2014/main" id="{23A39858-18EB-5CC7-D74F-B48FF4BB775E}"/>
                  </a:ext>
                </a:extLst>
              </p:cNvPr>
              <p:cNvSpPr/>
              <p:nvPr/>
            </p:nvSpPr>
            <p:spPr>
              <a:xfrm>
                <a:off x="389059" y="2050164"/>
                <a:ext cx="6193617" cy="1570654"/>
              </a:xfrm>
              <a:prstGeom prst="roundRect">
                <a:avLst/>
              </a:prstGeom>
              <a:solidFill>
                <a:schemeClr val="accent6">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pic>
            <p:nvPicPr>
              <p:cNvPr id="25" name="Picture 24"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W^\top\bm W \\&#10;   {\rm subject\ to} &amp;~~ \bm f_{\bm \theta} \in \mathcal{F},~\bm A_m \in {\cal A},~ \forall m.&#10;   \end{align*}&#10;&#10;&#10;\end{document}" title="IguanaTex Bitmap Display">
                <a:extLst>
                  <a:ext uri="{FF2B5EF4-FFF2-40B4-BE49-F238E27FC236}">
                    <a16:creationId xmlns:a16="http://schemas.microsoft.com/office/drawing/2014/main" id="{C6AC22E1-FEA1-A7D2-ABCF-C1EA62A5BE70}"/>
                  </a:ext>
                </a:extLst>
              </p:cNvPr>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699379" y="2480045"/>
                <a:ext cx="5851132" cy="954805"/>
              </a:xfrm>
              <a:prstGeom prst="rect">
                <a:avLst/>
              </a:prstGeom>
              <a:solidFill>
                <a:schemeClr val="accent6">
                  <a:lumMod val="20000"/>
                  <a:lumOff val="80000"/>
                </a:schemeClr>
              </a:solidFill>
              <a:ln>
                <a:noFill/>
              </a:ln>
            </p:spPr>
          </p:pic>
        </p:grpSp>
        <p:sp>
          <p:nvSpPr>
            <p:cNvPr id="6" name="TextBox 5">
              <a:extLst>
                <a:ext uri="{FF2B5EF4-FFF2-40B4-BE49-F238E27FC236}">
                  <a16:creationId xmlns:a16="http://schemas.microsoft.com/office/drawing/2014/main" id="{D42B068C-6C9D-FD5F-D950-69DA7912BE32}"/>
                </a:ext>
              </a:extLst>
            </p:cNvPr>
            <p:cNvSpPr txBox="1"/>
            <p:nvPr/>
          </p:nvSpPr>
          <p:spPr>
            <a:xfrm>
              <a:off x="699379" y="2059037"/>
              <a:ext cx="2581703" cy="392415"/>
            </a:xfrm>
            <a:prstGeom prst="rect">
              <a:avLst/>
            </a:prstGeom>
            <a:noFill/>
          </p:spPr>
          <p:txBody>
            <a:bodyPr wrap="square" rtlCol="0">
              <a:spAutoFit/>
            </a:bodyPr>
            <a:lstStyle/>
            <a:p>
              <a:r>
                <a:rPr lang="en-US" sz="1950" b="1" i="1" dirty="0" err="1">
                  <a:latin typeface="+mj-lt"/>
                  <a:cs typeface="Times New Roman" panose="02020603050405020304" pitchFamily="18" charset="0"/>
                </a:rPr>
                <a:t>GeoCrowdNet</a:t>
              </a:r>
              <a:r>
                <a:rPr lang="en-US" sz="1950" b="1" i="1" dirty="0">
                  <a:latin typeface="+mj-lt"/>
                  <a:cs typeface="Times New Roman" panose="02020603050405020304" pitchFamily="18" charset="0"/>
                </a:rPr>
                <a:t> (W)</a:t>
              </a:r>
            </a:p>
          </p:txBody>
        </p:sp>
      </p:grpSp>
      <p:sp>
        <p:nvSpPr>
          <p:cNvPr id="9" name="TextBox 8">
            <a:extLst>
              <a:ext uri="{FF2B5EF4-FFF2-40B4-BE49-F238E27FC236}">
                <a16:creationId xmlns:a16="http://schemas.microsoft.com/office/drawing/2014/main" id="{F138C50E-12A9-A7A6-E743-57CEE814BA4D}"/>
              </a:ext>
            </a:extLst>
          </p:cNvPr>
          <p:cNvSpPr txBox="1"/>
          <p:nvPr/>
        </p:nvSpPr>
        <p:spPr>
          <a:xfrm>
            <a:off x="-36214" y="1257371"/>
            <a:ext cx="7548638" cy="738664"/>
          </a:xfrm>
          <a:prstGeom prst="rect">
            <a:avLst/>
          </a:prstGeom>
          <a:noFill/>
        </p:spPr>
        <p:txBody>
          <a:bodyPr wrap="square" rtlCol="0">
            <a:spAutoFit/>
          </a:bodyPr>
          <a:lstStyle/>
          <a:p>
            <a:pPr algn="ctr"/>
            <a:r>
              <a:rPr lang="en-US" sz="2100" b="1" dirty="0">
                <a:latin typeface="+mj-lt"/>
                <a:cs typeface="Times New Roman" panose="02020603050405020304" pitchFamily="18" charset="0"/>
              </a:rPr>
              <a:t> If       satisfies the SSC </a:t>
            </a:r>
          </a:p>
          <a:p>
            <a:pPr algn="ctr"/>
            <a:r>
              <a:rPr lang="en-US" sz="2100" b="1" dirty="0">
                <a:latin typeface="+mj-lt"/>
                <a:cs typeface="Times New Roman" panose="02020603050405020304" pitchFamily="18" charset="0"/>
              </a:rPr>
              <a:t>(we may have </a:t>
            </a:r>
            <a:r>
              <a:rPr lang="en-US" sz="2100" b="1" i="1" u="sng" dirty="0">
                <a:latin typeface="+mj-lt"/>
                <a:cs typeface="Times New Roman" panose="02020603050405020304" pitchFamily="18" charset="0"/>
              </a:rPr>
              <a:t>less data</a:t>
            </a:r>
            <a:r>
              <a:rPr lang="en-US" sz="2100" b="1" dirty="0">
                <a:latin typeface="+mj-lt"/>
                <a:cs typeface="Times New Roman" panose="02020603050405020304" pitchFamily="18" charset="0"/>
              </a:rPr>
              <a:t>, but have experts to label)</a:t>
            </a:r>
          </a:p>
        </p:txBody>
      </p:sp>
      <p:sp>
        <p:nvSpPr>
          <p:cNvPr id="10" name="Speech Bubble: Rectangle with Corners Rounded 26">
            <a:extLst>
              <a:ext uri="{FF2B5EF4-FFF2-40B4-BE49-F238E27FC236}">
                <a16:creationId xmlns:a16="http://schemas.microsoft.com/office/drawing/2014/main" id="{F688E014-3845-38CB-D3BA-827195D06991}"/>
              </a:ext>
            </a:extLst>
          </p:cNvPr>
          <p:cNvSpPr/>
          <p:nvPr/>
        </p:nvSpPr>
        <p:spPr>
          <a:xfrm>
            <a:off x="4856240" y="2504917"/>
            <a:ext cx="1726436" cy="1343664"/>
          </a:xfrm>
          <a:custGeom>
            <a:avLst/>
            <a:gdLst>
              <a:gd name="connsiteX0" fmla="*/ 0 w 2311400"/>
              <a:gd name="connsiteY0" fmla="*/ 96909 h 581442"/>
              <a:gd name="connsiteX1" fmla="*/ 96909 w 2311400"/>
              <a:gd name="connsiteY1" fmla="*/ 0 h 581442"/>
              <a:gd name="connsiteX2" fmla="*/ 1348317 w 2311400"/>
              <a:gd name="connsiteY2" fmla="*/ 0 h 581442"/>
              <a:gd name="connsiteX3" fmla="*/ 1348317 w 2311400"/>
              <a:gd name="connsiteY3" fmla="*/ 0 h 581442"/>
              <a:gd name="connsiteX4" fmla="*/ 1926167 w 2311400"/>
              <a:gd name="connsiteY4" fmla="*/ 0 h 581442"/>
              <a:gd name="connsiteX5" fmla="*/ 2214491 w 2311400"/>
              <a:gd name="connsiteY5" fmla="*/ 0 h 581442"/>
              <a:gd name="connsiteX6" fmla="*/ 2311400 w 2311400"/>
              <a:gd name="connsiteY6" fmla="*/ 96909 h 581442"/>
              <a:gd name="connsiteX7" fmla="*/ 2311400 w 2311400"/>
              <a:gd name="connsiteY7" fmla="*/ 339175 h 581442"/>
              <a:gd name="connsiteX8" fmla="*/ 2311400 w 2311400"/>
              <a:gd name="connsiteY8" fmla="*/ 339175 h 581442"/>
              <a:gd name="connsiteX9" fmla="*/ 2311400 w 2311400"/>
              <a:gd name="connsiteY9" fmla="*/ 484535 h 581442"/>
              <a:gd name="connsiteX10" fmla="*/ 2311400 w 2311400"/>
              <a:gd name="connsiteY10" fmla="*/ 484533 h 581442"/>
              <a:gd name="connsiteX11" fmla="*/ 2214491 w 2311400"/>
              <a:gd name="connsiteY11" fmla="*/ 581442 h 581442"/>
              <a:gd name="connsiteX12" fmla="*/ 1926167 w 2311400"/>
              <a:gd name="connsiteY12" fmla="*/ 581442 h 581442"/>
              <a:gd name="connsiteX13" fmla="*/ 1798685 w 2311400"/>
              <a:gd name="connsiteY13" fmla="*/ 1209661 h 581442"/>
              <a:gd name="connsiteX14" fmla="*/ 1348317 w 2311400"/>
              <a:gd name="connsiteY14" fmla="*/ 581442 h 581442"/>
              <a:gd name="connsiteX15" fmla="*/ 96909 w 2311400"/>
              <a:gd name="connsiteY15" fmla="*/ 581442 h 581442"/>
              <a:gd name="connsiteX16" fmla="*/ 0 w 2311400"/>
              <a:gd name="connsiteY16" fmla="*/ 484533 h 581442"/>
              <a:gd name="connsiteX17" fmla="*/ 0 w 2311400"/>
              <a:gd name="connsiteY17" fmla="*/ 484535 h 581442"/>
              <a:gd name="connsiteX18" fmla="*/ 0 w 2311400"/>
              <a:gd name="connsiteY18" fmla="*/ 339175 h 581442"/>
              <a:gd name="connsiteX19" fmla="*/ 0 w 2311400"/>
              <a:gd name="connsiteY19" fmla="*/ 339175 h 581442"/>
              <a:gd name="connsiteX20" fmla="*/ 0 w 2311400"/>
              <a:gd name="connsiteY20" fmla="*/ 96909 h 581442"/>
              <a:gd name="connsiteX0" fmla="*/ 0 w 2311400"/>
              <a:gd name="connsiteY0" fmla="*/ 96909 h 1209661"/>
              <a:gd name="connsiteX1" fmla="*/ 96909 w 2311400"/>
              <a:gd name="connsiteY1" fmla="*/ 0 h 1209661"/>
              <a:gd name="connsiteX2" fmla="*/ 1348317 w 2311400"/>
              <a:gd name="connsiteY2" fmla="*/ 0 h 1209661"/>
              <a:gd name="connsiteX3" fmla="*/ 1348317 w 2311400"/>
              <a:gd name="connsiteY3" fmla="*/ 0 h 1209661"/>
              <a:gd name="connsiteX4" fmla="*/ 1926167 w 2311400"/>
              <a:gd name="connsiteY4" fmla="*/ 0 h 1209661"/>
              <a:gd name="connsiteX5" fmla="*/ 2214491 w 2311400"/>
              <a:gd name="connsiteY5" fmla="*/ 0 h 1209661"/>
              <a:gd name="connsiteX6" fmla="*/ 2311400 w 2311400"/>
              <a:gd name="connsiteY6" fmla="*/ 96909 h 1209661"/>
              <a:gd name="connsiteX7" fmla="*/ 2311400 w 2311400"/>
              <a:gd name="connsiteY7" fmla="*/ 339175 h 1209661"/>
              <a:gd name="connsiteX8" fmla="*/ 2311400 w 2311400"/>
              <a:gd name="connsiteY8" fmla="*/ 339175 h 1209661"/>
              <a:gd name="connsiteX9" fmla="*/ 2311400 w 2311400"/>
              <a:gd name="connsiteY9" fmla="*/ 484535 h 1209661"/>
              <a:gd name="connsiteX10" fmla="*/ 2311400 w 2311400"/>
              <a:gd name="connsiteY10" fmla="*/ 484533 h 1209661"/>
              <a:gd name="connsiteX11" fmla="*/ 2214491 w 2311400"/>
              <a:gd name="connsiteY11" fmla="*/ 581442 h 1209661"/>
              <a:gd name="connsiteX12" fmla="*/ 1926167 w 2311400"/>
              <a:gd name="connsiteY12" fmla="*/ 581442 h 1209661"/>
              <a:gd name="connsiteX13" fmla="*/ 1798685 w 2311400"/>
              <a:gd name="connsiteY13" fmla="*/ 1209661 h 1209661"/>
              <a:gd name="connsiteX14" fmla="*/ 1670435 w 2311400"/>
              <a:gd name="connsiteY14" fmla="*/ 571051 h 1209661"/>
              <a:gd name="connsiteX15" fmla="*/ 96909 w 2311400"/>
              <a:gd name="connsiteY15" fmla="*/ 581442 h 1209661"/>
              <a:gd name="connsiteX16" fmla="*/ 0 w 2311400"/>
              <a:gd name="connsiteY16" fmla="*/ 484533 h 1209661"/>
              <a:gd name="connsiteX17" fmla="*/ 0 w 2311400"/>
              <a:gd name="connsiteY17" fmla="*/ 484535 h 1209661"/>
              <a:gd name="connsiteX18" fmla="*/ 0 w 2311400"/>
              <a:gd name="connsiteY18" fmla="*/ 339175 h 1209661"/>
              <a:gd name="connsiteX19" fmla="*/ 0 w 2311400"/>
              <a:gd name="connsiteY19" fmla="*/ 339175 h 1209661"/>
              <a:gd name="connsiteX20" fmla="*/ 0 w 2311400"/>
              <a:gd name="connsiteY20" fmla="*/ 96909 h 1209661"/>
              <a:gd name="connsiteX0" fmla="*/ 0 w 2311400"/>
              <a:gd name="connsiteY0" fmla="*/ 96909 h 1791552"/>
              <a:gd name="connsiteX1" fmla="*/ 96909 w 2311400"/>
              <a:gd name="connsiteY1" fmla="*/ 0 h 1791552"/>
              <a:gd name="connsiteX2" fmla="*/ 1348317 w 2311400"/>
              <a:gd name="connsiteY2" fmla="*/ 0 h 1791552"/>
              <a:gd name="connsiteX3" fmla="*/ 1348317 w 2311400"/>
              <a:gd name="connsiteY3" fmla="*/ 0 h 1791552"/>
              <a:gd name="connsiteX4" fmla="*/ 1926167 w 2311400"/>
              <a:gd name="connsiteY4" fmla="*/ 0 h 1791552"/>
              <a:gd name="connsiteX5" fmla="*/ 2214491 w 2311400"/>
              <a:gd name="connsiteY5" fmla="*/ 0 h 1791552"/>
              <a:gd name="connsiteX6" fmla="*/ 2311400 w 2311400"/>
              <a:gd name="connsiteY6" fmla="*/ 96909 h 1791552"/>
              <a:gd name="connsiteX7" fmla="*/ 2311400 w 2311400"/>
              <a:gd name="connsiteY7" fmla="*/ 339175 h 1791552"/>
              <a:gd name="connsiteX8" fmla="*/ 2311400 w 2311400"/>
              <a:gd name="connsiteY8" fmla="*/ 339175 h 1791552"/>
              <a:gd name="connsiteX9" fmla="*/ 2311400 w 2311400"/>
              <a:gd name="connsiteY9" fmla="*/ 484535 h 1791552"/>
              <a:gd name="connsiteX10" fmla="*/ 2311400 w 2311400"/>
              <a:gd name="connsiteY10" fmla="*/ 484533 h 1791552"/>
              <a:gd name="connsiteX11" fmla="*/ 2214491 w 2311400"/>
              <a:gd name="connsiteY11" fmla="*/ 581442 h 1791552"/>
              <a:gd name="connsiteX12" fmla="*/ 1926167 w 2311400"/>
              <a:gd name="connsiteY12" fmla="*/ 581442 h 1791552"/>
              <a:gd name="connsiteX13" fmla="*/ 1826270 w 2311400"/>
              <a:gd name="connsiteY13" fmla="*/ 1791552 h 1791552"/>
              <a:gd name="connsiteX14" fmla="*/ 1670435 w 2311400"/>
              <a:gd name="connsiteY14" fmla="*/ 571051 h 1791552"/>
              <a:gd name="connsiteX15" fmla="*/ 96909 w 2311400"/>
              <a:gd name="connsiteY15" fmla="*/ 581442 h 1791552"/>
              <a:gd name="connsiteX16" fmla="*/ 0 w 2311400"/>
              <a:gd name="connsiteY16" fmla="*/ 484533 h 1791552"/>
              <a:gd name="connsiteX17" fmla="*/ 0 w 2311400"/>
              <a:gd name="connsiteY17" fmla="*/ 484535 h 1791552"/>
              <a:gd name="connsiteX18" fmla="*/ 0 w 2311400"/>
              <a:gd name="connsiteY18" fmla="*/ 339175 h 1791552"/>
              <a:gd name="connsiteX19" fmla="*/ 0 w 2311400"/>
              <a:gd name="connsiteY19" fmla="*/ 339175 h 1791552"/>
              <a:gd name="connsiteX20" fmla="*/ 0 w 2311400"/>
              <a:gd name="connsiteY20" fmla="*/ 96909 h 17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11400" h="1791552">
                <a:moveTo>
                  <a:pt x="0" y="96909"/>
                </a:moveTo>
                <a:cubicBezTo>
                  <a:pt x="0" y="43388"/>
                  <a:pt x="43388" y="0"/>
                  <a:pt x="96909" y="0"/>
                </a:cubicBezTo>
                <a:lnTo>
                  <a:pt x="1348317" y="0"/>
                </a:lnTo>
                <a:lnTo>
                  <a:pt x="1348317" y="0"/>
                </a:lnTo>
                <a:lnTo>
                  <a:pt x="1926167" y="0"/>
                </a:lnTo>
                <a:lnTo>
                  <a:pt x="2214491" y="0"/>
                </a:lnTo>
                <a:cubicBezTo>
                  <a:pt x="2268012" y="0"/>
                  <a:pt x="2311400" y="43388"/>
                  <a:pt x="2311400" y="96909"/>
                </a:cubicBezTo>
                <a:lnTo>
                  <a:pt x="2311400" y="339175"/>
                </a:lnTo>
                <a:lnTo>
                  <a:pt x="2311400" y="339175"/>
                </a:lnTo>
                <a:lnTo>
                  <a:pt x="2311400" y="484535"/>
                </a:lnTo>
                <a:lnTo>
                  <a:pt x="2311400" y="484533"/>
                </a:lnTo>
                <a:cubicBezTo>
                  <a:pt x="2311400" y="538054"/>
                  <a:pt x="2268012" y="581442"/>
                  <a:pt x="2214491" y="581442"/>
                </a:cubicBezTo>
                <a:lnTo>
                  <a:pt x="1926167" y="581442"/>
                </a:lnTo>
                <a:lnTo>
                  <a:pt x="1826270" y="1791552"/>
                </a:lnTo>
                <a:lnTo>
                  <a:pt x="1670435" y="571051"/>
                </a:lnTo>
                <a:lnTo>
                  <a:pt x="96909" y="581442"/>
                </a:lnTo>
                <a:cubicBezTo>
                  <a:pt x="43388" y="581442"/>
                  <a:pt x="0" y="538054"/>
                  <a:pt x="0" y="484533"/>
                </a:cubicBezTo>
                <a:lnTo>
                  <a:pt x="0" y="484535"/>
                </a:lnTo>
                <a:lnTo>
                  <a:pt x="0" y="339175"/>
                </a:lnTo>
                <a:lnTo>
                  <a:pt x="0" y="339175"/>
                </a:lnTo>
                <a:lnTo>
                  <a:pt x="0" y="96909"/>
                </a:lnTo>
                <a:close/>
              </a:path>
            </a:pathLst>
          </a:custGeom>
          <a:noFill/>
          <a:ln w="28575">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1" name="TextBox 10">
            <a:extLst>
              <a:ext uri="{FF2B5EF4-FFF2-40B4-BE49-F238E27FC236}">
                <a16:creationId xmlns:a16="http://schemas.microsoft.com/office/drawing/2014/main" id="{F38FD65F-22B7-7E7B-5CBD-A09B33E416C8}"/>
              </a:ext>
            </a:extLst>
          </p:cNvPr>
          <p:cNvSpPr txBox="1"/>
          <p:nvPr/>
        </p:nvSpPr>
        <p:spPr>
          <a:xfrm>
            <a:off x="4735257" y="3765803"/>
            <a:ext cx="2381734" cy="553998"/>
          </a:xfrm>
          <a:prstGeom prst="rect">
            <a:avLst/>
          </a:prstGeom>
          <a:noFill/>
        </p:spPr>
        <p:txBody>
          <a:bodyPr wrap="square" rtlCol="0">
            <a:spAutoFit/>
          </a:bodyPr>
          <a:lstStyle/>
          <a:p>
            <a:pPr algn="ctr"/>
            <a:r>
              <a:rPr lang="en-US" sz="1500" b="1" dirty="0">
                <a:latin typeface="+mj-lt"/>
                <a:cs typeface="Times New Roman" panose="02020603050405020304" pitchFamily="18" charset="0"/>
              </a:rPr>
              <a:t>Volume minimization-based regularization</a:t>
            </a:r>
          </a:p>
        </p:txBody>
      </p:sp>
      <p:sp>
        <p:nvSpPr>
          <p:cNvPr id="12" name="TextBox 11">
            <a:extLst>
              <a:ext uri="{FF2B5EF4-FFF2-40B4-BE49-F238E27FC236}">
                <a16:creationId xmlns:a16="http://schemas.microsoft.com/office/drawing/2014/main" id="{77E157F4-13A6-D4D6-8D25-B362E474E822}"/>
              </a:ext>
            </a:extLst>
          </p:cNvPr>
          <p:cNvSpPr txBox="1"/>
          <p:nvPr/>
        </p:nvSpPr>
        <p:spPr>
          <a:xfrm>
            <a:off x="270148" y="800816"/>
            <a:ext cx="6282489" cy="415498"/>
          </a:xfrm>
          <a:prstGeom prst="rect">
            <a:avLst/>
          </a:prstGeom>
          <a:noFill/>
        </p:spPr>
        <p:txBody>
          <a:bodyPr wrap="none" rtlCol="0">
            <a:spAutoFit/>
          </a:bodyPr>
          <a:lstStyle/>
          <a:p>
            <a:r>
              <a:rPr lang="en-US" sz="2100" b="1" dirty="0">
                <a:solidFill>
                  <a:schemeClr val="accent1">
                    <a:lumMod val="75000"/>
                  </a:schemeClr>
                </a:solidFill>
                <a:latin typeface="+mj-lt"/>
                <a:cs typeface="Times New Roman" panose="02020603050405020304" pitchFamily="18" charset="0"/>
              </a:rPr>
              <a:t>Regularized CCEM: Theorem 3 </a:t>
            </a:r>
            <a:r>
              <a:rPr lang="en-US" dirty="0">
                <a:latin typeface="+mj-lt"/>
                <a:cs typeface="Times New Roman" panose="02020603050405020304" pitchFamily="18" charset="0"/>
              </a:rPr>
              <a:t>[Ibrahim et al., 2023]</a:t>
            </a:r>
          </a:p>
        </p:txBody>
      </p:sp>
      <p:sp>
        <p:nvSpPr>
          <p:cNvPr id="13" name="TextBox 12">
            <a:extLst>
              <a:ext uri="{FF2B5EF4-FFF2-40B4-BE49-F238E27FC236}">
                <a16:creationId xmlns:a16="http://schemas.microsoft.com/office/drawing/2014/main" id="{7CEAC161-656A-2423-C777-500BBF37BB12}"/>
              </a:ext>
            </a:extLst>
          </p:cNvPr>
          <p:cNvSpPr txBox="1"/>
          <p:nvPr/>
        </p:nvSpPr>
        <p:spPr>
          <a:xfrm>
            <a:off x="535203" y="6374197"/>
            <a:ext cx="7933582" cy="219291"/>
          </a:xfrm>
          <a:prstGeom prst="rect">
            <a:avLst/>
          </a:prstGeom>
          <a:noFill/>
        </p:spPr>
        <p:txBody>
          <a:bodyPr wrap="none" rtlCol="0">
            <a:spAutoFit/>
          </a:bodyPr>
          <a:lstStyle/>
          <a:p>
            <a:r>
              <a:rPr lang="en-US" sz="825" dirty="0">
                <a:latin typeface="+mj-lt"/>
                <a:cs typeface="Times New Roman" panose="02020603050405020304" pitchFamily="18" charset="0"/>
              </a:rPr>
              <a:t>S. Ibrahim, T. Nguyen, and X. Fu. ``Deep Learning From Crowdsourced Labels: Coupled Cross-Entropy Minimization, Identifiability, and Regularization’’, ICLR, 2023.</a:t>
            </a: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84A59E90-09F2-2293-0732-A2A63F6B881B}"/>
              </a:ext>
            </a:extLst>
          </p:cNvPr>
          <p:cNvPicPr>
            <a:picLocks noChangeAspect="1"/>
          </p:cNvPicPr>
          <p:nvPr>
            <p:custDataLst>
              <p:tags r:id="rId1"/>
            </p:custDataLst>
          </p:nvPr>
        </p:nvPicPr>
        <p:blipFill>
          <a:blip r:embed="rId8"/>
          <a:stretch>
            <a:fillRect/>
          </a:stretch>
        </p:blipFill>
        <p:spPr>
          <a:xfrm>
            <a:off x="2647981" y="1378507"/>
            <a:ext cx="305600" cy="187200"/>
          </a:xfrm>
          <a:prstGeom prst="rect">
            <a:avLst/>
          </a:prstGeom>
        </p:spPr>
      </p:pic>
      <p:pic>
        <p:nvPicPr>
          <p:cNvPr id="15" name="Picture 2" descr="NIH Makes Largest Set of Medical Imaging Data Available to Public">
            <a:extLst>
              <a:ext uri="{FF2B5EF4-FFF2-40B4-BE49-F238E27FC236}">
                <a16:creationId xmlns:a16="http://schemas.microsoft.com/office/drawing/2014/main" id="{9E4B52C1-F07C-3727-F065-34B9978FE2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0353" y="1679090"/>
            <a:ext cx="1239696" cy="720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Scanning the genetic barcode of plant-pollinator interactions | New Phyt  blog">
            <a:extLst>
              <a:ext uri="{FF2B5EF4-FFF2-40B4-BE49-F238E27FC236}">
                <a16:creationId xmlns:a16="http://schemas.microsoft.com/office/drawing/2014/main" id="{17D5EA54-14CB-9468-7DC5-4188942469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5937" y="2661981"/>
            <a:ext cx="1108529" cy="8331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2" descr="Datasets tagged nasa in Earth Engine | Earth Engine Data Catalog | Google  Developers">
            <a:extLst>
              <a:ext uri="{FF2B5EF4-FFF2-40B4-BE49-F238E27FC236}">
                <a16:creationId xmlns:a16="http://schemas.microsoft.com/office/drawing/2014/main" id="{A82E2A38-DE24-3CAC-BEE4-84294ADB50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464" y="3729828"/>
            <a:ext cx="1072002" cy="9360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3d Man Cloth Banner Thank You Stock Illustration - Illustration of holding,  give: 52360078">
            <a:extLst>
              <a:ext uri="{FF2B5EF4-FFF2-40B4-BE49-F238E27FC236}">
                <a16:creationId xmlns:a16="http://schemas.microsoft.com/office/drawing/2014/main" id="{5E0487AC-AF7E-E73D-AB80-9DC0A41A16D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493" t="4934" r="16884" b="2486"/>
          <a:stretch/>
        </p:blipFill>
        <p:spPr bwMode="auto">
          <a:xfrm>
            <a:off x="7936534" y="4746680"/>
            <a:ext cx="647927" cy="9003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988E5E32-E3F5-DB36-74FE-29928C6C9918}"/>
              </a:ext>
            </a:extLst>
          </p:cNvPr>
          <p:cNvGrpSpPr/>
          <p:nvPr/>
        </p:nvGrpSpPr>
        <p:grpSpPr>
          <a:xfrm>
            <a:off x="1339959" y="4386447"/>
            <a:ext cx="4924451" cy="1314303"/>
            <a:chOff x="1791136" y="6166097"/>
            <a:chExt cx="6565935" cy="1752404"/>
          </a:xfrm>
        </p:grpSpPr>
        <p:sp>
          <p:nvSpPr>
            <p:cNvPr id="20" name="Speech Bubble: Rectangle with Corners Rounded 29 1">
              <a:extLst>
                <a:ext uri="{FF2B5EF4-FFF2-40B4-BE49-F238E27FC236}">
                  <a16:creationId xmlns:a16="http://schemas.microsoft.com/office/drawing/2014/main" id="{D9EA4C9E-D639-C8FE-D2B8-17DAA2B793B7}"/>
                </a:ext>
              </a:extLst>
            </p:cNvPr>
            <p:cNvSpPr/>
            <p:nvPr/>
          </p:nvSpPr>
          <p:spPr>
            <a:xfrm>
              <a:off x="4666802" y="6166097"/>
              <a:ext cx="968588" cy="1710339"/>
            </a:xfrm>
            <a:custGeom>
              <a:avLst/>
              <a:gdLst>
                <a:gd name="connsiteX0" fmla="*/ 0 w 4020893"/>
                <a:gd name="connsiteY0" fmla="*/ 173570 h 1041400"/>
                <a:gd name="connsiteX1" fmla="*/ 173570 w 4020893"/>
                <a:gd name="connsiteY1" fmla="*/ 0 h 1041400"/>
                <a:gd name="connsiteX2" fmla="*/ 670149 w 4020893"/>
                <a:gd name="connsiteY2" fmla="*/ 0 h 1041400"/>
                <a:gd name="connsiteX3" fmla="*/ 670149 w 4020893"/>
                <a:gd name="connsiteY3" fmla="*/ 0 h 1041400"/>
                <a:gd name="connsiteX4" fmla="*/ 1675372 w 4020893"/>
                <a:gd name="connsiteY4" fmla="*/ 0 h 1041400"/>
                <a:gd name="connsiteX5" fmla="*/ 3847323 w 4020893"/>
                <a:gd name="connsiteY5" fmla="*/ 0 h 1041400"/>
                <a:gd name="connsiteX6" fmla="*/ 4020893 w 4020893"/>
                <a:gd name="connsiteY6" fmla="*/ 173570 h 1041400"/>
                <a:gd name="connsiteX7" fmla="*/ 4020893 w 4020893"/>
                <a:gd name="connsiteY7" fmla="*/ 607483 h 1041400"/>
                <a:gd name="connsiteX8" fmla="*/ 4020893 w 4020893"/>
                <a:gd name="connsiteY8" fmla="*/ 607483 h 1041400"/>
                <a:gd name="connsiteX9" fmla="*/ 4020893 w 4020893"/>
                <a:gd name="connsiteY9" fmla="*/ 867833 h 1041400"/>
                <a:gd name="connsiteX10" fmla="*/ 4020893 w 4020893"/>
                <a:gd name="connsiteY10" fmla="*/ 867830 h 1041400"/>
                <a:gd name="connsiteX11" fmla="*/ 3847323 w 4020893"/>
                <a:gd name="connsiteY11" fmla="*/ 1041400 h 1041400"/>
                <a:gd name="connsiteX12" fmla="*/ 1675372 w 4020893"/>
                <a:gd name="connsiteY12" fmla="*/ 1041400 h 1041400"/>
                <a:gd name="connsiteX13" fmla="*/ 1807753 w 4020893"/>
                <a:gd name="connsiteY13" fmla="*/ 1819284 h 1041400"/>
                <a:gd name="connsiteX14" fmla="*/ 670149 w 4020893"/>
                <a:gd name="connsiteY14" fmla="*/ 1041400 h 1041400"/>
                <a:gd name="connsiteX15" fmla="*/ 173570 w 4020893"/>
                <a:gd name="connsiteY15" fmla="*/ 1041400 h 1041400"/>
                <a:gd name="connsiteX16" fmla="*/ 0 w 4020893"/>
                <a:gd name="connsiteY16" fmla="*/ 867830 h 1041400"/>
                <a:gd name="connsiteX17" fmla="*/ 0 w 4020893"/>
                <a:gd name="connsiteY17" fmla="*/ 867833 h 1041400"/>
                <a:gd name="connsiteX18" fmla="*/ 0 w 4020893"/>
                <a:gd name="connsiteY18" fmla="*/ 607483 h 1041400"/>
                <a:gd name="connsiteX19" fmla="*/ 0 w 4020893"/>
                <a:gd name="connsiteY19" fmla="*/ 607483 h 1041400"/>
                <a:gd name="connsiteX20" fmla="*/ 0 w 4020893"/>
                <a:gd name="connsiteY20" fmla="*/ 173570 h 1041400"/>
                <a:gd name="connsiteX0" fmla="*/ 0 w 4020893"/>
                <a:gd name="connsiteY0" fmla="*/ 173570 h 1819284"/>
                <a:gd name="connsiteX1" fmla="*/ 173570 w 4020893"/>
                <a:gd name="connsiteY1" fmla="*/ 0 h 1819284"/>
                <a:gd name="connsiteX2" fmla="*/ 670149 w 4020893"/>
                <a:gd name="connsiteY2" fmla="*/ 0 h 1819284"/>
                <a:gd name="connsiteX3" fmla="*/ 670149 w 4020893"/>
                <a:gd name="connsiteY3" fmla="*/ 0 h 1819284"/>
                <a:gd name="connsiteX4" fmla="*/ 1675372 w 4020893"/>
                <a:gd name="connsiteY4" fmla="*/ 0 h 1819284"/>
                <a:gd name="connsiteX5" fmla="*/ 3847323 w 4020893"/>
                <a:gd name="connsiteY5" fmla="*/ 0 h 1819284"/>
                <a:gd name="connsiteX6" fmla="*/ 4020893 w 4020893"/>
                <a:gd name="connsiteY6" fmla="*/ 173570 h 1819284"/>
                <a:gd name="connsiteX7" fmla="*/ 4020893 w 4020893"/>
                <a:gd name="connsiteY7" fmla="*/ 607483 h 1819284"/>
                <a:gd name="connsiteX8" fmla="*/ 4020893 w 4020893"/>
                <a:gd name="connsiteY8" fmla="*/ 607483 h 1819284"/>
                <a:gd name="connsiteX9" fmla="*/ 4020893 w 4020893"/>
                <a:gd name="connsiteY9" fmla="*/ 867833 h 1819284"/>
                <a:gd name="connsiteX10" fmla="*/ 4020893 w 4020893"/>
                <a:gd name="connsiteY10" fmla="*/ 867830 h 1819284"/>
                <a:gd name="connsiteX11" fmla="*/ 3847323 w 4020893"/>
                <a:gd name="connsiteY11" fmla="*/ 1041400 h 1819284"/>
                <a:gd name="connsiteX12" fmla="*/ 1675372 w 4020893"/>
                <a:gd name="connsiteY12" fmla="*/ 1041400 h 1819284"/>
                <a:gd name="connsiteX13" fmla="*/ 1807753 w 4020893"/>
                <a:gd name="connsiteY13" fmla="*/ 1819284 h 1819284"/>
                <a:gd name="connsiteX14" fmla="*/ 1241649 w 4020893"/>
                <a:gd name="connsiteY14" fmla="*/ 1066800 h 1819284"/>
                <a:gd name="connsiteX15" fmla="*/ 173570 w 4020893"/>
                <a:gd name="connsiteY15" fmla="*/ 1041400 h 1819284"/>
                <a:gd name="connsiteX16" fmla="*/ 0 w 4020893"/>
                <a:gd name="connsiteY16" fmla="*/ 867830 h 1819284"/>
                <a:gd name="connsiteX17" fmla="*/ 0 w 4020893"/>
                <a:gd name="connsiteY17" fmla="*/ 867833 h 1819284"/>
                <a:gd name="connsiteX18" fmla="*/ 0 w 4020893"/>
                <a:gd name="connsiteY18" fmla="*/ 607483 h 1819284"/>
                <a:gd name="connsiteX19" fmla="*/ 0 w 4020893"/>
                <a:gd name="connsiteY19" fmla="*/ 607483 h 1819284"/>
                <a:gd name="connsiteX20" fmla="*/ 0 w 4020893"/>
                <a:gd name="connsiteY20" fmla="*/ 173570 h 1819284"/>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1241649 w 4020893"/>
                <a:gd name="connsiteY14" fmla="*/ 1066800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516538"/>
                <a:gd name="connsiteX1" fmla="*/ 173570 w 4020893"/>
                <a:gd name="connsiteY1" fmla="*/ 0 h 1516538"/>
                <a:gd name="connsiteX2" fmla="*/ 670149 w 4020893"/>
                <a:gd name="connsiteY2" fmla="*/ 0 h 1516538"/>
                <a:gd name="connsiteX3" fmla="*/ 670149 w 4020893"/>
                <a:gd name="connsiteY3" fmla="*/ 0 h 1516538"/>
                <a:gd name="connsiteX4" fmla="*/ 1675372 w 4020893"/>
                <a:gd name="connsiteY4" fmla="*/ 0 h 1516538"/>
                <a:gd name="connsiteX5" fmla="*/ 3847323 w 4020893"/>
                <a:gd name="connsiteY5" fmla="*/ 0 h 1516538"/>
                <a:gd name="connsiteX6" fmla="*/ 4020893 w 4020893"/>
                <a:gd name="connsiteY6" fmla="*/ 173570 h 1516538"/>
                <a:gd name="connsiteX7" fmla="*/ 4020893 w 4020893"/>
                <a:gd name="connsiteY7" fmla="*/ 607483 h 1516538"/>
                <a:gd name="connsiteX8" fmla="*/ 4020893 w 4020893"/>
                <a:gd name="connsiteY8" fmla="*/ 607483 h 1516538"/>
                <a:gd name="connsiteX9" fmla="*/ 4020893 w 4020893"/>
                <a:gd name="connsiteY9" fmla="*/ 867833 h 1516538"/>
                <a:gd name="connsiteX10" fmla="*/ 4020893 w 4020893"/>
                <a:gd name="connsiteY10" fmla="*/ 867830 h 1516538"/>
                <a:gd name="connsiteX11" fmla="*/ 3847323 w 4020893"/>
                <a:gd name="connsiteY11" fmla="*/ 1041400 h 1516538"/>
                <a:gd name="connsiteX12" fmla="*/ 1675372 w 4020893"/>
                <a:gd name="connsiteY12" fmla="*/ 1041400 h 1516538"/>
                <a:gd name="connsiteX13" fmla="*/ 1807753 w 4020893"/>
                <a:gd name="connsiteY13" fmla="*/ 1516538 h 1516538"/>
                <a:gd name="connsiteX14" fmla="*/ 925319 w 4020893"/>
                <a:gd name="connsiteY14" fmla="*/ 1039503 h 1516538"/>
                <a:gd name="connsiteX15" fmla="*/ 173570 w 4020893"/>
                <a:gd name="connsiteY15" fmla="*/ 1041400 h 1516538"/>
                <a:gd name="connsiteX16" fmla="*/ 0 w 4020893"/>
                <a:gd name="connsiteY16" fmla="*/ 867830 h 1516538"/>
                <a:gd name="connsiteX17" fmla="*/ 0 w 4020893"/>
                <a:gd name="connsiteY17" fmla="*/ 867833 h 1516538"/>
                <a:gd name="connsiteX18" fmla="*/ 0 w 4020893"/>
                <a:gd name="connsiteY18" fmla="*/ 607483 h 1516538"/>
                <a:gd name="connsiteX19" fmla="*/ 0 w 4020893"/>
                <a:gd name="connsiteY19" fmla="*/ 607483 h 1516538"/>
                <a:gd name="connsiteX20" fmla="*/ 0 w 4020893"/>
                <a:gd name="connsiteY20" fmla="*/ 173570 h 1516538"/>
                <a:gd name="connsiteX0" fmla="*/ 0 w 4020893"/>
                <a:gd name="connsiteY0" fmla="*/ 173570 h 1225373"/>
                <a:gd name="connsiteX1" fmla="*/ 173570 w 4020893"/>
                <a:gd name="connsiteY1" fmla="*/ 0 h 1225373"/>
                <a:gd name="connsiteX2" fmla="*/ 670149 w 4020893"/>
                <a:gd name="connsiteY2" fmla="*/ 0 h 1225373"/>
                <a:gd name="connsiteX3" fmla="*/ 670149 w 4020893"/>
                <a:gd name="connsiteY3" fmla="*/ 0 h 1225373"/>
                <a:gd name="connsiteX4" fmla="*/ 1675372 w 4020893"/>
                <a:gd name="connsiteY4" fmla="*/ 0 h 1225373"/>
                <a:gd name="connsiteX5" fmla="*/ 3847323 w 4020893"/>
                <a:gd name="connsiteY5" fmla="*/ 0 h 1225373"/>
                <a:gd name="connsiteX6" fmla="*/ 4020893 w 4020893"/>
                <a:gd name="connsiteY6" fmla="*/ 173570 h 1225373"/>
                <a:gd name="connsiteX7" fmla="*/ 4020893 w 4020893"/>
                <a:gd name="connsiteY7" fmla="*/ 607483 h 1225373"/>
                <a:gd name="connsiteX8" fmla="*/ 4020893 w 4020893"/>
                <a:gd name="connsiteY8" fmla="*/ 607483 h 1225373"/>
                <a:gd name="connsiteX9" fmla="*/ 4020893 w 4020893"/>
                <a:gd name="connsiteY9" fmla="*/ 867833 h 1225373"/>
                <a:gd name="connsiteX10" fmla="*/ 4020893 w 4020893"/>
                <a:gd name="connsiteY10" fmla="*/ 867830 h 1225373"/>
                <a:gd name="connsiteX11" fmla="*/ 3847323 w 4020893"/>
                <a:gd name="connsiteY11" fmla="*/ 1041400 h 1225373"/>
                <a:gd name="connsiteX12" fmla="*/ 1675372 w 4020893"/>
                <a:gd name="connsiteY12" fmla="*/ 1041400 h 1225373"/>
                <a:gd name="connsiteX13" fmla="*/ 3705723 w 4020893"/>
                <a:gd name="connsiteY13" fmla="*/ 1225373 h 1225373"/>
                <a:gd name="connsiteX14" fmla="*/ 925319 w 4020893"/>
                <a:gd name="connsiteY14" fmla="*/ 1039503 h 1225373"/>
                <a:gd name="connsiteX15" fmla="*/ 173570 w 4020893"/>
                <a:gd name="connsiteY15" fmla="*/ 1041400 h 1225373"/>
                <a:gd name="connsiteX16" fmla="*/ 0 w 4020893"/>
                <a:gd name="connsiteY16" fmla="*/ 867830 h 1225373"/>
                <a:gd name="connsiteX17" fmla="*/ 0 w 4020893"/>
                <a:gd name="connsiteY17" fmla="*/ 867833 h 1225373"/>
                <a:gd name="connsiteX18" fmla="*/ 0 w 4020893"/>
                <a:gd name="connsiteY18" fmla="*/ 607483 h 1225373"/>
                <a:gd name="connsiteX19" fmla="*/ 0 w 4020893"/>
                <a:gd name="connsiteY19" fmla="*/ 607483 h 1225373"/>
                <a:gd name="connsiteX20" fmla="*/ 0 w 4020893"/>
                <a:gd name="connsiteY20" fmla="*/ 173570 h 122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0893" h="1225373">
                  <a:moveTo>
                    <a:pt x="0" y="173570"/>
                  </a:moveTo>
                  <a:cubicBezTo>
                    <a:pt x="0" y="77710"/>
                    <a:pt x="77710" y="0"/>
                    <a:pt x="173570" y="0"/>
                  </a:cubicBezTo>
                  <a:lnTo>
                    <a:pt x="670149" y="0"/>
                  </a:lnTo>
                  <a:lnTo>
                    <a:pt x="670149" y="0"/>
                  </a:lnTo>
                  <a:lnTo>
                    <a:pt x="1675372" y="0"/>
                  </a:lnTo>
                  <a:lnTo>
                    <a:pt x="3847323" y="0"/>
                  </a:lnTo>
                  <a:cubicBezTo>
                    <a:pt x="3943183" y="0"/>
                    <a:pt x="4020893" y="77710"/>
                    <a:pt x="4020893" y="173570"/>
                  </a:cubicBezTo>
                  <a:lnTo>
                    <a:pt x="4020893" y="607483"/>
                  </a:lnTo>
                  <a:lnTo>
                    <a:pt x="4020893" y="607483"/>
                  </a:lnTo>
                  <a:lnTo>
                    <a:pt x="4020893" y="867833"/>
                  </a:lnTo>
                  <a:lnTo>
                    <a:pt x="4020893" y="867830"/>
                  </a:lnTo>
                  <a:cubicBezTo>
                    <a:pt x="4020893" y="963690"/>
                    <a:pt x="3943183" y="1041400"/>
                    <a:pt x="3847323" y="1041400"/>
                  </a:cubicBezTo>
                  <a:lnTo>
                    <a:pt x="1675372" y="1041400"/>
                  </a:lnTo>
                  <a:lnTo>
                    <a:pt x="3705723" y="1225373"/>
                  </a:lnTo>
                  <a:lnTo>
                    <a:pt x="925319" y="1039503"/>
                  </a:lnTo>
                  <a:lnTo>
                    <a:pt x="173570" y="1041400"/>
                  </a:lnTo>
                  <a:cubicBezTo>
                    <a:pt x="77710" y="1041400"/>
                    <a:pt x="0" y="963690"/>
                    <a:pt x="0" y="867830"/>
                  </a:cubicBezTo>
                  <a:lnTo>
                    <a:pt x="0" y="867833"/>
                  </a:lnTo>
                  <a:lnTo>
                    <a:pt x="0" y="607483"/>
                  </a:lnTo>
                  <a:lnTo>
                    <a:pt x="0" y="607483"/>
                  </a:lnTo>
                  <a:lnTo>
                    <a:pt x="0" y="173570"/>
                  </a:lnTo>
                  <a:close/>
                </a:path>
              </a:pathLst>
            </a:cu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1" name="Picture 24 1" descr="\documentclass{article}&#10;\usepackage{amsmath}&#10;\usepackage{bm,amssymb}&#10;\pagestyle{empty}&#10;\begin{document}&#10;&#10;$\bm W$&#10;&#10;&#10;\end{document}" title="IguanaTex Bitmap Display">
              <a:extLst>
                <a:ext uri="{FF2B5EF4-FFF2-40B4-BE49-F238E27FC236}">
                  <a16:creationId xmlns:a16="http://schemas.microsoft.com/office/drawing/2014/main" id="{FB9F7E92-96BC-4FAE-E4A6-343AA5EB5E8F}"/>
                </a:ext>
              </a:extLst>
            </p:cNvPr>
            <p:cNvPicPr>
              <a:picLocks noChangeAspect="1"/>
            </p:cNvPicPr>
            <p:nvPr>
              <p:custDataLst>
                <p:tags r:id="rId2"/>
              </p:custDataLst>
            </p:nvPr>
          </p:nvPicPr>
          <p:blipFill>
            <a:blip r:embed="rId13"/>
            <a:stretch>
              <a:fillRect/>
            </a:stretch>
          </p:blipFill>
          <p:spPr>
            <a:xfrm>
              <a:off x="5712281" y="7705025"/>
              <a:ext cx="348497" cy="213476"/>
            </a:xfrm>
            <a:prstGeom prst="rect">
              <a:avLst/>
            </a:prstGeom>
          </p:spPr>
        </p:pic>
        <p:pic>
          <p:nvPicPr>
            <p:cNvPr id="22" name="Picture 22 2" descr="\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title="IguanaTex Bitmap Display">
              <a:extLst>
                <a:ext uri="{FF2B5EF4-FFF2-40B4-BE49-F238E27FC236}">
                  <a16:creationId xmlns:a16="http://schemas.microsoft.com/office/drawing/2014/main" id="{C4448CA0-F50D-21EF-F4E9-770781B4D83D}"/>
                </a:ext>
              </a:extLst>
            </p:cNvPr>
            <p:cNvPicPr>
              <a:picLocks noChangeAspect="1"/>
            </p:cNvPicPr>
            <p:nvPr>
              <p:custDataLst>
                <p:tags r:id="rId3"/>
              </p:custDataLst>
            </p:nvPr>
          </p:nvPicPr>
          <p:blipFill>
            <a:blip r:embed="rId14"/>
            <a:stretch>
              <a:fillRect/>
            </a:stretch>
          </p:blipFill>
          <p:spPr>
            <a:xfrm>
              <a:off x="1791136" y="6244491"/>
              <a:ext cx="6565935" cy="1304205"/>
            </a:xfrm>
            <a:prstGeom prst="rect">
              <a:avLst/>
            </a:prstGeom>
          </p:spPr>
        </p:pic>
      </p:grpSp>
    </p:spTree>
    <p:extLst>
      <p:ext uri="{BB962C8B-B14F-4D97-AF65-F5344CB8AC3E}">
        <p14:creationId xmlns:p14="http://schemas.microsoft.com/office/powerpoint/2010/main" val="23059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0A8-58F7-0EE7-C82E-85A583D8B908}"/>
              </a:ext>
            </a:extLst>
          </p:cNvPr>
          <p:cNvSpPr>
            <a:spLocks noGrp="1"/>
          </p:cNvSpPr>
          <p:nvPr>
            <p:ph type="title"/>
          </p:nvPr>
        </p:nvSpPr>
        <p:spPr/>
        <p:txBody>
          <a:bodyPr/>
          <a:lstStyle/>
          <a:p>
            <a:r>
              <a:rPr lang="en-US" dirty="0"/>
              <a:t>Empirical Results</a:t>
            </a:r>
          </a:p>
        </p:txBody>
      </p:sp>
      <p:sp>
        <p:nvSpPr>
          <p:cNvPr id="4" name="TextBox 3">
            <a:extLst>
              <a:ext uri="{FF2B5EF4-FFF2-40B4-BE49-F238E27FC236}">
                <a16:creationId xmlns:a16="http://schemas.microsoft.com/office/drawing/2014/main" id="{BB6CD20E-F271-08E2-E5E5-58535C33807B}"/>
              </a:ext>
            </a:extLst>
          </p:cNvPr>
          <p:cNvSpPr txBox="1"/>
          <p:nvPr/>
        </p:nvSpPr>
        <p:spPr>
          <a:xfrm>
            <a:off x="1340728" y="2792724"/>
            <a:ext cx="1977852" cy="323165"/>
          </a:xfrm>
          <a:prstGeom prst="rect">
            <a:avLst/>
          </a:prstGeom>
          <a:noFill/>
        </p:spPr>
        <p:txBody>
          <a:bodyPr wrap="square" rtlCol="0">
            <a:spAutoFit/>
          </a:bodyPr>
          <a:lstStyle/>
          <a:p>
            <a:r>
              <a:rPr lang="en-US" sz="1500" b="1" dirty="0">
                <a:latin typeface="+mj-lt"/>
              </a:rPr>
              <a:t>CIFAR10 Dataset</a:t>
            </a:r>
          </a:p>
        </p:txBody>
      </p:sp>
      <p:sp>
        <p:nvSpPr>
          <p:cNvPr id="5" name="TextBox 4">
            <a:extLst>
              <a:ext uri="{FF2B5EF4-FFF2-40B4-BE49-F238E27FC236}">
                <a16:creationId xmlns:a16="http://schemas.microsoft.com/office/drawing/2014/main" id="{B1CF468E-BF16-9E18-715B-5C6852C3A107}"/>
              </a:ext>
            </a:extLst>
          </p:cNvPr>
          <p:cNvSpPr txBox="1"/>
          <p:nvPr/>
        </p:nvSpPr>
        <p:spPr>
          <a:xfrm>
            <a:off x="4450268" y="2823473"/>
            <a:ext cx="2597587" cy="323165"/>
          </a:xfrm>
          <a:prstGeom prst="rect">
            <a:avLst/>
          </a:prstGeom>
          <a:noFill/>
        </p:spPr>
        <p:txBody>
          <a:bodyPr wrap="square" rtlCol="0">
            <a:spAutoFit/>
          </a:bodyPr>
          <a:lstStyle/>
          <a:p>
            <a:r>
              <a:rPr lang="en-US" sz="1500" b="1" dirty="0">
                <a:latin typeface="+mj-lt"/>
              </a:rPr>
              <a:t>FashionMNIST Dataset</a:t>
            </a:r>
          </a:p>
        </p:txBody>
      </p:sp>
      <p:sp>
        <p:nvSpPr>
          <p:cNvPr id="6" name="TextBox 5">
            <a:extLst>
              <a:ext uri="{FF2B5EF4-FFF2-40B4-BE49-F238E27FC236}">
                <a16:creationId xmlns:a16="http://schemas.microsoft.com/office/drawing/2014/main" id="{59B94751-C22A-BDA1-58C4-1923382203E6}"/>
              </a:ext>
            </a:extLst>
          </p:cNvPr>
          <p:cNvSpPr txBox="1"/>
          <p:nvPr/>
        </p:nvSpPr>
        <p:spPr>
          <a:xfrm rot="16200000">
            <a:off x="-746304" y="3116420"/>
            <a:ext cx="2154757" cy="323165"/>
          </a:xfrm>
          <a:prstGeom prst="rect">
            <a:avLst/>
          </a:prstGeom>
          <a:noFill/>
        </p:spPr>
        <p:txBody>
          <a:bodyPr wrap="none" rtlCol="0">
            <a:spAutoFit/>
          </a:bodyPr>
          <a:lstStyle/>
          <a:p>
            <a:r>
              <a:rPr lang="en-US" sz="1500" dirty="0">
                <a:latin typeface="+mj-lt"/>
              </a:rPr>
              <a:t>Classification Error (%)</a:t>
            </a:r>
          </a:p>
        </p:txBody>
      </p:sp>
      <p:grpSp>
        <p:nvGrpSpPr>
          <p:cNvPr id="7" name="Group 6">
            <a:extLst>
              <a:ext uri="{FF2B5EF4-FFF2-40B4-BE49-F238E27FC236}">
                <a16:creationId xmlns:a16="http://schemas.microsoft.com/office/drawing/2014/main" id="{BF7E7DC9-4F2C-304E-03DB-D120A89CDB31}"/>
              </a:ext>
            </a:extLst>
          </p:cNvPr>
          <p:cNvGrpSpPr/>
          <p:nvPr/>
        </p:nvGrpSpPr>
        <p:grpSpPr>
          <a:xfrm>
            <a:off x="501612" y="3160112"/>
            <a:ext cx="3149582" cy="1866066"/>
            <a:chOff x="2947631" y="843731"/>
            <a:chExt cx="5762867" cy="4105440"/>
          </a:xfrm>
        </p:grpSpPr>
        <p:cxnSp>
          <p:nvCxnSpPr>
            <p:cNvPr id="8" name="Straight Connector 7">
              <a:extLst>
                <a:ext uri="{FF2B5EF4-FFF2-40B4-BE49-F238E27FC236}">
                  <a16:creationId xmlns:a16="http://schemas.microsoft.com/office/drawing/2014/main" id="{AA1509D0-4C9F-8490-FC57-E3845C6EE39D}"/>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Chart 44 2 2 3 1">
              <a:extLst>
                <a:ext uri="{FF2B5EF4-FFF2-40B4-BE49-F238E27FC236}">
                  <a16:creationId xmlns:a16="http://schemas.microsoft.com/office/drawing/2014/main" id="{92D74ECB-89C0-CD93-CDFB-1FF3B4168FB2}"/>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0" name="Group 9">
            <a:extLst>
              <a:ext uri="{FF2B5EF4-FFF2-40B4-BE49-F238E27FC236}">
                <a16:creationId xmlns:a16="http://schemas.microsoft.com/office/drawing/2014/main" id="{F4661B1F-5C1C-8102-281D-7391893A766A}"/>
              </a:ext>
            </a:extLst>
          </p:cNvPr>
          <p:cNvGrpSpPr/>
          <p:nvPr/>
        </p:nvGrpSpPr>
        <p:grpSpPr>
          <a:xfrm>
            <a:off x="3686380" y="3138821"/>
            <a:ext cx="3149582" cy="1866066"/>
            <a:chOff x="2947631" y="843731"/>
            <a:chExt cx="5762867" cy="4105440"/>
          </a:xfrm>
        </p:grpSpPr>
        <p:cxnSp>
          <p:nvCxnSpPr>
            <p:cNvPr id="11" name="Straight Connector 10">
              <a:extLst>
                <a:ext uri="{FF2B5EF4-FFF2-40B4-BE49-F238E27FC236}">
                  <a16:creationId xmlns:a16="http://schemas.microsoft.com/office/drawing/2014/main" id="{7CAB62D1-DEAE-539D-BEB2-D675E0B2FF01}"/>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Chart 44 2 2 4 1">
              <a:extLst>
                <a:ext uri="{FF2B5EF4-FFF2-40B4-BE49-F238E27FC236}">
                  <a16:creationId xmlns:a16="http://schemas.microsoft.com/office/drawing/2014/main" id="{7ED581C6-738D-E92E-A098-B5AAAD1FFCA6}"/>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7"/>
            </a:graphicData>
          </a:graphic>
        </p:graphicFrame>
      </p:grpSp>
      <p:sp>
        <p:nvSpPr>
          <p:cNvPr id="13" name="TextBox 12">
            <a:extLst>
              <a:ext uri="{FF2B5EF4-FFF2-40B4-BE49-F238E27FC236}">
                <a16:creationId xmlns:a16="http://schemas.microsoft.com/office/drawing/2014/main" id="{F0C91B57-6997-2422-1195-7E8AEB8617EA}"/>
              </a:ext>
            </a:extLst>
          </p:cNvPr>
          <p:cNvSpPr txBox="1"/>
          <p:nvPr/>
        </p:nvSpPr>
        <p:spPr>
          <a:xfrm>
            <a:off x="1403335" y="646838"/>
            <a:ext cx="1977852" cy="323165"/>
          </a:xfrm>
          <a:prstGeom prst="rect">
            <a:avLst/>
          </a:prstGeom>
          <a:noFill/>
        </p:spPr>
        <p:txBody>
          <a:bodyPr wrap="square" rtlCol="0">
            <a:spAutoFit/>
          </a:bodyPr>
          <a:lstStyle/>
          <a:p>
            <a:r>
              <a:rPr lang="en-US" sz="1500" b="1" dirty="0">
                <a:latin typeface="+mj-lt"/>
              </a:rPr>
              <a:t>CIFAR10 Dataset</a:t>
            </a:r>
          </a:p>
        </p:txBody>
      </p:sp>
      <p:grpSp>
        <p:nvGrpSpPr>
          <p:cNvPr id="14" name="Group 13">
            <a:extLst>
              <a:ext uri="{FF2B5EF4-FFF2-40B4-BE49-F238E27FC236}">
                <a16:creationId xmlns:a16="http://schemas.microsoft.com/office/drawing/2014/main" id="{9337868E-EA57-B555-1230-7B6A99A11AA5}"/>
              </a:ext>
            </a:extLst>
          </p:cNvPr>
          <p:cNvGrpSpPr/>
          <p:nvPr/>
        </p:nvGrpSpPr>
        <p:grpSpPr>
          <a:xfrm>
            <a:off x="492657" y="926657"/>
            <a:ext cx="3149582" cy="1866066"/>
            <a:chOff x="2947631" y="843731"/>
            <a:chExt cx="5762867" cy="4105440"/>
          </a:xfrm>
        </p:grpSpPr>
        <p:cxnSp>
          <p:nvCxnSpPr>
            <p:cNvPr id="15" name="Straight Connector 14">
              <a:extLst>
                <a:ext uri="{FF2B5EF4-FFF2-40B4-BE49-F238E27FC236}">
                  <a16:creationId xmlns:a16="http://schemas.microsoft.com/office/drawing/2014/main" id="{6C9A44B0-0FD4-48E8-0D7D-82C83A35AE71}"/>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hart 44 2 2 3 2">
              <a:extLst>
                <a:ext uri="{FF2B5EF4-FFF2-40B4-BE49-F238E27FC236}">
                  <a16:creationId xmlns:a16="http://schemas.microsoft.com/office/drawing/2014/main" id="{9B8D1783-BC47-CAF2-3231-AEA47AE601BD}"/>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7" name="Group 16">
            <a:extLst>
              <a:ext uri="{FF2B5EF4-FFF2-40B4-BE49-F238E27FC236}">
                <a16:creationId xmlns:a16="http://schemas.microsoft.com/office/drawing/2014/main" id="{7CD8646B-7ADD-E433-7B32-FDC1833CBD0E}"/>
              </a:ext>
            </a:extLst>
          </p:cNvPr>
          <p:cNvGrpSpPr/>
          <p:nvPr/>
        </p:nvGrpSpPr>
        <p:grpSpPr>
          <a:xfrm>
            <a:off x="3730466" y="959837"/>
            <a:ext cx="3149582" cy="1866066"/>
            <a:chOff x="2947631" y="843731"/>
            <a:chExt cx="5762867" cy="4105440"/>
          </a:xfrm>
        </p:grpSpPr>
        <p:cxnSp>
          <p:nvCxnSpPr>
            <p:cNvPr id="18" name="Straight Connector 17">
              <a:extLst>
                <a:ext uri="{FF2B5EF4-FFF2-40B4-BE49-F238E27FC236}">
                  <a16:creationId xmlns:a16="http://schemas.microsoft.com/office/drawing/2014/main" id="{E39A0C4E-ABF8-6F6B-923D-B1EEABCD5FDE}"/>
                </a:ext>
              </a:extLst>
            </p:cNvPr>
            <p:cNvCxnSpPr/>
            <p:nvPr/>
          </p:nvCxnSpPr>
          <p:spPr>
            <a:xfrm>
              <a:off x="3598170" y="4684082"/>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hart 44 2 2 4 2">
              <a:extLst>
                <a:ext uri="{FF2B5EF4-FFF2-40B4-BE49-F238E27FC236}">
                  <a16:creationId xmlns:a16="http://schemas.microsoft.com/office/drawing/2014/main" id="{FDE527CF-FBC1-1DD2-0010-34B0AC45068F}"/>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9"/>
            </a:graphicData>
          </a:graphic>
        </p:graphicFrame>
      </p:grpSp>
      <p:sp>
        <p:nvSpPr>
          <p:cNvPr id="20" name="TextBox 19">
            <a:extLst>
              <a:ext uri="{FF2B5EF4-FFF2-40B4-BE49-F238E27FC236}">
                <a16:creationId xmlns:a16="http://schemas.microsoft.com/office/drawing/2014/main" id="{96626CEB-DB8A-CE80-DD30-AC7185CCA1D1}"/>
              </a:ext>
            </a:extLst>
          </p:cNvPr>
          <p:cNvSpPr txBox="1"/>
          <p:nvPr/>
        </p:nvSpPr>
        <p:spPr>
          <a:xfrm>
            <a:off x="4208050" y="665280"/>
            <a:ext cx="2597587" cy="323165"/>
          </a:xfrm>
          <a:prstGeom prst="rect">
            <a:avLst/>
          </a:prstGeom>
          <a:noFill/>
        </p:spPr>
        <p:txBody>
          <a:bodyPr wrap="square" rtlCol="0">
            <a:spAutoFit/>
          </a:bodyPr>
          <a:lstStyle/>
          <a:p>
            <a:r>
              <a:rPr lang="en-US" sz="1500" b="1" dirty="0">
                <a:latin typeface="+mj-lt"/>
              </a:rPr>
              <a:t>FashionMNIST Dataset</a:t>
            </a:r>
          </a:p>
        </p:txBody>
      </p:sp>
      <p:cxnSp>
        <p:nvCxnSpPr>
          <p:cNvPr id="21" name="Straight Arrow Connector 20">
            <a:extLst>
              <a:ext uri="{FF2B5EF4-FFF2-40B4-BE49-F238E27FC236}">
                <a16:creationId xmlns:a16="http://schemas.microsoft.com/office/drawing/2014/main" id="{0553873B-DFAB-4C8C-D6C8-645AEB85F02F}"/>
              </a:ext>
            </a:extLst>
          </p:cNvPr>
          <p:cNvCxnSpPr>
            <a:cxnSpLocks/>
            <a:stCxn id="23" idx="1"/>
          </p:cNvCxnSpPr>
          <p:nvPr/>
        </p:nvCxnSpPr>
        <p:spPr>
          <a:xfrm flipH="1">
            <a:off x="2301517" y="891454"/>
            <a:ext cx="4928958" cy="441570"/>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5976F5-2FD0-FB2B-B4EF-FFA392D77EF3}"/>
              </a:ext>
            </a:extLst>
          </p:cNvPr>
          <p:cNvCxnSpPr>
            <a:cxnSpLocks/>
            <a:stCxn id="23" idx="1"/>
          </p:cNvCxnSpPr>
          <p:nvPr/>
        </p:nvCxnSpPr>
        <p:spPr>
          <a:xfrm flipH="1">
            <a:off x="5399195" y="891454"/>
            <a:ext cx="1831280" cy="372350"/>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EAE42E-5D55-7A63-1547-28C3022473AF}"/>
              </a:ext>
            </a:extLst>
          </p:cNvPr>
          <p:cNvSpPr txBox="1"/>
          <p:nvPr/>
        </p:nvSpPr>
        <p:spPr>
          <a:xfrm>
            <a:off x="7230475" y="741413"/>
            <a:ext cx="2336946" cy="300082"/>
          </a:xfrm>
          <a:prstGeom prst="rect">
            <a:avLst/>
          </a:prstGeom>
          <a:noFill/>
        </p:spPr>
        <p:txBody>
          <a:bodyPr wrap="square" rtlCol="0">
            <a:spAutoFit/>
          </a:bodyPr>
          <a:lstStyle/>
          <a:p>
            <a:r>
              <a:rPr lang="en-US" sz="1350" b="1" dirty="0">
                <a:solidFill>
                  <a:srgbClr val="C00000"/>
                </a:solidFill>
                <a:latin typeface="+mj-lt"/>
              </a:rPr>
              <a:t>Less data with experts</a:t>
            </a:r>
          </a:p>
        </p:txBody>
      </p:sp>
      <p:cxnSp>
        <p:nvCxnSpPr>
          <p:cNvPr id="24" name="Straight Arrow Connector 23">
            <a:extLst>
              <a:ext uri="{FF2B5EF4-FFF2-40B4-BE49-F238E27FC236}">
                <a16:creationId xmlns:a16="http://schemas.microsoft.com/office/drawing/2014/main" id="{58BC1EB5-C553-CE3F-8F2A-DEA145441C86}"/>
              </a:ext>
            </a:extLst>
          </p:cNvPr>
          <p:cNvCxnSpPr>
            <a:cxnSpLocks/>
          </p:cNvCxnSpPr>
          <p:nvPr/>
        </p:nvCxnSpPr>
        <p:spPr>
          <a:xfrm flipH="1" flipV="1">
            <a:off x="1867965" y="3657226"/>
            <a:ext cx="5076498" cy="852551"/>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FCD1B4-8A7B-264E-8DD6-E5E776ACAE99}"/>
              </a:ext>
            </a:extLst>
          </p:cNvPr>
          <p:cNvCxnSpPr>
            <a:cxnSpLocks/>
          </p:cNvCxnSpPr>
          <p:nvPr/>
        </p:nvCxnSpPr>
        <p:spPr>
          <a:xfrm flipH="1" flipV="1">
            <a:off x="5102730" y="3589443"/>
            <a:ext cx="1841732" cy="920333"/>
          </a:xfrm>
          <a:prstGeom prst="straightConnector1">
            <a:avLst/>
          </a:prstGeom>
          <a:ln>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3052F4-158F-478A-8ACD-74E9800ECB57}"/>
              </a:ext>
            </a:extLst>
          </p:cNvPr>
          <p:cNvSpPr txBox="1"/>
          <p:nvPr/>
        </p:nvSpPr>
        <p:spPr>
          <a:xfrm>
            <a:off x="6503683" y="4490977"/>
            <a:ext cx="2656322" cy="300082"/>
          </a:xfrm>
          <a:prstGeom prst="rect">
            <a:avLst/>
          </a:prstGeom>
          <a:noFill/>
        </p:spPr>
        <p:txBody>
          <a:bodyPr wrap="square" rtlCol="0">
            <a:spAutoFit/>
          </a:bodyPr>
          <a:lstStyle/>
          <a:p>
            <a:r>
              <a:rPr lang="en-US" sz="1350" b="1" dirty="0">
                <a:solidFill>
                  <a:srgbClr val="C00000"/>
                </a:solidFill>
                <a:latin typeface="+mj-lt"/>
              </a:rPr>
              <a:t>More data with no experts</a:t>
            </a:r>
          </a:p>
        </p:txBody>
      </p:sp>
      <p:sp>
        <p:nvSpPr>
          <p:cNvPr id="27" name="Rectangle: Rounded Corners 26">
            <a:extLst>
              <a:ext uri="{FF2B5EF4-FFF2-40B4-BE49-F238E27FC236}">
                <a16:creationId xmlns:a16="http://schemas.microsoft.com/office/drawing/2014/main" id="{1972F964-8A3C-C4B1-9A13-FE58554B8F49}"/>
              </a:ext>
            </a:extLst>
          </p:cNvPr>
          <p:cNvSpPr/>
          <p:nvPr/>
        </p:nvSpPr>
        <p:spPr>
          <a:xfrm>
            <a:off x="1331902" y="2204535"/>
            <a:ext cx="253248" cy="489515"/>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8" name="Rectangle: Rounded Corners 27">
            <a:extLst>
              <a:ext uri="{FF2B5EF4-FFF2-40B4-BE49-F238E27FC236}">
                <a16:creationId xmlns:a16="http://schemas.microsoft.com/office/drawing/2014/main" id="{A5C3ACAC-DB88-AB4E-9B05-5446929B1151}"/>
              </a:ext>
            </a:extLst>
          </p:cNvPr>
          <p:cNvSpPr/>
          <p:nvPr/>
        </p:nvSpPr>
        <p:spPr>
          <a:xfrm>
            <a:off x="4569711" y="2248727"/>
            <a:ext cx="253248" cy="489515"/>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9" name="Rectangle: Rounded Corners 28">
            <a:extLst>
              <a:ext uri="{FF2B5EF4-FFF2-40B4-BE49-F238E27FC236}">
                <a16:creationId xmlns:a16="http://schemas.microsoft.com/office/drawing/2014/main" id="{929D856A-F419-1D12-38AD-08C3E23A1555}"/>
              </a:ext>
            </a:extLst>
          </p:cNvPr>
          <p:cNvSpPr/>
          <p:nvPr/>
        </p:nvSpPr>
        <p:spPr>
          <a:xfrm>
            <a:off x="1005567" y="4369821"/>
            <a:ext cx="253248" cy="533609"/>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0" name="Rectangle: Rounded Corners 29">
            <a:extLst>
              <a:ext uri="{FF2B5EF4-FFF2-40B4-BE49-F238E27FC236}">
                <a16:creationId xmlns:a16="http://schemas.microsoft.com/office/drawing/2014/main" id="{53C9377D-15DE-9C37-DD68-813B34FC7B6C}"/>
              </a:ext>
            </a:extLst>
          </p:cNvPr>
          <p:cNvSpPr/>
          <p:nvPr/>
        </p:nvSpPr>
        <p:spPr>
          <a:xfrm>
            <a:off x="4197040" y="4523492"/>
            <a:ext cx="253248" cy="360903"/>
          </a:xfrm>
          <a:prstGeom prst="roundRect">
            <a:avLst/>
          </a:prstGeom>
          <a:noFill/>
          <a:ln w="4762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31" name="Picture 30">
            <a:extLst>
              <a:ext uri="{FF2B5EF4-FFF2-40B4-BE49-F238E27FC236}">
                <a16:creationId xmlns:a16="http://schemas.microsoft.com/office/drawing/2014/main" id="{944ED2C2-EEAA-1EB6-CDBD-30F7FBB0395D}"/>
              </a:ext>
            </a:extLst>
          </p:cNvPr>
          <p:cNvPicPr>
            <a:picLocks noChangeAspect="1"/>
          </p:cNvPicPr>
          <p:nvPr/>
        </p:nvPicPr>
        <p:blipFill>
          <a:blip r:embed="rId10"/>
          <a:stretch>
            <a:fillRect/>
          </a:stretch>
        </p:blipFill>
        <p:spPr>
          <a:xfrm>
            <a:off x="6836123" y="1782209"/>
            <a:ext cx="1806265" cy="1905231"/>
          </a:xfrm>
          <a:prstGeom prst="rect">
            <a:avLst/>
          </a:prstGeom>
        </p:spPr>
      </p:pic>
      <p:sp>
        <p:nvSpPr>
          <p:cNvPr id="32" name="TextBox 31">
            <a:extLst>
              <a:ext uri="{FF2B5EF4-FFF2-40B4-BE49-F238E27FC236}">
                <a16:creationId xmlns:a16="http://schemas.microsoft.com/office/drawing/2014/main" id="{45EF9F29-9A5F-AC29-BFA0-35914165914B}"/>
              </a:ext>
            </a:extLst>
          </p:cNvPr>
          <p:cNvSpPr txBox="1"/>
          <p:nvPr/>
        </p:nvSpPr>
        <p:spPr>
          <a:xfrm rot="16200000">
            <a:off x="2482279" y="2646364"/>
            <a:ext cx="2154757" cy="323165"/>
          </a:xfrm>
          <a:prstGeom prst="rect">
            <a:avLst/>
          </a:prstGeom>
          <a:noFill/>
        </p:spPr>
        <p:txBody>
          <a:bodyPr wrap="none" rtlCol="0">
            <a:spAutoFit/>
          </a:bodyPr>
          <a:lstStyle/>
          <a:p>
            <a:r>
              <a:rPr lang="en-US" sz="1500" dirty="0">
                <a:latin typeface="+mj-lt"/>
              </a:rPr>
              <a:t>Classification Error (%)</a:t>
            </a:r>
          </a:p>
        </p:txBody>
      </p:sp>
      <p:pic>
        <p:nvPicPr>
          <p:cNvPr id="33" name="Picture 32" descr="\documentclass{article}&#10;\usepackage{amsmath}&#10;\usepackage{bm,amssymb}&#10;\pagestyle{empty}&#10;\begin{document}&#10;&#10;$N=1000, M=30$&#10;&#10;&#10;\end{document}" title="IguanaTex Bitmap Display">
            <a:extLst>
              <a:ext uri="{FF2B5EF4-FFF2-40B4-BE49-F238E27FC236}">
                <a16:creationId xmlns:a16="http://schemas.microsoft.com/office/drawing/2014/main" id="{3322C6B6-17E1-49FA-425C-E74EB99B2B8B}"/>
              </a:ext>
            </a:extLst>
          </p:cNvPr>
          <p:cNvPicPr>
            <a:picLocks noChangeAspect="1"/>
          </p:cNvPicPr>
          <p:nvPr>
            <p:custDataLst>
              <p:tags r:id="rId1"/>
            </p:custDataLst>
          </p:nvPr>
        </p:nvPicPr>
        <p:blipFill>
          <a:blip r:embed="rId11"/>
          <a:stretch>
            <a:fillRect/>
          </a:stretch>
        </p:blipFill>
        <p:spPr>
          <a:xfrm>
            <a:off x="964043" y="1362363"/>
            <a:ext cx="1463085" cy="138992"/>
          </a:xfrm>
          <a:prstGeom prst="rect">
            <a:avLst/>
          </a:prstGeom>
        </p:spPr>
      </p:pic>
      <p:pic>
        <p:nvPicPr>
          <p:cNvPr id="34" name="Picture 33" descr="\documentclass{article}&#10;\usepackage{amsmath}&#10;\usepackage{bm,amssymb}&#10;\pagestyle{empty}&#10;\begin{document}&#10;&#10;$N=10000, M=5$&#10;&#10;&#10;\end{document}" title="IguanaTex Bitmap Display">
            <a:extLst>
              <a:ext uri="{FF2B5EF4-FFF2-40B4-BE49-F238E27FC236}">
                <a16:creationId xmlns:a16="http://schemas.microsoft.com/office/drawing/2014/main" id="{8B7FC09C-EDD5-4F36-F70A-3BDD7F87DC3B}"/>
              </a:ext>
            </a:extLst>
          </p:cNvPr>
          <p:cNvPicPr>
            <a:picLocks noChangeAspect="1"/>
          </p:cNvPicPr>
          <p:nvPr>
            <p:custDataLst>
              <p:tags r:id="rId2"/>
            </p:custDataLst>
          </p:nvPr>
        </p:nvPicPr>
        <p:blipFill>
          <a:blip r:embed="rId12"/>
          <a:stretch>
            <a:fillRect/>
          </a:stretch>
        </p:blipFill>
        <p:spPr>
          <a:xfrm>
            <a:off x="1055370" y="3472467"/>
            <a:ext cx="1403086" cy="133493"/>
          </a:xfrm>
          <a:prstGeom prst="rect">
            <a:avLst/>
          </a:prstGeom>
        </p:spPr>
      </p:pic>
      <p:pic>
        <p:nvPicPr>
          <p:cNvPr id="35" name="Picture 34" descr="\documentclass{article}&#10;\usepackage{amsmath}&#10;\usepackage{bm,amssymb}&#10;\pagestyle{empty}&#10;\begin{document}&#10;&#10;$N=1000, M=30$&#10;&#10;&#10;\end{document}" title="IguanaTex Bitmap Display">
            <a:extLst>
              <a:ext uri="{FF2B5EF4-FFF2-40B4-BE49-F238E27FC236}">
                <a16:creationId xmlns:a16="http://schemas.microsoft.com/office/drawing/2014/main" id="{CE45FD1C-2C6F-5B45-7969-2CB1E0E5E2C3}"/>
              </a:ext>
            </a:extLst>
          </p:cNvPr>
          <p:cNvPicPr>
            <a:picLocks noChangeAspect="1"/>
          </p:cNvPicPr>
          <p:nvPr>
            <p:custDataLst>
              <p:tags r:id="rId3"/>
            </p:custDataLst>
          </p:nvPr>
        </p:nvPicPr>
        <p:blipFill>
          <a:blip r:embed="rId11"/>
          <a:stretch>
            <a:fillRect/>
          </a:stretch>
        </p:blipFill>
        <p:spPr>
          <a:xfrm>
            <a:off x="4331870" y="1320793"/>
            <a:ext cx="1500264" cy="142523"/>
          </a:xfrm>
          <a:prstGeom prst="rect">
            <a:avLst/>
          </a:prstGeom>
        </p:spPr>
      </p:pic>
      <p:pic>
        <p:nvPicPr>
          <p:cNvPr id="36" name="Picture 35" descr="\documentclass{article}&#10;\usepackage{amsmath}&#10;\usepackage{bm,amssymb}&#10;\pagestyle{empty}&#10;\begin{document}&#10;&#10;$N=10000, M=5$&#10;&#10;&#10;\end{document}" title="IguanaTex Bitmap Display">
            <a:extLst>
              <a:ext uri="{FF2B5EF4-FFF2-40B4-BE49-F238E27FC236}">
                <a16:creationId xmlns:a16="http://schemas.microsoft.com/office/drawing/2014/main" id="{FA2BB5A2-F08B-5C04-2621-B4F04FDF8D94}"/>
              </a:ext>
            </a:extLst>
          </p:cNvPr>
          <p:cNvPicPr>
            <a:picLocks noChangeAspect="1"/>
          </p:cNvPicPr>
          <p:nvPr>
            <p:custDataLst>
              <p:tags r:id="rId4"/>
            </p:custDataLst>
          </p:nvPr>
        </p:nvPicPr>
        <p:blipFill>
          <a:blip r:embed="rId12"/>
          <a:stretch>
            <a:fillRect/>
          </a:stretch>
        </p:blipFill>
        <p:spPr>
          <a:xfrm>
            <a:off x="4178371" y="3419400"/>
            <a:ext cx="1409781" cy="134129"/>
          </a:xfrm>
          <a:prstGeom prst="rect">
            <a:avLst/>
          </a:prstGeom>
        </p:spPr>
      </p:pic>
      <p:sp>
        <p:nvSpPr>
          <p:cNvPr id="37" name="TextBox 36">
            <a:extLst>
              <a:ext uri="{FF2B5EF4-FFF2-40B4-BE49-F238E27FC236}">
                <a16:creationId xmlns:a16="http://schemas.microsoft.com/office/drawing/2014/main" id="{402E6073-47A2-3223-D699-EEC037CB031C}"/>
              </a:ext>
            </a:extLst>
          </p:cNvPr>
          <p:cNvSpPr txBox="1"/>
          <p:nvPr/>
        </p:nvSpPr>
        <p:spPr>
          <a:xfrm>
            <a:off x="1312644" y="826411"/>
            <a:ext cx="2226817" cy="300082"/>
          </a:xfrm>
          <a:prstGeom prst="rect">
            <a:avLst/>
          </a:prstGeom>
          <a:noFill/>
        </p:spPr>
        <p:txBody>
          <a:bodyPr wrap="square" rtlCol="0">
            <a:spAutoFit/>
          </a:bodyPr>
          <a:lstStyle/>
          <a:p>
            <a:r>
              <a:rPr lang="en-US" sz="1350" dirty="0">
                <a:latin typeface="+mj-lt"/>
                <a:cs typeface="Arial" panose="020B0604020202020204" pitchFamily="34" charset="0"/>
              </a:rPr>
              <a:t>25.20% label error rate</a:t>
            </a:r>
          </a:p>
        </p:txBody>
      </p:sp>
      <p:sp>
        <p:nvSpPr>
          <p:cNvPr id="38" name="TextBox 37">
            <a:extLst>
              <a:ext uri="{FF2B5EF4-FFF2-40B4-BE49-F238E27FC236}">
                <a16:creationId xmlns:a16="http://schemas.microsoft.com/office/drawing/2014/main" id="{79AC2175-10AC-B289-6C40-325558B9DFD7}"/>
              </a:ext>
            </a:extLst>
          </p:cNvPr>
          <p:cNvSpPr txBox="1"/>
          <p:nvPr/>
        </p:nvSpPr>
        <p:spPr>
          <a:xfrm>
            <a:off x="4271520" y="856648"/>
            <a:ext cx="2226817" cy="300082"/>
          </a:xfrm>
          <a:prstGeom prst="rect">
            <a:avLst/>
          </a:prstGeom>
          <a:noFill/>
        </p:spPr>
        <p:txBody>
          <a:bodyPr wrap="square" rtlCol="0">
            <a:spAutoFit/>
          </a:bodyPr>
          <a:lstStyle/>
          <a:p>
            <a:r>
              <a:rPr lang="en-US" sz="1350" dirty="0">
                <a:latin typeface="+mj-lt"/>
                <a:cs typeface="Arial" panose="020B0604020202020204" pitchFamily="34" charset="0"/>
              </a:rPr>
              <a:t>25.95% label error rate</a:t>
            </a:r>
          </a:p>
        </p:txBody>
      </p:sp>
      <p:sp>
        <p:nvSpPr>
          <p:cNvPr id="39" name="TextBox 38">
            <a:extLst>
              <a:ext uri="{FF2B5EF4-FFF2-40B4-BE49-F238E27FC236}">
                <a16:creationId xmlns:a16="http://schemas.microsoft.com/office/drawing/2014/main" id="{1DE245AF-DBC6-B382-98E7-B39784E0DCB4}"/>
              </a:ext>
            </a:extLst>
          </p:cNvPr>
          <p:cNvSpPr txBox="1"/>
          <p:nvPr/>
        </p:nvSpPr>
        <p:spPr>
          <a:xfrm>
            <a:off x="1141371" y="2990071"/>
            <a:ext cx="2226817" cy="300082"/>
          </a:xfrm>
          <a:prstGeom prst="rect">
            <a:avLst/>
          </a:prstGeom>
          <a:noFill/>
        </p:spPr>
        <p:txBody>
          <a:bodyPr wrap="square" rtlCol="0">
            <a:spAutoFit/>
          </a:bodyPr>
          <a:lstStyle/>
          <a:p>
            <a:r>
              <a:rPr lang="en-US" sz="1350" dirty="0">
                <a:latin typeface="+mj-lt"/>
                <a:cs typeface="Arial" panose="020B0604020202020204" pitchFamily="34" charset="0"/>
              </a:rPr>
              <a:t>36.72% label error rate</a:t>
            </a:r>
          </a:p>
        </p:txBody>
      </p:sp>
      <p:sp>
        <p:nvSpPr>
          <p:cNvPr id="40" name="TextBox 39">
            <a:extLst>
              <a:ext uri="{FF2B5EF4-FFF2-40B4-BE49-F238E27FC236}">
                <a16:creationId xmlns:a16="http://schemas.microsoft.com/office/drawing/2014/main" id="{A2842082-3DF1-D40F-BDAA-960677967250}"/>
              </a:ext>
            </a:extLst>
          </p:cNvPr>
          <p:cNvSpPr txBox="1"/>
          <p:nvPr/>
        </p:nvSpPr>
        <p:spPr>
          <a:xfrm>
            <a:off x="4469483" y="2988595"/>
            <a:ext cx="2226817" cy="300082"/>
          </a:xfrm>
          <a:prstGeom prst="rect">
            <a:avLst/>
          </a:prstGeom>
          <a:noFill/>
        </p:spPr>
        <p:txBody>
          <a:bodyPr wrap="square" rtlCol="0">
            <a:spAutoFit/>
          </a:bodyPr>
          <a:lstStyle/>
          <a:p>
            <a:r>
              <a:rPr lang="en-US" sz="1350" dirty="0">
                <a:latin typeface="+mj-lt"/>
                <a:cs typeface="Arial" panose="020B0604020202020204" pitchFamily="34" charset="0"/>
              </a:rPr>
              <a:t>33.95% label error rate</a:t>
            </a:r>
          </a:p>
        </p:txBody>
      </p:sp>
      <p:sp>
        <p:nvSpPr>
          <p:cNvPr id="41" name="TextBox 40">
            <a:extLst>
              <a:ext uri="{FF2B5EF4-FFF2-40B4-BE49-F238E27FC236}">
                <a16:creationId xmlns:a16="http://schemas.microsoft.com/office/drawing/2014/main" id="{549B888B-F4B7-BE6B-70C8-BB9DE37DF164}"/>
              </a:ext>
            </a:extLst>
          </p:cNvPr>
          <p:cNvSpPr txBox="1"/>
          <p:nvPr/>
        </p:nvSpPr>
        <p:spPr>
          <a:xfrm>
            <a:off x="721564" y="5245298"/>
            <a:ext cx="769629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Around 57,000 training samples; any annotator only labels 10%. </a:t>
            </a:r>
          </a:p>
          <a:p>
            <a:pPr marL="285750" indent="-285750">
              <a:buFont typeface="Wingdings" panose="05000000000000000000" pitchFamily="2" charset="2"/>
              <a:buChar char="Ø"/>
            </a:pPr>
            <a:r>
              <a:rPr lang="en-US" dirty="0">
                <a:latin typeface="+mj-lt"/>
                <a:cs typeface="Times New Roman" panose="02020603050405020304" pitchFamily="18" charset="0"/>
              </a:rPr>
              <a:t>The annotators are randomly sampled from a pool of machine classifiers whose accuracy ranges from 15% to 85%</a:t>
            </a:r>
            <a:endParaRPr lang="en-US" b="1" dirty="0">
              <a:solidFill>
                <a:schemeClr val="accent1">
                  <a:lumMod val="50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3110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animBg="1"/>
      <p:bldP spid="28" grpId="0" animBg="1"/>
      <p:bldP spid="29" grpId="0" animBg="1"/>
      <p:bldP spid="30" grpId="0" animBg="1"/>
      <p:bldP spid="37" grpId="0"/>
      <p:bldP spid="38" grpId="0"/>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148480"/>
            <a:ext cx="8405870" cy="531892"/>
          </a:xfrm>
        </p:spPr>
        <p:txBody>
          <a:bodyPr/>
          <a:lstStyle/>
          <a:p>
            <a:r>
              <a:rPr lang="en-US" sz="3200" dirty="0"/>
              <a:t>Crowdsourcing in the learning context</a:t>
            </a:r>
          </a:p>
        </p:txBody>
      </p:sp>
      <p:sp>
        <p:nvSpPr>
          <p:cNvPr id="5" name="Slide Number Placeholder 4"/>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6</a:t>
            </a:fld>
            <a:endParaRPr lang="en-US">
              <a:solidFill>
                <a:srgbClr val="000000"/>
              </a:solidFill>
              <a:ea typeface="ＭＳ Ｐゴシック"/>
            </a:endParaRPr>
          </a:p>
        </p:txBody>
      </p:sp>
      <p:grpSp>
        <p:nvGrpSpPr>
          <p:cNvPr id="17" name="Group 16">
            <a:extLst>
              <a:ext uri="{FF2B5EF4-FFF2-40B4-BE49-F238E27FC236}">
                <a16:creationId xmlns:a16="http://schemas.microsoft.com/office/drawing/2014/main" id="{8CBDF944-6D23-4EF9-B8A1-AFAE4839A06F}"/>
              </a:ext>
            </a:extLst>
          </p:cNvPr>
          <p:cNvGrpSpPr/>
          <p:nvPr/>
        </p:nvGrpSpPr>
        <p:grpSpPr>
          <a:xfrm>
            <a:off x="969509" y="1519330"/>
            <a:ext cx="1496701" cy="1395886"/>
            <a:chOff x="1238451" y="2221534"/>
            <a:chExt cx="1496701" cy="1395886"/>
          </a:xfrm>
        </p:grpSpPr>
        <p:grpSp>
          <p:nvGrpSpPr>
            <p:cNvPr id="18" name="Group 17">
              <a:extLst>
                <a:ext uri="{FF2B5EF4-FFF2-40B4-BE49-F238E27FC236}">
                  <a16:creationId xmlns:a16="http://schemas.microsoft.com/office/drawing/2014/main" id="{5687FAC7-5F95-407E-AB64-93B996CE6E39}"/>
                </a:ext>
              </a:extLst>
            </p:cNvPr>
            <p:cNvGrpSpPr/>
            <p:nvPr/>
          </p:nvGrpSpPr>
          <p:grpSpPr>
            <a:xfrm>
              <a:off x="1238451" y="2221534"/>
              <a:ext cx="1496701" cy="1044818"/>
              <a:chOff x="1238451" y="2221534"/>
              <a:chExt cx="1496701" cy="1044818"/>
            </a:xfrm>
          </p:grpSpPr>
          <p:pic>
            <p:nvPicPr>
              <p:cNvPr id="23" name="Picture 22" descr="Graphical user interface, website&#10;&#10;Description automatically generated">
                <a:extLst>
                  <a:ext uri="{FF2B5EF4-FFF2-40B4-BE49-F238E27FC236}">
                    <a16:creationId xmlns:a16="http://schemas.microsoft.com/office/drawing/2014/main" id="{49EF2A36-2E75-404F-B74B-6080FE4700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704" t="13852" r="37868" b="69228"/>
              <a:stretch/>
            </p:blipFill>
            <p:spPr>
              <a:xfrm>
                <a:off x="1995804" y="2221534"/>
                <a:ext cx="739348" cy="557785"/>
              </a:xfrm>
              <a:prstGeom prst="rect">
                <a:avLst/>
              </a:prstGeom>
            </p:spPr>
          </p:pic>
          <p:pic>
            <p:nvPicPr>
              <p:cNvPr id="24" name="Picture 23" descr="A cat with green eyes&#10;&#10;Description automatically generated with medium confidence">
                <a:extLst>
                  <a:ext uri="{FF2B5EF4-FFF2-40B4-BE49-F238E27FC236}">
                    <a16:creationId xmlns:a16="http://schemas.microsoft.com/office/drawing/2014/main" id="{A5EE4F79-2875-41FE-935F-D60EB0137D5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976" t="16863" r="21111" b="24063"/>
              <a:stretch/>
            </p:blipFill>
            <p:spPr>
              <a:xfrm>
                <a:off x="1600639" y="2475898"/>
                <a:ext cx="696359" cy="590515"/>
              </a:xfrm>
              <a:prstGeom prst="rect">
                <a:avLst/>
              </a:prstGeom>
            </p:spPr>
          </p:pic>
          <p:pic>
            <p:nvPicPr>
              <p:cNvPr id="25" name="Picture 24" descr="Graphical user interface, website&#10;&#10;Description automatically generated">
                <a:extLst>
                  <a:ext uri="{FF2B5EF4-FFF2-40B4-BE49-F238E27FC236}">
                    <a16:creationId xmlns:a16="http://schemas.microsoft.com/office/drawing/2014/main" id="{7FFB65B9-4980-4932-A9F4-5959547439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16" t="13733" r="65555" b="69347"/>
              <a:stretch/>
            </p:blipFill>
            <p:spPr>
              <a:xfrm>
                <a:off x="1238451" y="2708567"/>
                <a:ext cx="739349" cy="557785"/>
              </a:xfrm>
              <a:prstGeom prst="rect">
                <a:avLst/>
              </a:prstGeom>
            </p:spPr>
          </p:pic>
        </p:grpSp>
        <p:grpSp>
          <p:nvGrpSpPr>
            <p:cNvPr id="19" name="Group 18">
              <a:extLst>
                <a:ext uri="{FF2B5EF4-FFF2-40B4-BE49-F238E27FC236}">
                  <a16:creationId xmlns:a16="http://schemas.microsoft.com/office/drawing/2014/main" id="{04F44E17-64AF-49E1-902E-4143EAF2CF55}"/>
                </a:ext>
              </a:extLst>
            </p:cNvPr>
            <p:cNvGrpSpPr/>
            <p:nvPr/>
          </p:nvGrpSpPr>
          <p:grpSpPr>
            <a:xfrm>
              <a:off x="1632798" y="3278866"/>
              <a:ext cx="1047754" cy="338554"/>
              <a:chOff x="1632798" y="3278866"/>
              <a:chExt cx="1047754" cy="338554"/>
            </a:xfrm>
          </p:grpSpPr>
          <p:sp>
            <p:nvSpPr>
              <p:cNvPr id="20" name="TextBox 19">
                <a:extLst>
                  <a:ext uri="{FF2B5EF4-FFF2-40B4-BE49-F238E27FC236}">
                    <a16:creationId xmlns:a16="http://schemas.microsoft.com/office/drawing/2014/main" id="{B8DF6E22-F611-406A-B582-2D9648186C27}"/>
                  </a:ext>
                </a:extLst>
              </p:cNvPr>
              <p:cNvSpPr txBox="1"/>
              <p:nvPr/>
            </p:nvSpPr>
            <p:spPr>
              <a:xfrm>
                <a:off x="1632798" y="3278866"/>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Data </a:t>
                </a:r>
              </a:p>
            </p:txBody>
          </p:sp>
          <p:pic>
            <p:nvPicPr>
              <p:cNvPr id="21" name="Picture 20">
                <a:extLst>
                  <a:ext uri="{FF2B5EF4-FFF2-40B4-BE49-F238E27FC236}">
                    <a16:creationId xmlns:a16="http://schemas.microsoft.com/office/drawing/2014/main" id="{26E000F4-3055-4476-92AF-21C54DED2630}"/>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267148" y="3411342"/>
                <a:ext cx="133789" cy="107031"/>
              </a:xfrm>
              <a:prstGeom prst="rect">
                <a:avLst/>
              </a:prstGeom>
            </p:spPr>
          </p:pic>
        </p:grpSp>
      </p:grpSp>
      <p:grpSp>
        <p:nvGrpSpPr>
          <p:cNvPr id="26" name="Group 25">
            <a:extLst>
              <a:ext uri="{FF2B5EF4-FFF2-40B4-BE49-F238E27FC236}">
                <a16:creationId xmlns:a16="http://schemas.microsoft.com/office/drawing/2014/main" id="{8F3EB3C3-6189-487D-8501-94FA6404BFA1}"/>
              </a:ext>
            </a:extLst>
          </p:cNvPr>
          <p:cNvGrpSpPr/>
          <p:nvPr/>
        </p:nvGrpSpPr>
        <p:grpSpPr>
          <a:xfrm>
            <a:off x="891580" y="3230569"/>
            <a:ext cx="2347040" cy="745585"/>
            <a:chOff x="1227416" y="4014408"/>
            <a:chExt cx="2347040" cy="745585"/>
          </a:xfrm>
        </p:grpSpPr>
        <p:sp>
          <p:nvSpPr>
            <p:cNvPr id="27" name="TextBox 26">
              <a:extLst>
                <a:ext uri="{FF2B5EF4-FFF2-40B4-BE49-F238E27FC236}">
                  <a16:creationId xmlns:a16="http://schemas.microsoft.com/office/drawing/2014/main" id="{8CF268BF-FDEF-46DA-B6FB-05321BFF23DF}"/>
                </a:ext>
              </a:extLst>
            </p:cNvPr>
            <p:cNvSpPr txBox="1"/>
            <p:nvPr/>
          </p:nvSpPr>
          <p:spPr>
            <a:xfrm>
              <a:off x="1713619" y="4421439"/>
              <a:ext cx="1047754" cy="338554"/>
            </a:xfrm>
            <a:prstGeom prst="rect">
              <a:avLst/>
            </a:prstGeom>
            <a:noFill/>
          </p:spPr>
          <p:txBody>
            <a:bodyPr wrap="square" rtlCol="0">
              <a:spAutoFit/>
            </a:bodyPr>
            <a:lstStyle/>
            <a:p>
              <a:pPr>
                <a:spcBef>
                  <a:spcPts val="450"/>
                </a:spcBef>
              </a:pPr>
              <a:r>
                <a:rPr lang="en-US" sz="1600" dirty="0">
                  <a:latin typeface="Arial" panose="020B0604020202020204"/>
                  <a:ea typeface="宋体" charset="-122"/>
                </a:rPr>
                <a:t>Labels</a:t>
              </a:r>
            </a:p>
          </p:txBody>
        </p:sp>
        <p:pic>
          <p:nvPicPr>
            <p:cNvPr id="28" name="Picture 27">
              <a:extLst>
                <a:ext uri="{FF2B5EF4-FFF2-40B4-BE49-F238E27FC236}">
                  <a16:creationId xmlns:a16="http://schemas.microsoft.com/office/drawing/2014/main" id="{D9AB8BF9-3874-4144-98A0-E6FF277BEE4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67831" y="4547340"/>
              <a:ext cx="109848" cy="150688"/>
            </a:xfrm>
            <a:prstGeom prst="rect">
              <a:avLst/>
            </a:prstGeom>
          </p:spPr>
        </p:pic>
        <p:sp>
          <p:nvSpPr>
            <p:cNvPr id="29" name="TextBox 28">
              <a:extLst>
                <a:ext uri="{FF2B5EF4-FFF2-40B4-BE49-F238E27FC236}">
                  <a16:creationId xmlns:a16="http://schemas.microsoft.com/office/drawing/2014/main" id="{2BED2FC3-A0BC-47CA-B563-D14A94CB6BD6}"/>
                </a:ext>
              </a:extLst>
            </p:cNvPr>
            <p:cNvSpPr txBox="1"/>
            <p:nvPr/>
          </p:nvSpPr>
          <p:spPr>
            <a:xfrm>
              <a:off x="1227416" y="4014408"/>
              <a:ext cx="2347040" cy="338554"/>
            </a:xfrm>
            <a:prstGeom prst="rect">
              <a:avLst/>
            </a:prstGeom>
            <a:noFill/>
          </p:spPr>
          <p:txBody>
            <a:bodyPr wrap="square" rtlCol="0">
              <a:spAutoFit/>
            </a:bodyPr>
            <a:lstStyle/>
            <a:p>
              <a:pPr>
                <a:spcBef>
                  <a:spcPts val="450"/>
                </a:spcBef>
              </a:pPr>
              <a:r>
                <a:rPr lang="en-US" sz="1600" dirty="0">
                  <a:solidFill>
                    <a:srgbClr val="FF0000"/>
                  </a:solidFill>
                  <a:latin typeface="Arial" panose="020B0604020202020204"/>
                  <a:ea typeface="宋体" charset="-122"/>
                </a:rPr>
                <a:t>{dog, cat, gecko, … }</a:t>
              </a:r>
            </a:p>
          </p:txBody>
        </p:sp>
      </p:grpSp>
      <p:grpSp>
        <p:nvGrpSpPr>
          <p:cNvPr id="30" name="Group 29">
            <a:extLst>
              <a:ext uri="{FF2B5EF4-FFF2-40B4-BE49-F238E27FC236}">
                <a16:creationId xmlns:a16="http://schemas.microsoft.com/office/drawing/2014/main" id="{75043B42-569D-463D-A103-166C4B9146FC}"/>
              </a:ext>
            </a:extLst>
          </p:cNvPr>
          <p:cNvGrpSpPr/>
          <p:nvPr/>
        </p:nvGrpSpPr>
        <p:grpSpPr>
          <a:xfrm>
            <a:off x="4073457" y="2192742"/>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B0CF9C9-A70B-4812-8B4C-15DCCF1C7B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A8DE36F4-05C1-4247-8AB8-BE6AAB7BDE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cxnSp>
        <p:nvCxnSpPr>
          <p:cNvPr id="33" name="Straight Arrow Connector 32">
            <a:extLst>
              <a:ext uri="{FF2B5EF4-FFF2-40B4-BE49-F238E27FC236}">
                <a16:creationId xmlns:a16="http://schemas.microsoft.com/office/drawing/2014/main" id="{7A74DEB0-0573-412C-9608-25D2D1DD18F0}"/>
              </a:ext>
            </a:extLst>
          </p:cNvPr>
          <p:cNvCxnSpPr/>
          <p:nvPr/>
        </p:nvCxnSpPr>
        <p:spPr bwMode="auto">
          <a:xfrm>
            <a:off x="2976282" y="2309784"/>
            <a:ext cx="1097175" cy="59051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4" name="Straight Arrow Connector 33">
            <a:extLst>
              <a:ext uri="{FF2B5EF4-FFF2-40B4-BE49-F238E27FC236}">
                <a16:creationId xmlns:a16="http://schemas.microsoft.com/office/drawing/2014/main" id="{360AE84E-FA6A-488A-A508-C6C9FA1FC7DE}"/>
              </a:ext>
            </a:extLst>
          </p:cNvPr>
          <p:cNvCxnSpPr/>
          <p:nvPr/>
        </p:nvCxnSpPr>
        <p:spPr bwMode="auto">
          <a:xfrm flipV="1">
            <a:off x="2976282" y="3215372"/>
            <a:ext cx="1097175" cy="55254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35" name="Picture 34">
            <a:extLst>
              <a:ext uri="{FF2B5EF4-FFF2-40B4-BE49-F238E27FC236}">
                <a16:creationId xmlns:a16="http://schemas.microsoft.com/office/drawing/2014/main" id="{99F34F89-CD75-498A-A9C8-BC7FE85B854F}"/>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476944" y="1735380"/>
            <a:ext cx="881599" cy="235186"/>
          </a:xfrm>
          <a:prstGeom prst="rect">
            <a:avLst/>
          </a:prstGeom>
        </p:spPr>
      </p:pic>
      <p:sp>
        <p:nvSpPr>
          <p:cNvPr id="36" name="TextBox 35">
            <a:extLst>
              <a:ext uri="{FF2B5EF4-FFF2-40B4-BE49-F238E27FC236}">
                <a16:creationId xmlns:a16="http://schemas.microsoft.com/office/drawing/2014/main" id="{108FE1BA-5FC1-43AF-B6C8-793AA1BF459D}"/>
              </a:ext>
            </a:extLst>
          </p:cNvPr>
          <p:cNvSpPr txBox="1"/>
          <p:nvPr/>
        </p:nvSpPr>
        <p:spPr>
          <a:xfrm>
            <a:off x="3744224"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4BFE229-56B4-4683-A830-582CE8CCC04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193" y="2608172"/>
            <a:ext cx="914400" cy="914400"/>
          </a:xfrm>
          <a:prstGeom prst="rect">
            <a:avLst/>
          </a:prstGeom>
        </p:spPr>
      </p:pic>
      <p:pic>
        <p:nvPicPr>
          <p:cNvPr id="38" name="Graphic 37" descr="Database outline">
            <a:extLst>
              <a:ext uri="{FF2B5EF4-FFF2-40B4-BE49-F238E27FC236}">
                <a16:creationId xmlns:a16="http://schemas.microsoft.com/office/drawing/2014/main" id="{EEAA28B1-0C39-4A90-A9A0-AA9486C81FD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11205" y="2608172"/>
            <a:ext cx="914400" cy="914400"/>
          </a:xfrm>
          <a:prstGeom prst="rect">
            <a:avLst/>
          </a:prstGeom>
        </p:spPr>
      </p:pic>
      <p:cxnSp>
        <p:nvCxnSpPr>
          <p:cNvPr id="39" name="Straight Arrow Connector 38">
            <a:extLst>
              <a:ext uri="{FF2B5EF4-FFF2-40B4-BE49-F238E27FC236}">
                <a16:creationId xmlns:a16="http://schemas.microsoft.com/office/drawing/2014/main" id="{E9BF7852-5D06-49CE-9A90-54EDC020644C}"/>
              </a:ext>
            </a:extLst>
          </p:cNvPr>
          <p:cNvCxnSpPr>
            <a:endCxn id="38" idx="1"/>
          </p:cNvCxnSpPr>
          <p:nvPr/>
        </p:nvCxnSpPr>
        <p:spPr bwMode="auto">
          <a:xfrm>
            <a:off x="5465645" y="3065372"/>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BA4ADDC1-E25A-45F4-BFD4-14B3C68EE245}"/>
              </a:ext>
            </a:extLst>
          </p:cNvPr>
          <p:cNvSpPr txBox="1"/>
          <p:nvPr/>
        </p:nvSpPr>
        <p:spPr>
          <a:xfrm>
            <a:off x="6007928" y="3744912"/>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1" name="Group 40">
            <a:extLst>
              <a:ext uri="{FF2B5EF4-FFF2-40B4-BE49-F238E27FC236}">
                <a16:creationId xmlns:a16="http://schemas.microsoft.com/office/drawing/2014/main" id="{77E0693D-AF17-4357-9C5D-E6CF457E7472}"/>
              </a:ext>
            </a:extLst>
          </p:cNvPr>
          <p:cNvGrpSpPr/>
          <p:nvPr/>
        </p:nvGrpSpPr>
        <p:grpSpPr>
          <a:xfrm>
            <a:off x="1109471" y="2928507"/>
            <a:ext cx="1627132" cy="1114315"/>
            <a:chOff x="1378413" y="3630711"/>
            <a:chExt cx="1627132" cy="1114315"/>
          </a:xfrm>
        </p:grpSpPr>
        <p:cxnSp>
          <p:nvCxnSpPr>
            <p:cNvPr id="42" name="Straight Connector 41">
              <a:extLst>
                <a:ext uri="{FF2B5EF4-FFF2-40B4-BE49-F238E27FC236}">
                  <a16:creationId xmlns:a16="http://schemas.microsoft.com/office/drawing/2014/main" id="{D3FF7FC0-AB97-4E0F-A9F5-721C38E111E8}"/>
                </a:ext>
              </a:extLst>
            </p:cNvPr>
            <p:cNvCxnSpPr/>
            <p:nvPr/>
          </p:nvCxnSpPr>
          <p:spPr bwMode="auto">
            <a:xfrm>
              <a:off x="1378413" y="3630711"/>
              <a:ext cx="1627132" cy="1114315"/>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3" name="Straight Connector 42">
              <a:extLst>
                <a:ext uri="{FF2B5EF4-FFF2-40B4-BE49-F238E27FC236}">
                  <a16:creationId xmlns:a16="http://schemas.microsoft.com/office/drawing/2014/main" id="{60B65A27-F9AB-41E3-B0EF-4C3CE5FE200C}"/>
                </a:ext>
              </a:extLst>
            </p:cNvPr>
            <p:cNvCxnSpPr/>
            <p:nvPr/>
          </p:nvCxnSpPr>
          <p:spPr bwMode="auto">
            <a:xfrm flipV="1">
              <a:off x="1504812" y="3687636"/>
              <a:ext cx="1365050" cy="963922"/>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44" name="TextBox 43">
            <a:extLst>
              <a:ext uri="{FF2B5EF4-FFF2-40B4-BE49-F238E27FC236}">
                <a16:creationId xmlns:a16="http://schemas.microsoft.com/office/drawing/2014/main" id="{9672773F-8A46-4EAC-B736-022750F2B37B}"/>
              </a:ext>
            </a:extLst>
          </p:cNvPr>
          <p:cNvSpPr txBox="1"/>
          <p:nvPr/>
        </p:nvSpPr>
        <p:spPr>
          <a:xfrm>
            <a:off x="658931" y="4279624"/>
            <a:ext cx="2337499" cy="584775"/>
          </a:xfrm>
          <a:prstGeom prst="rect">
            <a:avLst/>
          </a:prstGeom>
          <a:noFill/>
        </p:spPr>
        <p:txBody>
          <a:bodyPr wrap="none" rtlCol="0">
            <a:spAutoFit/>
          </a:bodyPr>
          <a:lstStyle/>
          <a:p>
            <a:pPr algn="l">
              <a:spcBef>
                <a:spcPts val="600"/>
              </a:spcBef>
            </a:pPr>
            <a:r>
              <a:rPr lang="en-US" sz="1600" dirty="0">
                <a:ea typeface="宋体" charset="-122"/>
              </a:rPr>
              <a:t>No labels, noisy labels </a:t>
            </a:r>
            <a:br>
              <a:rPr lang="en-US" sz="1600" dirty="0">
                <a:ea typeface="宋体" charset="-122"/>
              </a:rPr>
            </a:br>
            <a:r>
              <a:rPr lang="en-US" sz="1600" dirty="0">
                <a:ea typeface="宋体" charset="-122"/>
              </a:rPr>
              <a:t>or very few labels</a:t>
            </a:r>
          </a:p>
        </p:txBody>
      </p:sp>
      <p:sp>
        <p:nvSpPr>
          <p:cNvPr id="45" name="TextBox 44">
            <a:extLst>
              <a:ext uri="{FF2B5EF4-FFF2-40B4-BE49-F238E27FC236}">
                <a16:creationId xmlns:a16="http://schemas.microsoft.com/office/drawing/2014/main" id="{45C02D6D-2DD6-4BBE-9D7C-015495507BB3}"/>
              </a:ext>
            </a:extLst>
          </p:cNvPr>
          <p:cNvSpPr txBox="1"/>
          <p:nvPr/>
        </p:nvSpPr>
        <p:spPr>
          <a:xfrm>
            <a:off x="277419" y="936226"/>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solidFill>
                  <a:srgbClr val="0000FF"/>
                </a:solidFill>
                <a:latin typeface="Arial" panose="020B0604020202020204"/>
                <a:ea typeface="宋体" charset="-122"/>
              </a:rPr>
              <a:t>Machine learning pipeline</a:t>
            </a:r>
          </a:p>
        </p:txBody>
      </p:sp>
      <p:sp>
        <p:nvSpPr>
          <p:cNvPr id="46" name="TextBox 45">
            <a:extLst>
              <a:ext uri="{FF2B5EF4-FFF2-40B4-BE49-F238E27FC236}">
                <a16:creationId xmlns:a16="http://schemas.microsoft.com/office/drawing/2014/main" id="{BA27AA44-F2F5-4CCE-A063-C84F7DE4F7D2}"/>
              </a:ext>
            </a:extLst>
          </p:cNvPr>
          <p:cNvSpPr txBox="1"/>
          <p:nvPr/>
        </p:nvSpPr>
        <p:spPr>
          <a:xfrm>
            <a:off x="4083854" y="4329906"/>
            <a:ext cx="5098647" cy="959237"/>
          </a:xfrm>
          <a:prstGeom prst="rect">
            <a:avLst/>
          </a:prstGeom>
          <a:noFill/>
        </p:spPr>
        <p:txBody>
          <a:bodyPr wrap="square" rtlCol="0">
            <a:spAutoFit/>
          </a:bodyPr>
          <a:lstStyle/>
          <a:p>
            <a:pPr>
              <a:spcBef>
                <a:spcPts val="450"/>
              </a:spcBef>
            </a:pPr>
            <a:r>
              <a:rPr lang="en-US" sz="1600" b="1" dirty="0">
                <a:solidFill>
                  <a:srgbClr val="0000FF"/>
                </a:solidFill>
                <a:latin typeface="Arial" panose="020B0604020202020204"/>
                <a:ea typeface="宋体" charset="-122"/>
              </a:rPr>
              <a:t>Crowdsourcing</a:t>
            </a:r>
            <a:r>
              <a:rPr lang="en-US" sz="1600" dirty="0">
                <a:solidFill>
                  <a:srgbClr val="0000FF"/>
                </a:solidFill>
                <a:latin typeface="Arial" panose="020B0604020202020204"/>
                <a:ea typeface="宋体" charset="-122"/>
              </a:rPr>
              <a:t> encompasses weakly supervised, </a:t>
            </a:r>
          </a:p>
          <a:p>
            <a:pPr>
              <a:spcBef>
                <a:spcPts val="450"/>
              </a:spcBef>
            </a:pPr>
            <a:r>
              <a:rPr lang="en-US" sz="1600" dirty="0">
                <a:solidFill>
                  <a:srgbClr val="0000FF"/>
                </a:solidFill>
                <a:latin typeface="Arial" panose="020B0604020202020204"/>
                <a:ea typeface="宋体" charset="-122"/>
              </a:rPr>
              <a:t>semi-supervised, self-supervised, transfer learning … </a:t>
            </a:r>
          </a:p>
          <a:p>
            <a:pPr>
              <a:spcBef>
                <a:spcPts val="450"/>
              </a:spcBef>
            </a:pPr>
            <a:r>
              <a:rPr lang="en-US" sz="1600" dirty="0">
                <a:solidFill>
                  <a:srgbClr val="0000FF"/>
                </a:solidFill>
                <a:latin typeface="Arial" panose="020B0604020202020204"/>
                <a:ea typeface="宋体" charset="-122"/>
              </a:rPr>
              <a:t>and relies on ensembles of (un)reliable learners</a:t>
            </a:r>
          </a:p>
        </p:txBody>
      </p:sp>
      <p:cxnSp>
        <p:nvCxnSpPr>
          <p:cNvPr id="13" name="Straight Arrow Connector 12">
            <a:extLst>
              <a:ext uri="{FF2B5EF4-FFF2-40B4-BE49-F238E27FC236}">
                <a16:creationId xmlns:a16="http://schemas.microsoft.com/office/drawing/2014/main" id="{B712C6B5-7C66-41D7-8E65-3D1D6280A4F8}"/>
              </a:ext>
            </a:extLst>
          </p:cNvPr>
          <p:cNvCxnSpPr>
            <a:cxnSpLocks/>
            <a:stCxn id="46" idx="1"/>
            <a:endCxn id="44" idx="3"/>
          </p:cNvCxnSpPr>
          <p:nvPr/>
        </p:nvCxnSpPr>
        <p:spPr bwMode="auto">
          <a:xfrm flipH="1" flipV="1">
            <a:off x="2996430" y="4572012"/>
            <a:ext cx="1087424" cy="23751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3" name="TextBox 2">
            <a:extLst>
              <a:ext uri="{FF2B5EF4-FFF2-40B4-BE49-F238E27FC236}">
                <a16:creationId xmlns:a16="http://schemas.microsoft.com/office/drawing/2014/main" id="{94B915D5-9F61-C264-7892-AFDF97111FE5}"/>
              </a:ext>
            </a:extLst>
          </p:cNvPr>
          <p:cNvSpPr txBox="1"/>
          <p:nvPr/>
        </p:nvSpPr>
        <p:spPr>
          <a:xfrm>
            <a:off x="277419" y="5587478"/>
            <a:ext cx="4971059" cy="369332"/>
          </a:xfrm>
          <a:prstGeom prst="rect">
            <a:avLst/>
          </a:prstGeom>
          <a:noFill/>
        </p:spPr>
        <p:txBody>
          <a:bodyPr wrap="squar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major paradigms to </a:t>
            </a:r>
            <a:r>
              <a:rPr lang="en-US" b="1" dirty="0">
                <a:solidFill>
                  <a:srgbClr val="0000FF"/>
                </a:solidFill>
                <a:latin typeface="Arial" panose="020B0604020202020204"/>
                <a:ea typeface="宋体" charset="-122"/>
              </a:rPr>
              <a:t>learn from crowds</a:t>
            </a:r>
          </a:p>
        </p:txBody>
      </p:sp>
    </p:spTree>
    <p:custDataLst>
      <p:tags r:id="rId1"/>
    </p:custDataLst>
    <p:extLst>
      <p:ext uri="{BB962C8B-B14F-4D97-AF65-F5344CB8AC3E}">
        <p14:creationId xmlns:p14="http://schemas.microsoft.com/office/powerpoint/2010/main" val="1927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6969-C567-138E-2347-42D91087A292}"/>
              </a:ext>
            </a:extLst>
          </p:cNvPr>
          <p:cNvSpPr>
            <a:spLocks noGrp="1"/>
          </p:cNvSpPr>
          <p:nvPr>
            <p:ph type="title"/>
          </p:nvPr>
        </p:nvSpPr>
        <p:spPr/>
        <p:txBody>
          <a:bodyPr/>
          <a:lstStyle/>
          <a:p>
            <a:r>
              <a:rPr lang="en-US" dirty="0"/>
              <a:t>Other E2E Crowdsourcing Approaches</a:t>
            </a:r>
          </a:p>
        </p:txBody>
      </p:sp>
      <p:sp>
        <p:nvSpPr>
          <p:cNvPr id="4" name="TextBox 3">
            <a:extLst>
              <a:ext uri="{FF2B5EF4-FFF2-40B4-BE49-F238E27FC236}">
                <a16:creationId xmlns:a16="http://schemas.microsoft.com/office/drawing/2014/main" id="{BDBAB8CA-9A43-4069-58F5-2DC9A265F365}"/>
              </a:ext>
            </a:extLst>
          </p:cNvPr>
          <p:cNvSpPr txBox="1"/>
          <p:nvPr/>
        </p:nvSpPr>
        <p:spPr>
          <a:xfrm>
            <a:off x="606813" y="3830939"/>
            <a:ext cx="834277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Maximize the agreement between true-label predictor and the predictor trained on annotator labels using f-mutual information gain</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It was also shown that the objective finds optimal solutions in the asymptotic case, provided there are conditionally independent expert annotators.</a:t>
            </a:r>
          </a:p>
        </p:txBody>
      </p:sp>
      <p:sp>
        <p:nvSpPr>
          <p:cNvPr id="5" name="TextBox 4">
            <a:extLst>
              <a:ext uri="{FF2B5EF4-FFF2-40B4-BE49-F238E27FC236}">
                <a16:creationId xmlns:a16="http://schemas.microsoft.com/office/drawing/2014/main" id="{A8724255-2ED6-FD59-BE13-C40F80F7F30A}"/>
              </a:ext>
            </a:extLst>
          </p:cNvPr>
          <p:cNvSpPr txBox="1"/>
          <p:nvPr/>
        </p:nvSpPr>
        <p:spPr>
          <a:xfrm>
            <a:off x="388980" y="883099"/>
            <a:ext cx="5737596" cy="646331"/>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CCEM with Trace Regularization </a:t>
            </a:r>
            <a:r>
              <a:rPr lang="en-US" sz="1800" dirty="0">
                <a:latin typeface="+mj-lt"/>
                <a:cs typeface="Times New Roman" panose="02020603050405020304" pitchFamily="18" charset="0"/>
              </a:rPr>
              <a:t>[Tanno et al., 2019]</a:t>
            </a:r>
          </a:p>
          <a:p>
            <a:endParaRPr lang="en-US" b="1" dirty="0">
              <a:solidFill>
                <a:schemeClr val="accent1">
                  <a:lumMod val="75000"/>
                </a:schemeClr>
              </a:solidFill>
              <a:latin typeface="+mj-lt"/>
              <a:cs typeface="Times New Roman" panose="02020603050405020304" pitchFamily="18" charset="0"/>
            </a:endParaRPr>
          </a:p>
        </p:txBody>
      </p:sp>
      <p:pic>
        <p:nvPicPr>
          <p:cNvPr id="6" name="Picture 5" descr="\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beta \sum_{m=1}^M{\rm trace}(\bm A_m) \\&#10;   {\rm subject\ to} &amp;~~ \bm f_{\bm \theta} \in \mathcal{F},~\bm A_m \in {\cal A},~ \forall m.&#10;   \end{align*}&#10;&#10;&#10;\end{document}" title="IguanaTex Bitmap Display">
            <a:extLst>
              <a:ext uri="{FF2B5EF4-FFF2-40B4-BE49-F238E27FC236}">
                <a16:creationId xmlns:a16="http://schemas.microsoft.com/office/drawing/2014/main" id="{F51A3B3A-133D-6703-1987-DCEFFDAF47D4}"/>
              </a:ext>
            </a:extLst>
          </p:cNvPr>
          <p:cNvPicPr>
            <a:picLocks noChangeAspect="1"/>
          </p:cNvPicPr>
          <p:nvPr>
            <p:custDataLst>
              <p:tags r:id="rId1"/>
            </p:custDataLst>
          </p:nvPr>
        </p:nvPicPr>
        <p:blipFill>
          <a:blip r:embed="rId5"/>
          <a:stretch>
            <a:fillRect/>
          </a:stretch>
        </p:blipFill>
        <p:spPr>
          <a:xfrm>
            <a:off x="1038659" y="1298773"/>
            <a:ext cx="7066682" cy="1244923"/>
          </a:xfrm>
          <a:prstGeom prst="rect">
            <a:avLst/>
          </a:prstGeom>
          <a:solidFill>
            <a:schemeClr val="bg1"/>
          </a:solidFill>
          <a:ln>
            <a:noFill/>
          </a:ln>
        </p:spPr>
      </p:pic>
      <p:sp>
        <p:nvSpPr>
          <p:cNvPr id="7" name="TextBox 6">
            <a:extLst>
              <a:ext uri="{FF2B5EF4-FFF2-40B4-BE49-F238E27FC236}">
                <a16:creationId xmlns:a16="http://schemas.microsoft.com/office/drawing/2014/main" id="{CF08ED88-F9FD-8221-9166-88317869D1FF}"/>
              </a:ext>
            </a:extLst>
          </p:cNvPr>
          <p:cNvSpPr txBox="1"/>
          <p:nvPr/>
        </p:nvSpPr>
        <p:spPr>
          <a:xfrm>
            <a:off x="1071386" y="2652094"/>
            <a:ext cx="726685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It was shown that if the average of the confusion matrices are diagonally dominant, then CCEM can identify the model parameters</a:t>
            </a:r>
          </a:p>
        </p:txBody>
      </p:sp>
      <p:sp>
        <p:nvSpPr>
          <p:cNvPr id="8" name="TextBox 7">
            <a:extLst>
              <a:ext uri="{FF2B5EF4-FFF2-40B4-BE49-F238E27FC236}">
                <a16:creationId xmlns:a16="http://schemas.microsoft.com/office/drawing/2014/main" id="{B2FD276C-090D-63F6-A326-DA56E570B204}"/>
              </a:ext>
            </a:extLst>
          </p:cNvPr>
          <p:cNvSpPr txBox="1"/>
          <p:nvPr/>
        </p:nvSpPr>
        <p:spPr>
          <a:xfrm>
            <a:off x="388980" y="3502684"/>
            <a:ext cx="4801314" cy="646331"/>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Agreement-based Model </a:t>
            </a:r>
            <a:r>
              <a:rPr lang="en-US" sz="1800" dirty="0">
                <a:latin typeface="+mj-lt"/>
                <a:cs typeface="Times New Roman" panose="02020603050405020304" pitchFamily="18" charset="0"/>
              </a:rPr>
              <a:t>[Peng et al., 2019]</a:t>
            </a:r>
          </a:p>
          <a:p>
            <a:endParaRPr lang="en-US" b="1" dirty="0">
              <a:solidFill>
                <a:schemeClr val="accent1">
                  <a:lumMod val="75000"/>
                </a:schemeClr>
              </a:solidFill>
              <a:latin typeface="+mj-lt"/>
              <a:cs typeface="Times New Roman" panose="02020603050405020304" pitchFamily="18" charset="0"/>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underset{\bm \theta, \bm \phi}{\rm maximize} ~{\rm MIG}^f(\bm f_{\bm \theta},\bm g_{\bm \phi};\{\bm x_n\},\{\widecheck{\bm y}_n^{(m)}\}  ).&#10;\end{align*}&#10;&#10;\end{document}" title="IguanaTex Bitmap Display">
            <a:extLst>
              <a:ext uri="{FF2B5EF4-FFF2-40B4-BE49-F238E27FC236}">
                <a16:creationId xmlns:a16="http://schemas.microsoft.com/office/drawing/2014/main" id="{04EB9329-8072-F938-8275-53814D076B7E}"/>
              </a:ext>
            </a:extLst>
          </p:cNvPr>
          <p:cNvPicPr>
            <a:picLocks noChangeAspect="1"/>
          </p:cNvPicPr>
          <p:nvPr>
            <p:custDataLst>
              <p:tags r:id="rId2"/>
            </p:custDataLst>
          </p:nvPr>
        </p:nvPicPr>
        <p:blipFill>
          <a:blip r:embed="rId6"/>
          <a:stretch>
            <a:fillRect/>
          </a:stretch>
        </p:blipFill>
        <p:spPr>
          <a:xfrm>
            <a:off x="3081929" y="4488051"/>
            <a:ext cx="3644779" cy="376776"/>
          </a:xfrm>
          <a:prstGeom prst="rect">
            <a:avLst/>
          </a:prstGeom>
        </p:spPr>
      </p:pic>
      <p:pic>
        <p:nvPicPr>
          <p:cNvPr id="10" name="Picture 9" descr="\documentclass{article}&#10;\usepackage{amsmath,amssymb}&#10;\usepackage{bm}&#10;\DeclareFontFamily{U}{mathx}{}&#10;\DeclareFontShape{U}{mathx}{m}{n}{&lt;-&gt; mathx10}{}&#10;\DeclareSymbolFont{mathx}{U}{mathx}{m}{n}&#10;%\DeclareMathAccent{\widehat}{0}{mathx}{&quot;70}&#10;\DeclareMathAccent{\widecheck}{0}{mathx}{&quot;71}&#10;\pagestyle{empty}&#10;\begin{document}&#10;  $\bm g_{\bm \phi}(\{\widecheck{\bm y}_n^{(m)}\}) = {\rm softmax}\left(\sum_{m=1}^M\bm W^{(m)}\widecheck{\bm y}_n^{(m)}+\bm b\right)$&#10;&#10;&#10;\end{document}" title="IguanaTex Bitmap Display">
            <a:extLst>
              <a:ext uri="{FF2B5EF4-FFF2-40B4-BE49-F238E27FC236}">
                <a16:creationId xmlns:a16="http://schemas.microsoft.com/office/drawing/2014/main" id="{5E48EF1B-FD4D-D101-188A-1165B84F2D06}"/>
              </a:ext>
            </a:extLst>
          </p:cNvPr>
          <p:cNvPicPr>
            <a:picLocks noChangeAspect="1"/>
          </p:cNvPicPr>
          <p:nvPr>
            <p:custDataLst>
              <p:tags r:id="rId3"/>
            </p:custDataLst>
          </p:nvPr>
        </p:nvPicPr>
        <p:blipFill>
          <a:blip r:embed="rId7"/>
          <a:stretch>
            <a:fillRect/>
          </a:stretch>
        </p:blipFill>
        <p:spPr>
          <a:xfrm>
            <a:off x="2999233" y="4985101"/>
            <a:ext cx="4105184" cy="364445"/>
          </a:xfrm>
          <a:prstGeom prst="rect">
            <a:avLst/>
          </a:prstGeom>
        </p:spPr>
      </p:pic>
      <p:grpSp>
        <p:nvGrpSpPr>
          <p:cNvPr id="11" name="Group 10">
            <a:extLst>
              <a:ext uri="{FF2B5EF4-FFF2-40B4-BE49-F238E27FC236}">
                <a16:creationId xmlns:a16="http://schemas.microsoft.com/office/drawing/2014/main" id="{83C44657-A62B-748A-4C27-66BD9C866129}"/>
              </a:ext>
            </a:extLst>
          </p:cNvPr>
          <p:cNvGrpSpPr/>
          <p:nvPr/>
        </p:nvGrpSpPr>
        <p:grpSpPr>
          <a:xfrm>
            <a:off x="330153" y="4534412"/>
            <a:ext cx="2556575" cy="824137"/>
            <a:chOff x="442658" y="4525408"/>
            <a:chExt cx="2556575" cy="824137"/>
          </a:xfrm>
        </p:grpSpPr>
        <p:sp>
          <p:nvSpPr>
            <p:cNvPr id="12" name="Speech Bubble: Rectangle with Corners Rounded 11">
              <a:extLst>
                <a:ext uri="{FF2B5EF4-FFF2-40B4-BE49-F238E27FC236}">
                  <a16:creationId xmlns:a16="http://schemas.microsoft.com/office/drawing/2014/main" id="{9836CF52-0E3A-6EAF-7B80-2FCDD681BE9B}"/>
                </a:ext>
              </a:extLst>
            </p:cNvPr>
            <p:cNvSpPr/>
            <p:nvPr/>
          </p:nvSpPr>
          <p:spPr>
            <a:xfrm>
              <a:off x="628649" y="4525408"/>
              <a:ext cx="2223193" cy="824137"/>
            </a:xfrm>
            <a:prstGeom prst="wedgeRoundRectCallout">
              <a:avLst>
                <a:gd name="adj1" fmla="val 63200"/>
                <a:gd name="adj2" fmla="val 27443"/>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a:extLst>
                <a:ext uri="{FF2B5EF4-FFF2-40B4-BE49-F238E27FC236}">
                  <a16:creationId xmlns:a16="http://schemas.microsoft.com/office/drawing/2014/main" id="{7887B50B-B733-C489-8BDC-C20738F714A1}"/>
                </a:ext>
              </a:extLst>
            </p:cNvPr>
            <p:cNvSpPr txBox="1"/>
            <p:nvPr/>
          </p:nvSpPr>
          <p:spPr>
            <a:xfrm>
              <a:off x="442658" y="4568144"/>
              <a:ext cx="2556575" cy="738664"/>
            </a:xfrm>
            <a:prstGeom prst="rect">
              <a:avLst/>
            </a:prstGeom>
            <a:noFill/>
          </p:spPr>
          <p:txBody>
            <a:bodyPr wrap="square" rtlCol="0">
              <a:spAutoFit/>
            </a:bodyPr>
            <a:lstStyle/>
            <a:p>
              <a:pPr algn="ctr"/>
              <a:r>
                <a:rPr lang="en-US" sz="1400" b="1" dirty="0">
                  <a:latin typeface="+mj-lt"/>
                </a:rPr>
                <a:t>Average agreement between different annotators</a:t>
              </a:r>
            </a:p>
          </p:txBody>
        </p:sp>
      </p:grpSp>
      <p:grpSp>
        <p:nvGrpSpPr>
          <p:cNvPr id="14" name="Group 13">
            <a:extLst>
              <a:ext uri="{FF2B5EF4-FFF2-40B4-BE49-F238E27FC236}">
                <a16:creationId xmlns:a16="http://schemas.microsoft.com/office/drawing/2014/main" id="{926A8461-17C7-2EBC-D550-3471225612BD}"/>
              </a:ext>
            </a:extLst>
          </p:cNvPr>
          <p:cNvGrpSpPr/>
          <p:nvPr/>
        </p:nvGrpSpPr>
        <p:grpSpPr>
          <a:xfrm>
            <a:off x="7048445" y="4436566"/>
            <a:ext cx="1788642" cy="596220"/>
            <a:chOff x="588706" y="4525409"/>
            <a:chExt cx="1788642" cy="596220"/>
          </a:xfrm>
        </p:grpSpPr>
        <p:sp>
          <p:nvSpPr>
            <p:cNvPr id="15" name="Speech Bubble: Rectangle with Corners Rounded 14">
              <a:extLst>
                <a:ext uri="{FF2B5EF4-FFF2-40B4-BE49-F238E27FC236}">
                  <a16:creationId xmlns:a16="http://schemas.microsoft.com/office/drawing/2014/main" id="{B5C8F794-3810-2BA5-1F08-530BC686EB9C}"/>
                </a:ext>
              </a:extLst>
            </p:cNvPr>
            <p:cNvSpPr/>
            <p:nvPr/>
          </p:nvSpPr>
          <p:spPr>
            <a:xfrm>
              <a:off x="628650" y="4525409"/>
              <a:ext cx="1642762" cy="596220"/>
            </a:xfrm>
            <a:prstGeom prst="wedgeRoundRectCallout">
              <a:avLst>
                <a:gd name="adj1" fmla="val -85673"/>
                <a:gd name="adj2" fmla="val -6978"/>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TextBox 15">
              <a:extLst>
                <a:ext uri="{FF2B5EF4-FFF2-40B4-BE49-F238E27FC236}">
                  <a16:creationId xmlns:a16="http://schemas.microsoft.com/office/drawing/2014/main" id="{6EB067A2-1610-E42A-427E-5D45EC0378EB}"/>
                </a:ext>
              </a:extLst>
            </p:cNvPr>
            <p:cNvSpPr txBox="1"/>
            <p:nvPr/>
          </p:nvSpPr>
          <p:spPr>
            <a:xfrm>
              <a:off x="588706" y="4575813"/>
              <a:ext cx="1788642" cy="523220"/>
            </a:xfrm>
            <a:prstGeom prst="rect">
              <a:avLst/>
            </a:prstGeom>
            <a:noFill/>
          </p:spPr>
          <p:txBody>
            <a:bodyPr wrap="square" rtlCol="0">
              <a:spAutoFit/>
            </a:bodyPr>
            <a:lstStyle/>
            <a:p>
              <a:pPr algn="ctr"/>
              <a:r>
                <a:rPr lang="en-US" sz="1400" b="1" dirty="0">
                  <a:latin typeface="+mj-lt"/>
                </a:rPr>
                <a:t>one hot encoding of annotator labels</a:t>
              </a:r>
            </a:p>
          </p:txBody>
        </p:sp>
      </p:grpSp>
    </p:spTree>
    <p:extLst>
      <p:ext uri="{BB962C8B-B14F-4D97-AF65-F5344CB8AC3E}">
        <p14:creationId xmlns:p14="http://schemas.microsoft.com/office/powerpoint/2010/main" val="2212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6F0F-E834-4297-76CE-B50A6BD38F05}"/>
              </a:ext>
            </a:extLst>
          </p:cNvPr>
          <p:cNvSpPr>
            <a:spLocks noGrp="1"/>
          </p:cNvSpPr>
          <p:nvPr>
            <p:ph type="title"/>
          </p:nvPr>
        </p:nvSpPr>
        <p:spPr/>
        <p:txBody>
          <a:bodyPr/>
          <a:lstStyle/>
          <a:p>
            <a:r>
              <a:rPr lang="en-US" dirty="0"/>
              <a:t>Empirical Results</a:t>
            </a:r>
          </a:p>
        </p:txBody>
      </p:sp>
      <p:grpSp>
        <p:nvGrpSpPr>
          <p:cNvPr id="4" name="Group 3">
            <a:extLst>
              <a:ext uri="{FF2B5EF4-FFF2-40B4-BE49-F238E27FC236}">
                <a16:creationId xmlns:a16="http://schemas.microsoft.com/office/drawing/2014/main" id="{4E3B9688-9D56-4020-BED0-04CCC6807627}"/>
              </a:ext>
            </a:extLst>
          </p:cNvPr>
          <p:cNvGrpSpPr/>
          <p:nvPr/>
        </p:nvGrpSpPr>
        <p:grpSpPr>
          <a:xfrm>
            <a:off x="408930" y="2219219"/>
            <a:ext cx="3981490" cy="3271293"/>
            <a:chOff x="2947631" y="843731"/>
            <a:chExt cx="5762867" cy="4105440"/>
          </a:xfrm>
        </p:grpSpPr>
        <p:graphicFrame>
          <p:nvGraphicFramePr>
            <p:cNvPr id="5" name="Chart 44 2 2 2">
              <a:extLst>
                <a:ext uri="{FF2B5EF4-FFF2-40B4-BE49-F238E27FC236}">
                  <a16:creationId xmlns:a16="http://schemas.microsoft.com/office/drawing/2014/main" id="{7F53FEAF-A9B0-417D-25BB-473C21189E9C}"/>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3434C090-F67A-6D58-8EF3-0B8E4B695C97}"/>
                </a:ext>
              </a:extLst>
            </p:cNvPr>
            <p:cNvCxnSpPr/>
            <p:nvPr/>
          </p:nvCxnSpPr>
          <p:spPr>
            <a:xfrm>
              <a:off x="3598170" y="4639351"/>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BD90B2A-B8FD-2364-D4AF-0A065C4DE591}"/>
              </a:ext>
            </a:extLst>
          </p:cNvPr>
          <p:cNvGrpSpPr/>
          <p:nvPr/>
        </p:nvGrpSpPr>
        <p:grpSpPr>
          <a:xfrm>
            <a:off x="4732670" y="2332229"/>
            <a:ext cx="4241838" cy="3096580"/>
            <a:chOff x="2947631" y="843731"/>
            <a:chExt cx="5762867" cy="4105440"/>
          </a:xfrm>
        </p:grpSpPr>
        <p:graphicFrame>
          <p:nvGraphicFramePr>
            <p:cNvPr id="8" name="Chart 44 2 2 1">
              <a:extLst>
                <a:ext uri="{FF2B5EF4-FFF2-40B4-BE49-F238E27FC236}">
                  <a16:creationId xmlns:a16="http://schemas.microsoft.com/office/drawing/2014/main" id="{7C4C0E2C-5536-7331-9064-D15C8E375AF8}"/>
                </a:ext>
              </a:extLst>
            </p:cNvPr>
            <p:cNvGraphicFramePr/>
            <p:nvPr/>
          </p:nvGraphicFramePr>
          <p:xfrm>
            <a:off x="2947631" y="843731"/>
            <a:ext cx="5762867" cy="4105440"/>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Straight Connector 8">
              <a:extLst>
                <a:ext uri="{FF2B5EF4-FFF2-40B4-BE49-F238E27FC236}">
                  <a16:creationId xmlns:a16="http://schemas.microsoft.com/office/drawing/2014/main" id="{5E698463-6014-C880-C83D-41E93FF98C0F}"/>
                </a:ext>
              </a:extLst>
            </p:cNvPr>
            <p:cNvCxnSpPr/>
            <p:nvPr/>
          </p:nvCxnSpPr>
          <p:spPr>
            <a:xfrm>
              <a:off x="3598170" y="4635830"/>
              <a:ext cx="511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2FC3F48-1113-AF03-E8D4-2E2F6D77426F}"/>
              </a:ext>
            </a:extLst>
          </p:cNvPr>
          <p:cNvSpPr txBox="1"/>
          <p:nvPr/>
        </p:nvSpPr>
        <p:spPr>
          <a:xfrm>
            <a:off x="5613733" y="1671097"/>
            <a:ext cx="1479892" cy="323165"/>
          </a:xfrm>
          <a:prstGeom prst="rect">
            <a:avLst/>
          </a:prstGeom>
          <a:noFill/>
        </p:spPr>
        <p:txBody>
          <a:bodyPr wrap="none" rtlCol="0">
            <a:spAutoFit/>
          </a:bodyPr>
          <a:lstStyle/>
          <a:p>
            <a:r>
              <a:rPr lang="en-US" sz="1500" b="1" dirty="0">
                <a:latin typeface="+mj-lt"/>
              </a:rPr>
              <a:t>Music Dataset</a:t>
            </a:r>
          </a:p>
        </p:txBody>
      </p:sp>
      <p:pic>
        <p:nvPicPr>
          <p:cNvPr id="11" name="Picture 10" descr="\documentclass{article}&#10;\usepackage{amsmath}&#10;\usepackage{bm,amssymb}&#10;\pagestyle{empty}&#10;\begin{document}&#10;&#10;$M=44, K=10$&#10;&#10;&#10;\end{document}" title="IguanaTex Bitmap Display">
            <a:extLst>
              <a:ext uri="{FF2B5EF4-FFF2-40B4-BE49-F238E27FC236}">
                <a16:creationId xmlns:a16="http://schemas.microsoft.com/office/drawing/2014/main" id="{97D9339D-1356-AE42-D833-2FE5C148E7E2}"/>
              </a:ext>
            </a:extLst>
          </p:cNvPr>
          <p:cNvPicPr>
            <a:picLocks noChangeAspect="1"/>
          </p:cNvPicPr>
          <p:nvPr>
            <p:custDataLst>
              <p:tags r:id="rId1"/>
            </p:custDataLst>
          </p:nvPr>
        </p:nvPicPr>
        <p:blipFill>
          <a:blip r:embed="rId6"/>
          <a:stretch>
            <a:fillRect/>
          </a:stretch>
        </p:blipFill>
        <p:spPr>
          <a:xfrm>
            <a:off x="5662785" y="1962365"/>
            <a:ext cx="1251796" cy="155270"/>
          </a:xfrm>
          <a:prstGeom prst="rect">
            <a:avLst/>
          </a:prstGeom>
        </p:spPr>
      </p:pic>
      <p:sp>
        <p:nvSpPr>
          <p:cNvPr id="12" name="TextBox 11">
            <a:extLst>
              <a:ext uri="{FF2B5EF4-FFF2-40B4-BE49-F238E27FC236}">
                <a16:creationId xmlns:a16="http://schemas.microsoft.com/office/drawing/2014/main" id="{84FA3EDC-369B-E88E-1BAB-068978151D6D}"/>
              </a:ext>
            </a:extLst>
          </p:cNvPr>
          <p:cNvSpPr txBox="1"/>
          <p:nvPr/>
        </p:nvSpPr>
        <p:spPr>
          <a:xfrm rot="16200000">
            <a:off x="-748127" y="3438027"/>
            <a:ext cx="2154757" cy="323165"/>
          </a:xfrm>
          <a:prstGeom prst="rect">
            <a:avLst/>
          </a:prstGeom>
          <a:noFill/>
        </p:spPr>
        <p:txBody>
          <a:bodyPr wrap="none" rtlCol="0">
            <a:spAutoFit/>
          </a:bodyPr>
          <a:lstStyle/>
          <a:p>
            <a:r>
              <a:rPr lang="en-US" sz="1500" dirty="0">
                <a:latin typeface="+mj-lt"/>
                <a:cs typeface="Times New Roman" panose="02020603050405020304" pitchFamily="18" charset="0"/>
              </a:rPr>
              <a:t>Classification Error (%)</a:t>
            </a:r>
          </a:p>
        </p:txBody>
      </p:sp>
      <p:grpSp>
        <p:nvGrpSpPr>
          <p:cNvPr id="13" name="Group 12">
            <a:extLst>
              <a:ext uri="{FF2B5EF4-FFF2-40B4-BE49-F238E27FC236}">
                <a16:creationId xmlns:a16="http://schemas.microsoft.com/office/drawing/2014/main" id="{5A385AD5-AD5E-79F4-CD04-EE4200592578}"/>
              </a:ext>
            </a:extLst>
          </p:cNvPr>
          <p:cNvGrpSpPr/>
          <p:nvPr/>
        </p:nvGrpSpPr>
        <p:grpSpPr>
          <a:xfrm>
            <a:off x="1894570" y="934293"/>
            <a:ext cx="3907624" cy="815716"/>
            <a:chOff x="1521777" y="1741897"/>
            <a:chExt cx="3907624" cy="815716"/>
          </a:xfrm>
        </p:grpSpPr>
        <p:sp>
          <p:nvSpPr>
            <p:cNvPr id="14" name="TextBox 13">
              <a:extLst>
                <a:ext uri="{FF2B5EF4-FFF2-40B4-BE49-F238E27FC236}">
                  <a16:creationId xmlns:a16="http://schemas.microsoft.com/office/drawing/2014/main" id="{0298F8C9-DC4B-CDCB-C186-DF1BCEA5E668}"/>
                </a:ext>
              </a:extLst>
            </p:cNvPr>
            <p:cNvSpPr txBox="1"/>
            <p:nvPr/>
          </p:nvSpPr>
          <p:spPr>
            <a:xfrm>
              <a:off x="1521777" y="1909123"/>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pic>
          <p:nvPicPr>
            <p:cNvPr id="15" name="Picture 22" descr="Amazon MTurk (@amazonmturk) / Twitter">
              <a:extLst>
                <a:ext uri="{FF2B5EF4-FFF2-40B4-BE49-F238E27FC236}">
                  <a16:creationId xmlns:a16="http://schemas.microsoft.com/office/drawing/2014/main" id="{D0992FF6-5214-C29B-6D4B-C6D958D23C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5592" y="1741897"/>
              <a:ext cx="815716" cy="8157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F93D085-AF0C-1BF0-AF19-522080244640}"/>
                </a:ext>
              </a:extLst>
            </p:cNvPr>
            <p:cNvSpPr txBox="1"/>
            <p:nvPr/>
          </p:nvSpPr>
          <p:spPr>
            <a:xfrm>
              <a:off x="4359877" y="1923283"/>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sp>
        <p:nvSpPr>
          <p:cNvPr id="18" name="TextBox 17">
            <a:extLst>
              <a:ext uri="{FF2B5EF4-FFF2-40B4-BE49-F238E27FC236}">
                <a16:creationId xmlns:a16="http://schemas.microsoft.com/office/drawing/2014/main" id="{D70413DD-47FB-16F0-735B-7E0F31FFC922}"/>
              </a:ext>
            </a:extLst>
          </p:cNvPr>
          <p:cNvSpPr txBox="1"/>
          <p:nvPr/>
        </p:nvSpPr>
        <p:spPr>
          <a:xfrm>
            <a:off x="1194125" y="5540543"/>
            <a:ext cx="7678128" cy="369332"/>
          </a:xfrm>
          <a:prstGeom prst="rect">
            <a:avLst/>
          </a:prstGeom>
          <a:noFill/>
        </p:spPr>
        <p:txBody>
          <a:bodyPr wrap="none" rtlCol="0">
            <a:spAutoFit/>
          </a:bodyPr>
          <a:lstStyle/>
          <a:p>
            <a:r>
              <a:rPr lang="en-US" b="1" dirty="0">
                <a:solidFill>
                  <a:schemeClr val="accent1">
                    <a:lumMod val="50000"/>
                  </a:schemeClr>
                </a:solidFill>
                <a:latin typeface="+mj-lt"/>
                <a:cs typeface="Times New Roman" panose="02020603050405020304" pitchFamily="18" charset="0"/>
              </a:rPr>
              <a:t>The criterion designed for ‘‘no experts case” shows edge in practice</a:t>
            </a:r>
          </a:p>
        </p:txBody>
      </p:sp>
      <p:pic>
        <p:nvPicPr>
          <p:cNvPr id="19" name="Picture 18">
            <a:extLst>
              <a:ext uri="{FF2B5EF4-FFF2-40B4-BE49-F238E27FC236}">
                <a16:creationId xmlns:a16="http://schemas.microsoft.com/office/drawing/2014/main" id="{F496A5BB-8711-2B67-B3DD-D3B05CEA2C1A}"/>
              </a:ext>
            </a:extLst>
          </p:cNvPr>
          <p:cNvPicPr>
            <a:picLocks noChangeAspect="1"/>
          </p:cNvPicPr>
          <p:nvPr/>
        </p:nvPicPr>
        <p:blipFill>
          <a:blip r:embed="rId8"/>
          <a:stretch>
            <a:fillRect/>
          </a:stretch>
        </p:blipFill>
        <p:spPr>
          <a:xfrm>
            <a:off x="7397029" y="871477"/>
            <a:ext cx="1577479" cy="1758988"/>
          </a:xfrm>
          <a:prstGeom prst="rect">
            <a:avLst/>
          </a:prstGeom>
        </p:spPr>
      </p:pic>
      <p:sp>
        <p:nvSpPr>
          <p:cNvPr id="20" name="TextBox 19">
            <a:extLst>
              <a:ext uri="{FF2B5EF4-FFF2-40B4-BE49-F238E27FC236}">
                <a16:creationId xmlns:a16="http://schemas.microsoft.com/office/drawing/2014/main" id="{4816CA1B-8F84-6861-F693-05D9789D8320}"/>
              </a:ext>
            </a:extLst>
          </p:cNvPr>
          <p:cNvSpPr txBox="1"/>
          <p:nvPr/>
        </p:nvSpPr>
        <p:spPr>
          <a:xfrm rot="16200000">
            <a:off x="3511291" y="3526888"/>
            <a:ext cx="2119593" cy="553998"/>
          </a:xfrm>
          <a:prstGeom prst="rect">
            <a:avLst/>
          </a:prstGeom>
          <a:noFill/>
        </p:spPr>
        <p:txBody>
          <a:bodyPr wrap="square" rtlCol="0">
            <a:spAutoFit/>
          </a:bodyPr>
          <a:lstStyle/>
          <a:p>
            <a:r>
              <a:rPr lang="en-US" sz="1500" dirty="0">
                <a:latin typeface="+mj-lt"/>
                <a:cs typeface="Times New Roman" panose="02020603050405020304" pitchFamily="18" charset="0"/>
              </a:rPr>
              <a:t>Classification Error (%)</a:t>
            </a:r>
          </a:p>
        </p:txBody>
      </p:sp>
      <p:grpSp>
        <p:nvGrpSpPr>
          <p:cNvPr id="21" name="Group 20">
            <a:extLst>
              <a:ext uri="{FF2B5EF4-FFF2-40B4-BE49-F238E27FC236}">
                <a16:creationId xmlns:a16="http://schemas.microsoft.com/office/drawing/2014/main" id="{30638987-0D9F-C5B9-5A5F-75AD2DB3CCC4}"/>
              </a:ext>
            </a:extLst>
          </p:cNvPr>
          <p:cNvGrpSpPr/>
          <p:nvPr/>
        </p:nvGrpSpPr>
        <p:grpSpPr>
          <a:xfrm>
            <a:off x="1428431" y="1810060"/>
            <a:ext cx="1944763" cy="689522"/>
            <a:chOff x="1386258" y="2275032"/>
            <a:chExt cx="1944763" cy="689522"/>
          </a:xfrm>
        </p:grpSpPr>
        <p:sp>
          <p:nvSpPr>
            <p:cNvPr id="22" name="TextBox 21">
              <a:extLst>
                <a:ext uri="{FF2B5EF4-FFF2-40B4-BE49-F238E27FC236}">
                  <a16:creationId xmlns:a16="http://schemas.microsoft.com/office/drawing/2014/main" id="{63266726-3B62-83F8-65AB-580B93935FDB}"/>
                </a:ext>
              </a:extLst>
            </p:cNvPr>
            <p:cNvSpPr txBox="1"/>
            <p:nvPr/>
          </p:nvSpPr>
          <p:spPr>
            <a:xfrm>
              <a:off x="1540547" y="2275032"/>
              <a:ext cx="1704313" cy="323165"/>
            </a:xfrm>
            <a:prstGeom prst="rect">
              <a:avLst/>
            </a:prstGeom>
            <a:noFill/>
          </p:spPr>
          <p:txBody>
            <a:bodyPr wrap="none" rtlCol="0">
              <a:spAutoFit/>
            </a:bodyPr>
            <a:lstStyle/>
            <a:p>
              <a:r>
                <a:rPr lang="en-US" sz="1500" b="1" dirty="0">
                  <a:latin typeface="+mj-lt"/>
                </a:rPr>
                <a:t>LabelMe Dataset</a:t>
              </a:r>
            </a:p>
          </p:txBody>
        </p:sp>
        <p:pic>
          <p:nvPicPr>
            <p:cNvPr id="23" name="Picture 22" descr="\documentclass{article}&#10;\usepackage{amsmath}&#10;\usepackage{bm,amssymb}&#10;\pagestyle{empty}&#10;\begin{document}&#10;&#10;$M=59, K=8$&#10;&#10;&#10;\end{document}" title="IguanaTex Bitmap Display">
              <a:extLst>
                <a:ext uri="{FF2B5EF4-FFF2-40B4-BE49-F238E27FC236}">
                  <a16:creationId xmlns:a16="http://schemas.microsoft.com/office/drawing/2014/main" id="{DC2D0771-AD1F-F11B-283A-380F27B75812}"/>
                </a:ext>
              </a:extLst>
            </p:cNvPr>
            <p:cNvPicPr>
              <a:picLocks noChangeAspect="1"/>
            </p:cNvPicPr>
            <p:nvPr>
              <p:custDataLst>
                <p:tags r:id="rId2"/>
              </p:custDataLst>
            </p:nvPr>
          </p:nvPicPr>
          <p:blipFill>
            <a:blip r:embed="rId9"/>
            <a:stretch>
              <a:fillRect/>
            </a:stretch>
          </p:blipFill>
          <p:spPr>
            <a:xfrm>
              <a:off x="1680804" y="2563292"/>
              <a:ext cx="1161847" cy="155270"/>
            </a:xfrm>
            <a:prstGeom prst="rect">
              <a:avLst/>
            </a:prstGeom>
          </p:spPr>
        </p:pic>
        <p:sp>
          <p:nvSpPr>
            <p:cNvPr id="24" name="TextBox 23">
              <a:extLst>
                <a:ext uri="{FF2B5EF4-FFF2-40B4-BE49-F238E27FC236}">
                  <a16:creationId xmlns:a16="http://schemas.microsoft.com/office/drawing/2014/main" id="{1C335531-B5A6-2304-23FC-C771360949C0}"/>
                </a:ext>
              </a:extLst>
            </p:cNvPr>
            <p:cNvSpPr txBox="1"/>
            <p:nvPr/>
          </p:nvSpPr>
          <p:spPr>
            <a:xfrm>
              <a:off x="1386258" y="2664472"/>
              <a:ext cx="1944763" cy="300082"/>
            </a:xfrm>
            <a:prstGeom prst="rect">
              <a:avLst/>
            </a:prstGeom>
            <a:noFill/>
          </p:spPr>
          <p:txBody>
            <a:bodyPr wrap="none" rtlCol="0">
              <a:spAutoFit/>
            </a:bodyPr>
            <a:lstStyle/>
            <a:p>
              <a:r>
                <a:rPr lang="en-US" sz="1350" dirty="0">
                  <a:latin typeface="+mj-lt"/>
                  <a:cs typeface="Arial" panose="020B0604020202020204" pitchFamily="34" charset="0"/>
                </a:rPr>
                <a:t>25.95% label error rate</a:t>
              </a:r>
            </a:p>
          </p:txBody>
        </p:sp>
      </p:grpSp>
      <p:sp>
        <p:nvSpPr>
          <p:cNvPr id="25" name="TextBox 24">
            <a:extLst>
              <a:ext uri="{FF2B5EF4-FFF2-40B4-BE49-F238E27FC236}">
                <a16:creationId xmlns:a16="http://schemas.microsoft.com/office/drawing/2014/main" id="{4281C6EE-E851-55A5-3FF9-DFC5BB2537B8}"/>
              </a:ext>
            </a:extLst>
          </p:cNvPr>
          <p:cNvSpPr txBox="1"/>
          <p:nvPr/>
        </p:nvSpPr>
        <p:spPr>
          <a:xfrm>
            <a:off x="5358833" y="2071712"/>
            <a:ext cx="1944763" cy="300082"/>
          </a:xfrm>
          <a:prstGeom prst="rect">
            <a:avLst/>
          </a:prstGeom>
          <a:noFill/>
        </p:spPr>
        <p:txBody>
          <a:bodyPr wrap="none" rtlCol="0">
            <a:spAutoFit/>
          </a:bodyPr>
          <a:lstStyle/>
          <a:p>
            <a:r>
              <a:rPr lang="en-US" sz="1350" dirty="0">
                <a:latin typeface="+mj-lt"/>
                <a:cs typeface="Arial" panose="020B0604020202020204" pitchFamily="34" charset="0"/>
              </a:rPr>
              <a:t>44.45% label error rate</a:t>
            </a:r>
          </a:p>
        </p:txBody>
      </p:sp>
    </p:spTree>
    <p:extLst>
      <p:ext uri="{BB962C8B-B14F-4D97-AF65-F5344CB8AC3E}">
        <p14:creationId xmlns:p14="http://schemas.microsoft.com/office/powerpoint/2010/main" val="2776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8" grpId="0"/>
      <p:bldP spid="20"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2503-C112-1797-86F4-B20C2160A8CF}"/>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3EEE5634-51FF-ABCC-8676-C405FCD27CB5}"/>
              </a:ext>
            </a:extLst>
          </p:cNvPr>
          <p:cNvSpPr/>
          <p:nvPr/>
        </p:nvSpPr>
        <p:spPr>
          <a:xfrm>
            <a:off x="3774102" y="1215989"/>
            <a:ext cx="3047595"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Speech Bubble: Rectangle with Corners Rounded 4">
            <a:extLst>
              <a:ext uri="{FF2B5EF4-FFF2-40B4-BE49-F238E27FC236}">
                <a16:creationId xmlns:a16="http://schemas.microsoft.com/office/drawing/2014/main" id="{AABBD98C-9CA2-0295-A79B-BE9BD4278134}"/>
              </a:ext>
            </a:extLst>
          </p:cNvPr>
          <p:cNvSpPr/>
          <p:nvPr/>
        </p:nvSpPr>
        <p:spPr>
          <a:xfrm>
            <a:off x="6842939" y="1222702"/>
            <a:ext cx="1794452"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49 1 2">
            <a:extLst>
              <a:ext uri="{FF2B5EF4-FFF2-40B4-BE49-F238E27FC236}">
                <a16:creationId xmlns:a16="http://schemas.microsoft.com/office/drawing/2014/main" id="{49FDFA41-B383-7D3B-4D30-693698BE7C0F}"/>
              </a:ext>
            </a:extLst>
          </p:cNvPr>
          <p:cNvSpPr/>
          <p:nvPr/>
        </p:nvSpPr>
        <p:spPr>
          <a:xfrm>
            <a:off x="283582" y="1201452"/>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F6DC634B-C0AA-5062-F3DD-4687B68A3EF7}"/>
              </a:ext>
            </a:extLst>
          </p:cNvPr>
          <p:cNvSpPr/>
          <p:nvPr/>
        </p:nvSpPr>
        <p:spPr>
          <a:xfrm>
            <a:off x="969123" y="2041176"/>
            <a:ext cx="843961" cy="466228"/>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8" name="Picture 7" descr="\documentclass{article}&#10;\usepackage{amsmath}&#10;\usepackage{bm,amssymb}&#10;\pagestyle{empty}&#10;\begin{document}&#10;&#10;${\bm p}^{(m)}_{n}$&#10;&#10;&#10;\end{document}" title="IguanaTex Bitmap Display">
            <a:extLst>
              <a:ext uri="{FF2B5EF4-FFF2-40B4-BE49-F238E27FC236}">
                <a16:creationId xmlns:a16="http://schemas.microsoft.com/office/drawing/2014/main" id="{64FCA43F-F3B4-9CD0-0E61-28A8B3FE8A5C}"/>
              </a:ext>
            </a:extLst>
          </p:cNvPr>
          <p:cNvPicPr>
            <a:picLocks noChangeAspect="1"/>
          </p:cNvPicPr>
          <p:nvPr>
            <p:custDataLst>
              <p:tags r:id="rId1"/>
            </p:custDataLst>
          </p:nvPr>
        </p:nvPicPr>
        <p:blipFill>
          <a:blip r:embed="rId11"/>
          <a:stretch>
            <a:fillRect/>
          </a:stretch>
        </p:blipFill>
        <p:spPr>
          <a:xfrm>
            <a:off x="1134864" y="2091041"/>
            <a:ext cx="557792" cy="366498"/>
          </a:xfrm>
          <a:prstGeom prst="rect">
            <a:avLst/>
          </a:prstGeom>
          <a:noFill/>
          <a:ln>
            <a:noFill/>
          </a:ln>
        </p:spPr>
      </p:pic>
      <p:grpSp>
        <p:nvGrpSpPr>
          <p:cNvPr id="9" name="Group 8">
            <a:extLst>
              <a:ext uri="{FF2B5EF4-FFF2-40B4-BE49-F238E27FC236}">
                <a16:creationId xmlns:a16="http://schemas.microsoft.com/office/drawing/2014/main" id="{6FD22E11-266F-051C-6297-4811D786CB85}"/>
              </a:ext>
            </a:extLst>
          </p:cNvPr>
          <p:cNvGrpSpPr/>
          <p:nvPr/>
        </p:nvGrpSpPr>
        <p:grpSpPr>
          <a:xfrm>
            <a:off x="6946569" y="2061541"/>
            <a:ext cx="1418547" cy="1167905"/>
            <a:chOff x="5261150" y="2190388"/>
            <a:chExt cx="1891396" cy="1557207"/>
          </a:xfrm>
        </p:grpSpPr>
        <p:sp>
          <p:nvSpPr>
            <p:cNvPr id="10" name="Rectangle 9">
              <a:extLst>
                <a:ext uri="{FF2B5EF4-FFF2-40B4-BE49-F238E27FC236}">
                  <a16:creationId xmlns:a16="http://schemas.microsoft.com/office/drawing/2014/main" id="{EDB30D25-748E-E260-837A-2ACFD94BABC2}"/>
                </a:ext>
              </a:extLst>
            </p:cNvPr>
            <p:cNvSpPr/>
            <p:nvPr/>
          </p:nvSpPr>
          <p:spPr>
            <a:xfrm>
              <a:off x="5583378" y="3194551"/>
              <a:ext cx="1146195" cy="5530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1" name="Oval 10">
              <a:extLst>
                <a:ext uri="{FF2B5EF4-FFF2-40B4-BE49-F238E27FC236}">
                  <a16:creationId xmlns:a16="http://schemas.microsoft.com/office/drawing/2014/main" id="{B53CDAF1-EACB-25D9-081A-AFFDA89139E9}"/>
                </a:ext>
              </a:extLst>
            </p:cNvPr>
            <p:cNvSpPr/>
            <p:nvPr/>
          </p:nvSpPr>
          <p:spPr>
            <a:xfrm>
              <a:off x="5261150" y="2190388"/>
              <a:ext cx="1891396" cy="970318"/>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12" name="TextBox 11">
              <a:extLst>
                <a:ext uri="{FF2B5EF4-FFF2-40B4-BE49-F238E27FC236}">
                  <a16:creationId xmlns:a16="http://schemas.microsoft.com/office/drawing/2014/main" id="{32BD79D6-390F-AF4A-33CA-667B2B9EAA75}"/>
                </a:ext>
              </a:extLst>
            </p:cNvPr>
            <p:cNvSpPr txBox="1"/>
            <p:nvPr/>
          </p:nvSpPr>
          <p:spPr>
            <a:xfrm>
              <a:off x="5261150" y="2322340"/>
              <a:ext cx="1891396" cy="738664"/>
            </a:xfrm>
            <a:prstGeom prst="rect">
              <a:avLst/>
            </a:prstGeom>
            <a:noFill/>
          </p:spPr>
          <p:txBody>
            <a:bodyPr wrap="square" rtlCol="0">
              <a:spAutoFit/>
            </a:bodyPr>
            <a:lstStyle/>
            <a:p>
              <a:pPr algn="ctr"/>
              <a:r>
                <a:rPr lang="en-US" sz="1500" b="1" dirty="0">
                  <a:latin typeface="+mj-lt"/>
                  <a:cs typeface="Times New Roman" panose="02020603050405020304" pitchFamily="18" charset="0"/>
                </a:rPr>
                <a:t>True label predictor</a:t>
              </a:r>
            </a:p>
          </p:txBody>
        </p:sp>
        <p:pic>
          <p:nvPicPr>
            <p:cNvPr id="13" name="Picture 12" descr="\documentclass{article}&#10;\usepackage{amsmath}&#10;\usepackage{bm,amssymb}&#10;\pagestyle{empty}&#10;\begin{document}&#10;&#10;$\bm f(\bm x_n)$&#10;&#10;&#10;\end{document}" title="IguanaTex Bitmap Display">
              <a:extLst>
                <a:ext uri="{FF2B5EF4-FFF2-40B4-BE49-F238E27FC236}">
                  <a16:creationId xmlns:a16="http://schemas.microsoft.com/office/drawing/2014/main" id="{B916B0E6-B8D3-3EF1-CBC8-82CDCF6BF8A6}"/>
                </a:ext>
              </a:extLst>
            </p:cNvPr>
            <p:cNvPicPr>
              <a:picLocks noChangeAspect="1"/>
            </p:cNvPicPr>
            <p:nvPr>
              <p:custDataLst>
                <p:tags r:id="rId9"/>
              </p:custDataLst>
            </p:nvPr>
          </p:nvPicPr>
          <p:blipFill>
            <a:blip r:embed="rId12"/>
            <a:stretch>
              <a:fillRect/>
            </a:stretch>
          </p:blipFill>
          <p:spPr>
            <a:xfrm>
              <a:off x="5778248" y="3316789"/>
              <a:ext cx="857197" cy="344945"/>
            </a:xfrm>
            <a:prstGeom prst="rect">
              <a:avLst/>
            </a:prstGeom>
          </p:spPr>
        </p:pic>
      </p:grpSp>
      <p:pic>
        <p:nvPicPr>
          <p:cNvPr id="14" name="Picture 13"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DD0649DA-0276-CE2E-F475-CE3F78D1F223}"/>
              </a:ext>
            </a:extLst>
          </p:cNvPr>
          <p:cNvPicPr>
            <a:picLocks noChangeAspect="1"/>
          </p:cNvPicPr>
          <p:nvPr>
            <p:custDataLst>
              <p:tags r:id="rId2"/>
            </p:custDataLst>
          </p:nvPr>
        </p:nvPicPr>
        <p:blipFill>
          <a:blip r:embed="rId13"/>
          <a:stretch>
            <a:fillRect/>
          </a:stretch>
        </p:blipFill>
        <p:spPr>
          <a:xfrm>
            <a:off x="446588" y="1284273"/>
            <a:ext cx="1951664" cy="368399"/>
          </a:xfrm>
          <a:prstGeom prst="rect">
            <a:avLst/>
          </a:prstGeom>
        </p:spPr>
      </p:pic>
      <p:pic>
        <p:nvPicPr>
          <p:cNvPr id="15" name="Picture 14"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title="IguanaTex Bitmap Display">
            <a:extLst>
              <a:ext uri="{FF2B5EF4-FFF2-40B4-BE49-F238E27FC236}">
                <a16:creationId xmlns:a16="http://schemas.microsoft.com/office/drawing/2014/main" id="{BD37DFE6-3CDC-3A4A-0812-B91B89CF5B07}"/>
              </a:ext>
            </a:extLst>
          </p:cNvPr>
          <p:cNvPicPr>
            <a:picLocks noChangeAspect="1"/>
          </p:cNvPicPr>
          <p:nvPr>
            <p:custDataLst>
              <p:tags r:id="rId3"/>
            </p:custDataLst>
          </p:nvPr>
        </p:nvPicPr>
        <p:blipFill>
          <a:blip r:embed="rId14"/>
          <a:stretch>
            <a:fillRect/>
          </a:stretch>
        </p:blipFill>
        <p:spPr>
          <a:xfrm>
            <a:off x="2701215" y="1284273"/>
            <a:ext cx="5936175" cy="380568"/>
          </a:xfrm>
          <a:prstGeom prst="rect">
            <a:avLst/>
          </a:prstGeom>
        </p:spPr>
      </p:pic>
      <p:grpSp>
        <p:nvGrpSpPr>
          <p:cNvPr id="16" name="Group 15">
            <a:extLst>
              <a:ext uri="{FF2B5EF4-FFF2-40B4-BE49-F238E27FC236}">
                <a16:creationId xmlns:a16="http://schemas.microsoft.com/office/drawing/2014/main" id="{21BF5D42-86AD-4A24-1A2E-EC3A57ACC89B}"/>
              </a:ext>
            </a:extLst>
          </p:cNvPr>
          <p:cNvGrpSpPr/>
          <p:nvPr/>
        </p:nvGrpSpPr>
        <p:grpSpPr>
          <a:xfrm>
            <a:off x="4506290" y="1985514"/>
            <a:ext cx="1564272" cy="792126"/>
            <a:chOff x="8939352" y="2435682"/>
            <a:chExt cx="2085696" cy="1056168"/>
          </a:xfrm>
        </p:grpSpPr>
        <p:sp>
          <p:nvSpPr>
            <p:cNvPr id="17" name="Oval 16">
              <a:extLst>
                <a:ext uri="{FF2B5EF4-FFF2-40B4-BE49-F238E27FC236}">
                  <a16:creationId xmlns:a16="http://schemas.microsoft.com/office/drawing/2014/main" id="{6CD8F1B6-9A7A-C951-9C0E-3F1F66FE44F8}"/>
                </a:ext>
              </a:extLst>
            </p:cNvPr>
            <p:cNvSpPr/>
            <p:nvPr/>
          </p:nvSpPr>
          <p:spPr>
            <a:xfrm>
              <a:off x="8939352" y="2459674"/>
              <a:ext cx="2085696" cy="1032176"/>
            </a:xfrm>
            <a:prstGeom prst="ellipse">
              <a:avLst/>
            </a:prstGeom>
            <a:noFill/>
            <a:ln w="41275">
              <a:solidFill>
                <a:srgbClr val="159D5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8" name="Rectangle 17">
              <a:extLst>
                <a:ext uri="{FF2B5EF4-FFF2-40B4-BE49-F238E27FC236}">
                  <a16:creationId xmlns:a16="http://schemas.microsoft.com/office/drawing/2014/main" id="{76C87AE6-03D2-70B9-91DE-F151F981D958}"/>
                </a:ext>
              </a:extLst>
            </p:cNvPr>
            <p:cNvSpPr/>
            <p:nvPr/>
          </p:nvSpPr>
          <p:spPr>
            <a:xfrm>
              <a:off x="8939352" y="2435682"/>
              <a:ext cx="2085696" cy="1046440"/>
            </a:xfrm>
            <a:prstGeom prst="rect">
              <a:avLst/>
            </a:prstGeom>
          </p:spPr>
          <p:txBody>
            <a:bodyPr wrap="square">
              <a:spAutoFit/>
            </a:bodyPr>
            <a:lstStyle/>
            <a:p>
              <a:pPr algn="ctr"/>
              <a:r>
                <a:rPr lang="en-US" sz="1500" b="1" dirty="0">
                  <a:latin typeface="+mj-lt"/>
                  <a:cs typeface="Times New Roman" panose="02020603050405020304" pitchFamily="18" charset="0"/>
                </a:rPr>
                <a:t> Data-dependent confusion</a:t>
              </a:r>
            </a:p>
          </p:txBody>
        </p:sp>
      </p:grpSp>
      <p:sp>
        <p:nvSpPr>
          <p:cNvPr id="19" name="Rectangle 18">
            <a:extLst>
              <a:ext uri="{FF2B5EF4-FFF2-40B4-BE49-F238E27FC236}">
                <a16:creationId xmlns:a16="http://schemas.microsoft.com/office/drawing/2014/main" id="{1BAED1E0-2224-451B-927A-39574121F114}"/>
              </a:ext>
            </a:extLst>
          </p:cNvPr>
          <p:cNvSpPr/>
          <p:nvPr/>
        </p:nvSpPr>
        <p:spPr>
          <a:xfrm>
            <a:off x="4630519" y="2800010"/>
            <a:ext cx="1019908" cy="414783"/>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20" name="Picture 19" descr="\documentclass{article}&#10;\usepackage{amsmath}&#10;\usepackage{bm,amssymb}&#10;\pagestyle{empty}&#10;\begin{document}&#10;&#10;$\bm T_m(\bm x_n)$&#10;&#10;&#10;\end{document}" title="IguanaTex Bitmap Display">
            <a:extLst>
              <a:ext uri="{FF2B5EF4-FFF2-40B4-BE49-F238E27FC236}">
                <a16:creationId xmlns:a16="http://schemas.microsoft.com/office/drawing/2014/main" id="{A516BA5B-5ABE-14EE-B5FB-2D9AF84EAD0F}"/>
              </a:ext>
            </a:extLst>
          </p:cNvPr>
          <p:cNvPicPr>
            <a:picLocks noChangeAspect="1"/>
          </p:cNvPicPr>
          <p:nvPr>
            <p:custDataLst>
              <p:tags r:id="rId4"/>
            </p:custDataLst>
          </p:nvPr>
        </p:nvPicPr>
        <p:blipFill>
          <a:blip r:embed="rId15"/>
          <a:stretch>
            <a:fillRect/>
          </a:stretch>
        </p:blipFill>
        <p:spPr>
          <a:xfrm>
            <a:off x="4756851" y="2890900"/>
            <a:ext cx="812095" cy="251148"/>
          </a:xfrm>
          <a:prstGeom prst="rect">
            <a:avLst/>
          </a:prstGeom>
        </p:spPr>
      </p:pic>
      <p:pic>
        <p:nvPicPr>
          <p:cNvPr id="21" name="Picture 18 1" descr="\documentclass{article}&#10;\usepackage{amsmath}&#10;\usepackage{bm,amssymb}&#10;\pagestyle{empty}&#10;\begin{document}&#10;&#10;${{\bm p}_{n}^{(m)} = \bm T_m(\bm x_n) \bm f(\bm x_n), \forall m,n}$&#10;&#10;&#10;\end{document}" title="IguanaTex Bitmap Display">
            <a:extLst>
              <a:ext uri="{FF2B5EF4-FFF2-40B4-BE49-F238E27FC236}">
                <a16:creationId xmlns:a16="http://schemas.microsoft.com/office/drawing/2014/main" id="{90657223-4E99-1352-22CF-3ABC8BB63CD0}"/>
              </a:ext>
            </a:extLst>
          </p:cNvPr>
          <p:cNvPicPr>
            <a:picLocks noChangeAspect="1"/>
          </p:cNvPicPr>
          <p:nvPr>
            <p:custDataLst>
              <p:tags r:id="rId5"/>
            </p:custDataLst>
          </p:nvPr>
        </p:nvPicPr>
        <p:blipFill>
          <a:blip r:embed="rId16"/>
          <a:stretch>
            <a:fillRect/>
          </a:stretch>
        </p:blipFill>
        <p:spPr>
          <a:xfrm>
            <a:off x="880962" y="2826301"/>
            <a:ext cx="3285268" cy="346751"/>
          </a:xfrm>
          <a:prstGeom prst="rect">
            <a:avLst/>
          </a:prstGeom>
        </p:spPr>
      </p:pic>
      <p:sp>
        <p:nvSpPr>
          <p:cNvPr id="22" name="TextBox 21">
            <a:extLst>
              <a:ext uri="{FF2B5EF4-FFF2-40B4-BE49-F238E27FC236}">
                <a16:creationId xmlns:a16="http://schemas.microsoft.com/office/drawing/2014/main" id="{957F2EB7-85AC-7303-126D-2A91754FD0FE}"/>
              </a:ext>
            </a:extLst>
          </p:cNvPr>
          <p:cNvSpPr txBox="1"/>
          <p:nvPr/>
        </p:nvSpPr>
        <p:spPr>
          <a:xfrm>
            <a:off x="283582" y="703818"/>
            <a:ext cx="6603090"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Annotator confusions can be instance-dependent in practice</a:t>
            </a:r>
          </a:p>
        </p:txBody>
      </p:sp>
      <p:sp>
        <p:nvSpPr>
          <p:cNvPr id="23" name="TextBox 22">
            <a:extLst>
              <a:ext uri="{FF2B5EF4-FFF2-40B4-BE49-F238E27FC236}">
                <a16:creationId xmlns:a16="http://schemas.microsoft.com/office/drawing/2014/main" id="{5752718A-7A04-6008-B26C-216CE80E9CB8}"/>
              </a:ext>
            </a:extLst>
          </p:cNvPr>
          <p:cNvSpPr txBox="1"/>
          <p:nvPr/>
        </p:nvSpPr>
        <p:spPr>
          <a:xfrm>
            <a:off x="260536" y="3988294"/>
            <a:ext cx="8622927" cy="2631490"/>
          </a:xfrm>
          <a:prstGeom prst="rect">
            <a:avLst/>
          </a:prstGeom>
          <a:noFill/>
        </p:spPr>
        <p:txBody>
          <a:bodyPr wrap="square" rtlCol="0">
            <a:spAutoFit/>
          </a:bodyPr>
          <a:lstStyle/>
          <a:p>
            <a:pPr marL="342900" indent="-342900">
              <a:buFont typeface="Wingdings" panose="05000000000000000000" pitchFamily="2" charset="2"/>
              <a:buChar char="Ø"/>
            </a:pPr>
            <a:r>
              <a:rPr lang="en-US" sz="2100" dirty="0">
                <a:latin typeface="+mj-lt"/>
                <a:cs typeface="Times New Roman" panose="02020603050405020304" pitchFamily="18" charset="0"/>
              </a:rPr>
              <a:t>Several approaches have been proposed to address instance-dependent label noise in single-annotator scenario</a:t>
            </a:r>
          </a:p>
          <a:p>
            <a:pPr marL="628650" lvl="1" indent="-285750">
              <a:buFont typeface="Wingdings" panose="05000000000000000000" pitchFamily="2" charset="2"/>
              <a:buChar char="§"/>
            </a:pPr>
            <a:r>
              <a:rPr lang="en-US" sz="1500" dirty="0">
                <a:latin typeface="+mj-lt"/>
                <a:cs typeface="Times New Roman" panose="02020603050405020304" pitchFamily="18" charset="0"/>
              </a:rPr>
              <a:t>Part-dependent label noise [Xia et al., 2020]</a:t>
            </a:r>
          </a:p>
          <a:p>
            <a:pPr marL="628650" lvl="1" indent="-285750">
              <a:buFont typeface="Wingdings" panose="05000000000000000000" pitchFamily="2" charset="2"/>
              <a:buChar char="§"/>
            </a:pPr>
            <a:r>
              <a:rPr lang="en-US" sz="1500" dirty="0">
                <a:latin typeface="+mj-lt"/>
                <a:cs typeface="Times New Roman" panose="02020603050405020304" pitchFamily="18" charset="0"/>
              </a:rPr>
              <a:t>Similarity regularization-based [Cheng et al., 2022]</a:t>
            </a:r>
          </a:p>
          <a:p>
            <a:pPr marL="628650" lvl="1" indent="-285750">
              <a:buFont typeface="Wingdings" panose="05000000000000000000" pitchFamily="2" charset="2"/>
              <a:buChar char="§"/>
            </a:pPr>
            <a:r>
              <a:rPr lang="en-US" sz="1500" dirty="0">
                <a:latin typeface="+mj-lt"/>
                <a:cs typeface="Times New Roman" panose="02020603050405020304" pitchFamily="18" charset="0"/>
              </a:rPr>
              <a:t>Bayes label-based [Yang et al., 2022]</a:t>
            </a:r>
          </a:p>
          <a:p>
            <a:pPr marL="628650" lvl="1" indent="-285750">
              <a:buFont typeface="Wingdings" panose="05000000000000000000" pitchFamily="2" charset="2"/>
              <a:buChar char="§"/>
            </a:pPr>
            <a:r>
              <a:rPr lang="en-US" sz="1500" dirty="0">
                <a:latin typeface="+mj-lt"/>
                <a:cs typeface="Times New Roman" panose="02020603050405020304" pitchFamily="18" charset="0"/>
              </a:rPr>
              <a:t>Sample selection-based [Cheng et al., 2021, Berthon et al., 2021]</a:t>
            </a:r>
          </a:p>
          <a:p>
            <a:pPr marL="628650" lvl="1" indent="-285750">
              <a:buFont typeface="Wingdings" panose="05000000000000000000" pitchFamily="2" charset="2"/>
              <a:buChar char="§"/>
            </a:pPr>
            <a:r>
              <a:rPr lang="en-US" sz="1500" dirty="0">
                <a:latin typeface="+mj-lt"/>
                <a:cs typeface="Times New Roman" panose="02020603050405020304" pitchFamily="18" charset="0"/>
              </a:rPr>
              <a:t>Graphical model-based [Yao et al., 2021, Wang et al., 2022] </a:t>
            </a:r>
            <a:endParaRPr lang="en-US" sz="2400" dirty="0">
              <a:latin typeface="+mj-lt"/>
              <a:cs typeface="Times New Roman" panose="02020603050405020304" pitchFamily="18" charset="0"/>
            </a:endParaRPr>
          </a:p>
          <a:p>
            <a:pPr marL="342900" indent="-342900">
              <a:buFont typeface="Wingdings" panose="05000000000000000000" pitchFamily="2" charset="2"/>
              <a:buChar char="Ø"/>
            </a:pPr>
            <a:r>
              <a:rPr lang="en-US" sz="2100" dirty="0">
                <a:latin typeface="+mj-lt"/>
                <a:cs typeface="Times New Roman" panose="02020603050405020304" pitchFamily="18" charset="0"/>
              </a:rPr>
              <a:t>Identifiability is fundamentally challenging even with single annotator</a:t>
            </a:r>
          </a:p>
          <a:p>
            <a:pPr marL="214313" indent="-214313">
              <a:buFont typeface="Wingdings" panose="05000000000000000000" pitchFamily="2" charset="2"/>
              <a:buChar char="q"/>
            </a:pPr>
            <a:endParaRPr lang="en-US" sz="1350" dirty="0">
              <a:latin typeface="+mj-lt"/>
            </a:endParaRPr>
          </a:p>
          <a:p>
            <a:pPr marL="214313" indent="-214313">
              <a:buFont typeface="Wingdings" panose="05000000000000000000" pitchFamily="2" charset="2"/>
              <a:buChar char="q"/>
            </a:pPr>
            <a:endParaRPr lang="en-US" sz="1350" dirty="0">
              <a:latin typeface="+mj-lt"/>
            </a:endParaRPr>
          </a:p>
        </p:txBody>
      </p:sp>
      <p:grpSp>
        <p:nvGrpSpPr>
          <p:cNvPr id="24" name="Group 23">
            <a:extLst>
              <a:ext uri="{FF2B5EF4-FFF2-40B4-BE49-F238E27FC236}">
                <a16:creationId xmlns:a16="http://schemas.microsoft.com/office/drawing/2014/main" id="{06DF737B-2D13-1D36-20F4-853EFFAB0338}"/>
              </a:ext>
            </a:extLst>
          </p:cNvPr>
          <p:cNvGrpSpPr/>
          <p:nvPr/>
        </p:nvGrpSpPr>
        <p:grpSpPr>
          <a:xfrm>
            <a:off x="2498627" y="3429000"/>
            <a:ext cx="4835765" cy="461665"/>
            <a:chOff x="2606204" y="3753631"/>
            <a:chExt cx="4427881" cy="461665"/>
          </a:xfrm>
        </p:grpSpPr>
        <p:sp>
          <p:nvSpPr>
            <p:cNvPr id="25" name="Rectangle: Rounded Corners 24">
              <a:extLst>
                <a:ext uri="{FF2B5EF4-FFF2-40B4-BE49-F238E27FC236}">
                  <a16:creationId xmlns:a16="http://schemas.microsoft.com/office/drawing/2014/main" id="{BA9BBCA9-5739-1B6C-2371-6F377DE6297D}"/>
                </a:ext>
              </a:extLst>
            </p:cNvPr>
            <p:cNvSpPr/>
            <p:nvPr/>
          </p:nvSpPr>
          <p:spPr>
            <a:xfrm>
              <a:off x="2606204" y="3783762"/>
              <a:ext cx="4427881" cy="405271"/>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grpSp>
          <p:nvGrpSpPr>
            <p:cNvPr id="26" name="Group 25">
              <a:extLst>
                <a:ext uri="{FF2B5EF4-FFF2-40B4-BE49-F238E27FC236}">
                  <a16:creationId xmlns:a16="http://schemas.microsoft.com/office/drawing/2014/main" id="{D71055C7-F1BE-30EE-B47F-12CD6196CF18}"/>
                </a:ext>
              </a:extLst>
            </p:cNvPr>
            <p:cNvGrpSpPr/>
            <p:nvPr>
              <p:custDataLst>
                <p:tags r:id="rId6"/>
              </p:custDataLst>
            </p:nvPr>
          </p:nvGrpSpPr>
          <p:grpSpPr>
            <a:xfrm>
              <a:off x="2687401" y="3753631"/>
              <a:ext cx="4239925" cy="461665"/>
              <a:chOff x="2687401" y="3753631"/>
              <a:chExt cx="4239925" cy="461665"/>
            </a:xfrm>
          </p:grpSpPr>
          <p:sp>
            <p:nvSpPr>
              <p:cNvPr id="27" name="TextBox 26">
                <a:extLst>
                  <a:ext uri="{FF2B5EF4-FFF2-40B4-BE49-F238E27FC236}">
                    <a16:creationId xmlns:a16="http://schemas.microsoft.com/office/drawing/2014/main" id="{0E53F121-9455-A5FB-66DA-962251087B33}"/>
                  </a:ext>
                </a:extLst>
              </p:cNvPr>
              <p:cNvSpPr txBox="1"/>
              <p:nvPr/>
            </p:nvSpPr>
            <p:spPr>
              <a:xfrm>
                <a:off x="2687401" y="3753631"/>
                <a:ext cx="2397989" cy="461665"/>
              </a:xfrm>
              <a:prstGeom prst="rect">
                <a:avLst/>
              </a:prstGeom>
              <a:noFill/>
            </p:spPr>
            <p:txBody>
              <a:bodyPr wrap="square" rtlCol="0">
                <a:spAutoFit/>
              </a:bodyPr>
              <a:lstStyle/>
              <a:p>
                <a:r>
                  <a:rPr lang="en-US" sz="2400" b="1" dirty="0">
                    <a:latin typeface="+mj-lt"/>
                    <a:cs typeface="Times New Roman" panose="02020603050405020304" pitchFamily="18" charset="0"/>
                  </a:rPr>
                  <a:t>Goal : learn </a:t>
                </a:r>
              </a:p>
            </p:txBody>
          </p:sp>
          <p:pic>
            <p:nvPicPr>
              <p:cNvPr id="28" name="Picture 27" descr="\documentclass{article}&#10;\usepackage{amsmath}&#10;\usepackage{bm,amssymb}&#10;\pagestyle{empty}&#10;\begin{document}&#10;&#10;$\bm f(\bm x)$&#10;&#10;&#10;\end{document}" title="IguanaTex Bitmap Display">
                <a:extLst>
                  <a:ext uri="{FF2B5EF4-FFF2-40B4-BE49-F238E27FC236}">
                    <a16:creationId xmlns:a16="http://schemas.microsoft.com/office/drawing/2014/main" id="{D293CB0B-C000-8765-34FD-DCB0CCE01D6A}"/>
                  </a:ext>
                </a:extLst>
              </p:cNvPr>
              <p:cNvPicPr>
                <a:picLocks noChangeAspect="1"/>
              </p:cNvPicPr>
              <p:nvPr>
                <p:custDataLst>
                  <p:tags r:id="rId7"/>
                </p:custDataLst>
              </p:nvPr>
            </p:nvPicPr>
            <p:blipFill>
              <a:blip r:embed="rId17"/>
              <a:stretch>
                <a:fillRect/>
              </a:stretch>
            </p:blipFill>
            <p:spPr>
              <a:xfrm>
                <a:off x="4380689" y="3872052"/>
                <a:ext cx="635385" cy="309783"/>
              </a:xfrm>
              <a:prstGeom prst="rect">
                <a:avLst/>
              </a:prstGeom>
            </p:spPr>
          </p:pic>
          <p:sp>
            <p:nvSpPr>
              <p:cNvPr id="29" name="TextBox 28">
                <a:extLst>
                  <a:ext uri="{FF2B5EF4-FFF2-40B4-BE49-F238E27FC236}">
                    <a16:creationId xmlns:a16="http://schemas.microsoft.com/office/drawing/2014/main" id="{7AB79FED-0344-3964-2088-25DEEB3FEF8C}"/>
                  </a:ext>
                </a:extLst>
              </p:cNvPr>
              <p:cNvSpPr txBox="1"/>
              <p:nvPr/>
            </p:nvSpPr>
            <p:spPr>
              <a:xfrm>
                <a:off x="4529337" y="3783762"/>
                <a:ext cx="1972100" cy="415498"/>
              </a:xfrm>
              <a:prstGeom prst="rect">
                <a:avLst/>
              </a:prstGeom>
              <a:noFill/>
            </p:spPr>
            <p:txBody>
              <a:bodyPr wrap="square" rtlCol="0">
                <a:spAutoFit/>
              </a:bodyPr>
              <a:lstStyle/>
              <a:p>
                <a:r>
                  <a:rPr lang="en-US" sz="2100" b="1" dirty="0">
                    <a:latin typeface="+mj-lt"/>
                    <a:cs typeface="Times New Roman" panose="02020603050405020304" pitchFamily="18" charset="0"/>
                  </a:rPr>
                  <a:t>       and </a:t>
                </a:r>
              </a:p>
            </p:txBody>
          </p:sp>
          <p:pic>
            <p:nvPicPr>
              <p:cNvPr id="30" name="Picture 29" descr="\documentclass{article}&#10;\usepackage{amsmath}&#10;\usepackage{bm,amssymb}&#10;\pagestyle{empty}&#10;\begin{document}&#10;&#10;$\bm T_m(\bm x), \forall m$&#10;&#10;&#10;\end{document}" title="IguanaTex Bitmap Display">
                <a:extLst>
                  <a:ext uri="{FF2B5EF4-FFF2-40B4-BE49-F238E27FC236}">
                    <a16:creationId xmlns:a16="http://schemas.microsoft.com/office/drawing/2014/main" id="{F7D672C9-416F-DEE1-D3B0-32F6FA5BBE84}"/>
                  </a:ext>
                </a:extLst>
              </p:cNvPr>
              <p:cNvPicPr>
                <a:picLocks noChangeAspect="1"/>
              </p:cNvPicPr>
              <p:nvPr>
                <p:custDataLst>
                  <p:tags r:id="rId8"/>
                </p:custDataLst>
              </p:nvPr>
            </p:nvPicPr>
            <p:blipFill>
              <a:blip r:embed="rId18"/>
              <a:stretch>
                <a:fillRect/>
              </a:stretch>
            </p:blipFill>
            <p:spPr>
              <a:xfrm>
                <a:off x="5613434" y="3881391"/>
                <a:ext cx="1313892" cy="283853"/>
              </a:xfrm>
              <a:prstGeom prst="rect">
                <a:avLst/>
              </a:prstGeom>
            </p:spPr>
          </p:pic>
        </p:grpSp>
      </p:grpSp>
    </p:spTree>
    <p:extLst>
      <p:ext uri="{BB962C8B-B14F-4D97-AF65-F5344CB8AC3E}">
        <p14:creationId xmlns:p14="http://schemas.microsoft.com/office/powerpoint/2010/main" val="24769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13A6-C281-883C-CEAB-49C2F0A9EB11}"/>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A54862D4-1AFF-C330-A57C-E491D38C0175}"/>
              </a:ext>
            </a:extLst>
          </p:cNvPr>
          <p:cNvSpPr/>
          <p:nvPr/>
        </p:nvSpPr>
        <p:spPr>
          <a:xfrm>
            <a:off x="3881679" y="1545263"/>
            <a:ext cx="3047595"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Speech Bubble: Rectangle with Corners Rounded 4">
            <a:extLst>
              <a:ext uri="{FF2B5EF4-FFF2-40B4-BE49-F238E27FC236}">
                <a16:creationId xmlns:a16="http://schemas.microsoft.com/office/drawing/2014/main" id="{88ECD50D-0DB7-57E6-6150-0EF31AA9AEE1}"/>
              </a:ext>
            </a:extLst>
          </p:cNvPr>
          <p:cNvSpPr/>
          <p:nvPr/>
        </p:nvSpPr>
        <p:spPr>
          <a:xfrm>
            <a:off x="6950516" y="1551976"/>
            <a:ext cx="1794452" cy="530915"/>
          </a:xfrm>
          <a:prstGeom prst="wedgeRoundRectCallout">
            <a:avLst>
              <a:gd name="adj1" fmla="val 3025"/>
              <a:gd name="adj2" fmla="val 9299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6" name="Speech Bubble: Rectangle with Corners Rounded 49 1 2">
            <a:extLst>
              <a:ext uri="{FF2B5EF4-FFF2-40B4-BE49-F238E27FC236}">
                <a16:creationId xmlns:a16="http://schemas.microsoft.com/office/drawing/2014/main" id="{48905F59-2F3F-CF86-B7D8-4A12FF8607A2}"/>
              </a:ext>
            </a:extLst>
          </p:cNvPr>
          <p:cNvSpPr/>
          <p:nvPr/>
        </p:nvSpPr>
        <p:spPr>
          <a:xfrm>
            <a:off x="391159" y="1530726"/>
            <a:ext cx="2215045" cy="747299"/>
          </a:xfrm>
          <a:custGeom>
            <a:avLst/>
            <a:gdLst>
              <a:gd name="connsiteX0" fmla="*/ 0 w 2966978"/>
              <a:gd name="connsiteY0" fmla="*/ 158411 h 950444"/>
              <a:gd name="connsiteX1" fmla="*/ 158411 w 2966978"/>
              <a:gd name="connsiteY1" fmla="*/ 0 h 950444"/>
              <a:gd name="connsiteX2" fmla="*/ 494496 w 2966978"/>
              <a:gd name="connsiteY2" fmla="*/ 0 h 950444"/>
              <a:gd name="connsiteX3" fmla="*/ 494496 w 2966978"/>
              <a:gd name="connsiteY3" fmla="*/ 0 h 950444"/>
              <a:gd name="connsiteX4" fmla="*/ 1236241 w 2966978"/>
              <a:gd name="connsiteY4" fmla="*/ 0 h 950444"/>
              <a:gd name="connsiteX5" fmla="*/ 2808567 w 2966978"/>
              <a:gd name="connsiteY5" fmla="*/ 0 h 950444"/>
              <a:gd name="connsiteX6" fmla="*/ 2966978 w 2966978"/>
              <a:gd name="connsiteY6" fmla="*/ 158411 h 950444"/>
              <a:gd name="connsiteX7" fmla="*/ 2966978 w 2966978"/>
              <a:gd name="connsiteY7" fmla="*/ 554426 h 950444"/>
              <a:gd name="connsiteX8" fmla="*/ 2966978 w 2966978"/>
              <a:gd name="connsiteY8" fmla="*/ 554426 h 950444"/>
              <a:gd name="connsiteX9" fmla="*/ 2966978 w 2966978"/>
              <a:gd name="connsiteY9" fmla="*/ 792037 h 950444"/>
              <a:gd name="connsiteX10" fmla="*/ 2966978 w 2966978"/>
              <a:gd name="connsiteY10" fmla="*/ 792033 h 950444"/>
              <a:gd name="connsiteX11" fmla="*/ 2808567 w 2966978"/>
              <a:gd name="connsiteY11" fmla="*/ 950444 h 950444"/>
              <a:gd name="connsiteX12" fmla="*/ 1236241 w 2966978"/>
              <a:gd name="connsiteY12" fmla="*/ 950444 h 950444"/>
              <a:gd name="connsiteX13" fmla="*/ 1351726 w 2966978"/>
              <a:gd name="connsiteY13" fmla="*/ 1154894 h 950444"/>
              <a:gd name="connsiteX14" fmla="*/ 494496 w 2966978"/>
              <a:gd name="connsiteY14" fmla="*/ 950444 h 950444"/>
              <a:gd name="connsiteX15" fmla="*/ 158411 w 2966978"/>
              <a:gd name="connsiteY15" fmla="*/ 950444 h 950444"/>
              <a:gd name="connsiteX16" fmla="*/ 0 w 2966978"/>
              <a:gd name="connsiteY16" fmla="*/ 792033 h 950444"/>
              <a:gd name="connsiteX17" fmla="*/ 0 w 2966978"/>
              <a:gd name="connsiteY17" fmla="*/ 792037 h 950444"/>
              <a:gd name="connsiteX18" fmla="*/ 0 w 2966978"/>
              <a:gd name="connsiteY18" fmla="*/ 554426 h 950444"/>
              <a:gd name="connsiteX19" fmla="*/ 0 w 2966978"/>
              <a:gd name="connsiteY19" fmla="*/ 554426 h 950444"/>
              <a:gd name="connsiteX20" fmla="*/ 0 w 2966978"/>
              <a:gd name="connsiteY20" fmla="*/ 158411 h 950444"/>
              <a:gd name="connsiteX0" fmla="*/ 0 w 2966978"/>
              <a:gd name="connsiteY0" fmla="*/ 158411 h 1154894"/>
              <a:gd name="connsiteX1" fmla="*/ 158411 w 2966978"/>
              <a:gd name="connsiteY1" fmla="*/ 0 h 1154894"/>
              <a:gd name="connsiteX2" fmla="*/ 494496 w 2966978"/>
              <a:gd name="connsiteY2" fmla="*/ 0 h 1154894"/>
              <a:gd name="connsiteX3" fmla="*/ 494496 w 2966978"/>
              <a:gd name="connsiteY3" fmla="*/ 0 h 1154894"/>
              <a:gd name="connsiteX4" fmla="*/ 1236241 w 2966978"/>
              <a:gd name="connsiteY4" fmla="*/ 0 h 1154894"/>
              <a:gd name="connsiteX5" fmla="*/ 2808567 w 2966978"/>
              <a:gd name="connsiteY5" fmla="*/ 0 h 1154894"/>
              <a:gd name="connsiteX6" fmla="*/ 2966978 w 2966978"/>
              <a:gd name="connsiteY6" fmla="*/ 158411 h 1154894"/>
              <a:gd name="connsiteX7" fmla="*/ 2966978 w 2966978"/>
              <a:gd name="connsiteY7" fmla="*/ 554426 h 1154894"/>
              <a:gd name="connsiteX8" fmla="*/ 2966978 w 2966978"/>
              <a:gd name="connsiteY8" fmla="*/ 554426 h 1154894"/>
              <a:gd name="connsiteX9" fmla="*/ 2966978 w 2966978"/>
              <a:gd name="connsiteY9" fmla="*/ 792037 h 1154894"/>
              <a:gd name="connsiteX10" fmla="*/ 2966978 w 2966978"/>
              <a:gd name="connsiteY10" fmla="*/ 792033 h 1154894"/>
              <a:gd name="connsiteX11" fmla="*/ 2808567 w 2966978"/>
              <a:gd name="connsiteY11" fmla="*/ 950444 h 1154894"/>
              <a:gd name="connsiteX12" fmla="*/ 1236241 w 2966978"/>
              <a:gd name="connsiteY12" fmla="*/ 950444 h 1154894"/>
              <a:gd name="connsiteX13" fmla="*/ 1351726 w 2966978"/>
              <a:gd name="connsiteY13" fmla="*/ 1154894 h 1154894"/>
              <a:gd name="connsiteX14" fmla="*/ 807013 w 2966978"/>
              <a:gd name="connsiteY14" fmla="*/ 927295 h 1154894"/>
              <a:gd name="connsiteX15" fmla="*/ 158411 w 2966978"/>
              <a:gd name="connsiteY15" fmla="*/ 950444 h 1154894"/>
              <a:gd name="connsiteX16" fmla="*/ 0 w 2966978"/>
              <a:gd name="connsiteY16" fmla="*/ 792033 h 1154894"/>
              <a:gd name="connsiteX17" fmla="*/ 0 w 2966978"/>
              <a:gd name="connsiteY17" fmla="*/ 792037 h 1154894"/>
              <a:gd name="connsiteX18" fmla="*/ 0 w 2966978"/>
              <a:gd name="connsiteY18" fmla="*/ 554426 h 1154894"/>
              <a:gd name="connsiteX19" fmla="*/ 0 w 2966978"/>
              <a:gd name="connsiteY19" fmla="*/ 554426 h 1154894"/>
              <a:gd name="connsiteX20" fmla="*/ 0 w 2966978"/>
              <a:gd name="connsiteY20" fmla="*/ 158411 h 115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978" h="1154894">
                <a:moveTo>
                  <a:pt x="0" y="158411"/>
                </a:moveTo>
                <a:cubicBezTo>
                  <a:pt x="0" y="70923"/>
                  <a:pt x="70923" y="0"/>
                  <a:pt x="158411" y="0"/>
                </a:cubicBezTo>
                <a:lnTo>
                  <a:pt x="494496" y="0"/>
                </a:lnTo>
                <a:lnTo>
                  <a:pt x="494496" y="0"/>
                </a:lnTo>
                <a:lnTo>
                  <a:pt x="1236241" y="0"/>
                </a:lnTo>
                <a:lnTo>
                  <a:pt x="2808567" y="0"/>
                </a:lnTo>
                <a:cubicBezTo>
                  <a:pt x="2896055" y="0"/>
                  <a:pt x="2966978" y="70923"/>
                  <a:pt x="2966978" y="158411"/>
                </a:cubicBezTo>
                <a:lnTo>
                  <a:pt x="2966978" y="554426"/>
                </a:lnTo>
                <a:lnTo>
                  <a:pt x="2966978" y="554426"/>
                </a:lnTo>
                <a:lnTo>
                  <a:pt x="2966978" y="792037"/>
                </a:lnTo>
                <a:lnTo>
                  <a:pt x="2966978" y="792033"/>
                </a:lnTo>
                <a:cubicBezTo>
                  <a:pt x="2966978" y="879521"/>
                  <a:pt x="2896055" y="950444"/>
                  <a:pt x="2808567" y="950444"/>
                </a:cubicBezTo>
                <a:lnTo>
                  <a:pt x="1236241" y="950444"/>
                </a:lnTo>
                <a:lnTo>
                  <a:pt x="1351726" y="1154894"/>
                </a:lnTo>
                <a:lnTo>
                  <a:pt x="807013" y="927295"/>
                </a:lnTo>
                <a:cubicBezTo>
                  <a:pt x="694985" y="927295"/>
                  <a:pt x="270439" y="950444"/>
                  <a:pt x="158411" y="950444"/>
                </a:cubicBezTo>
                <a:cubicBezTo>
                  <a:pt x="70923" y="950444"/>
                  <a:pt x="0" y="879521"/>
                  <a:pt x="0" y="792033"/>
                </a:cubicBezTo>
                <a:lnTo>
                  <a:pt x="0" y="792037"/>
                </a:lnTo>
                <a:lnTo>
                  <a:pt x="0" y="554426"/>
                </a:lnTo>
                <a:lnTo>
                  <a:pt x="0" y="554426"/>
                </a:lnTo>
                <a:lnTo>
                  <a:pt x="0" y="158411"/>
                </a:lnTo>
                <a:close/>
              </a:path>
            </a:pathLst>
          </a:custGeom>
          <a:solidFill>
            <a:schemeClr val="accent5">
              <a:lumMod val="20000"/>
              <a:lumOff val="8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7" name="Rectangle 6">
            <a:extLst>
              <a:ext uri="{FF2B5EF4-FFF2-40B4-BE49-F238E27FC236}">
                <a16:creationId xmlns:a16="http://schemas.microsoft.com/office/drawing/2014/main" id="{C1C69FA7-03AA-9EF3-994D-C40C191D7F69}"/>
              </a:ext>
            </a:extLst>
          </p:cNvPr>
          <p:cNvSpPr/>
          <p:nvPr/>
        </p:nvSpPr>
        <p:spPr>
          <a:xfrm>
            <a:off x="1076700" y="2370450"/>
            <a:ext cx="843961" cy="466228"/>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8" name="Picture 7" descr="\documentclass{article}&#10;\usepackage{amsmath}&#10;\usepackage{bm,amssymb}&#10;\pagestyle{empty}&#10;\begin{document}&#10;&#10;${\bm p}^{(m)}_{n}$&#10;&#10;&#10;\end{document}" title="IguanaTex Bitmap Display">
            <a:extLst>
              <a:ext uri="{FF2B5EF4-FFF2-40B4-BE49-F238E27FC236}">
                <a16:creationId xmlns:a16="http://schemas.microsoft.com/office/drawing/2014/main" id="{5D55ACAC-BA35-AA36-E4AC-3A31B7B88BED}"/>
              </a:ext>
            </a:extLst>
          </p:cNvPr>
          <p:cNvPicPr>
            <a:picLocks noChangeAspect="1"/>
          </p:cNvPicPr>
          <p:nvPr>
            <p:custDataLst>
              <p:tags r:id="rId1"/>
            </p:custDataLst>
          </p:nvPr>
        </p:nvPicPr>
        <p:blipFill>
          <a:blip r:embed="rId14"/>
          <a:stretch>
            <a:fillRect/>
          </a:stretch>
        </p:blipFill>
        <p:spPr>
          <a:xfrm>
            <a:off x="1242441" y="2420315"/>
            <a:ext cx="557792" cy="366498"/>
          </a:xfrm>
          <a:prstGeom prst="rect">
            <a:avLst/>
          </a:prstGeom>
          <a:noFill/>
          <a:ln>
            <a:noFill/>
          </a:ln>
        </p:spPr>
      </p:pic>
      <p:grpSp>
        <p:nvGrpSpPr>
          <p:cNvPr id="9" name="Group 8">
            <a:extLst>
              <a:ext uri="{FF2B5EF4-FFF2-40B4-BE49-F238E27FC236}">
                <a16:creationId xmlns:a16="http://schemas.microsoft.com/office/drawing/2014/main" id="{08A61B55-D7B4-BE4C-443D-EC7D5E0AFA2D}"/>
              </a:ext>
            </a:extLst>
          </p:cNvPr>
          <p:cNvGrpSpPr/>
          <p:nvPr/>
        </p:nvGrpSpPr>
        <p:grpSpPr>
          <a:xfrm>
            <a:off x="7690305" y="2330955"/>
            <a:ext cx="859646" cy="414783"/>
            <a:chOff x="5583378" y="3194551"/>
            <a:chExt cx="1146195" cy="553044"/>
          </a:xfrm>
        </p:grpSpPr>
        <p:sp>
          <p:nvSpPr>
            <p:cNvPr id="10" name="Rectangle 9">
              <a:extLst>
                <a:ext uri="{FF2B5EF4-FFF2-40B4-BE49-F238E27FC236}">
                  <a16:creationId xmlns:a16="http://schemas.microsoft.com/office/drawing/2014/main" id="{BC44926F-6D5C-E241-741E-85FB9B31BCAA}"/>
                </a:ext>
              </a:extLst>
            </p:cNvPr>
            <p:cNvSpPr/>
            <p:nvPr/>
          </p:nvSpPr>
          <p:spPr>
            <a:xfrm>
              <a:off x="5583378" y="3194551"/>
              <a:ext cx="1146195" cy="5530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1" name="Picture 10" descr="\documentclass{article}&#10;\usepackage{amsmath}&#10;\usepackage{bm,amssymb}&#10;\pagestyle{empty}&#10;\begin{document}&#10;&#10;$\bm f(\bm x_n)$&#10;&#10;&#10;\end{document}" title="IguanaTex Bitmap Display">
              <a:extLst>
                <a:ext uri="{FF2B5EF4-FFF2-40B4-BE49-F238E27FC236}">
                  <a16:creationId xmlns:a16="http://schemas.microsoft.com/office/drawing/2014/main" id="{6B68B32A-6AB0-A302-69FD-454CFE0B266D}"/>
                </a:ext>
              </a:extLst>
            </p:cNvPr>
            <p:cNvPicPr>
              <a:picLocks noChangeAspect="1"/>
            </p:cNvPicPr>
            <p:nvPr>
              <p:custDataLst>
                <p:tags r:id="rId12"/>
              </p:custDataLst>
            </p:nvPr>
          </p:nvPicPr>
          <p:blipFill>
            <a:blip r:embed="rId15"/>
            <a:stretch>
              <a:fillRect/>
            </a:stretch>
          </p:blipFill>
          <p:spPr>
            <a:xfrm>
              <a:off x="5778248" y="3316789"/>
              <a:ext cx="857197" cy="344945"/>
            </a:xfrm>
            <a:prstGeom prst="rect">
              <a:avLst/>
            </a:prstGeom>
          </p:spPr>
        </p:pic>
      </p:grpSp>
      <p:pic>
        <p:nvPicPr>
          <p:cNvPr id="12" name="Picture 11" descr="\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title="IguanaTex Bitmap Display">
            <a:extLst>
              <a:ext uri="{FF2B5EF4-FFF2-40B4-BE49-F238E27FC236}">
                <a16:creationId xmlns:a16="http://schemas.microsoft.com/office/drawing/2014/main" id="{0900D8BF-E404-0BCE-71BE-E69B606F247F}"/>
              </a:ext>
            </a:extLst>
          </p:cNvPr>
          <p:cNvPicPr>
            <a:picLocks noChangeAspect="1"/>
          </p:cNvPicPr>
          <p:nvPr>
            <p:custDataLst>
              <p:tags r:id="rId2"/>
            </p:custDataLst>
          </p:nvPr>
        </p:nvPicPr>
        <p:blipFill>
          <a:blip r:embed="rId16"/>
          <a:stretch>
            <a:fillRect/>
          </a:stretch>
        </p:blipFill>
        <p:spPr>
          <a:xfrm>
            <a:off x="554165" y="1613547"/>
            <a:ext cx="1951664" cy="368399"/>
          </a:xfrm>
          <a:prstGeom prst="rect">
            <a:avLst/>
          </a:prstGeom>
        </p:spPr>
      </p:pic>
      <p:pic>
        <p:nvPicPr>
          <p:cNvPr id="13" name="Picture 12" descr="\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title="IguanaTex Bitmap Display">
            <a:extLst>
              <a:ext uri="{FF2B5EF4-FFF2-40B4-BE49-F238E27FC236}">
                <a16:creationId xmlns:a16="http://schemas.microsoft.com/office/drawing/2014/main" id="{3C34046E-7350-FCF2-914B-71F7B10D59C3}"/>
              </a:ext>
            </a:extLst>
          </p:cNvPr>
          <p:cNvPicPr>
            <a:picLocks noChangeAspect="1"/>
          </p:cNvPicPr>
          <p:nvPr>
            <p:custDataLst>
              <p:tags r:id="rId3"/>
            </p:custDataLst>
          </p:nvPr>
        </p:nvPicPr>
        <p:blipFill>
          <a:blip r:embed="rId17"/>
          <a:stretch>
            <a:fillRect/>
          </a:stretch>
        </p:blipFill>
        <p:spPr>
          <a:xfrm>
            <a:off x="2808792" y="1613547"/>
            <a:ext cx="5936175" cy="380568"/>
          </a:xfrm>
          <a:prstGeom prst="rect">
            <a:avLst/>
          </a:prstGeom>
        </p:spPr>
      </p:pic>
      <p:sp>
        <p:nvSpPr>
          <p:cNvPr id="14" name="Rectangle 13">
            <a:extLst>
              <a:ext uri="{FF2B5EF4-FFF2-40B4-BE49-F238E27FC236}">
                <a16:creationId xmlns:a16="http://schemas.microsoft.com/office/drawing/2014/main" id="{5E471858-19EB-3D72-0C8E-D9551AF07B99}"/>
              </a:ext>
            </a:extLst>
          </p:cNvPr>
          <p:cNvSpPr/>
          <p:nvPr/>
        </p:nvSpPr>
        <p:spPr>
          <a:xfrm>
            <a:off x="4828214" y="2309148"/>
            <a:ext cx="1019908" cy="414783"/>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15" name="Picture 14" descr="\documentclass{article}&#10;\usepackage{amsmath}&#10;\usepackage{bm,amssymb}&#10;\pagestyle{empty}&#10;\begin{document}&#10;&#10;$\bm T_m(\bm x_n)$&#10;&#10;&#10;\end{document}" title="IguanaTex Bitmap Display">
            <a:extLst>
              <a:ext uri="{FF2B5EF4-FFF2-40B4-BE49-F238E27FC236}">
                <a16:creationId xmlns:a16="http://schemas.microsoft.com/office/drawing/2014/main" id="{82DB43B2-BC5B-3828-835B-E9D8A3D0D36E}"/>
              </a:ext>
            </a:extLst>
          </p:cNvPr>
          <p:cNvPicPr>
            <a:picLocks noChangeAspect="1"/>
          </p:cNvPicPr>
          <p:nvPr>
            <p:custDataLst>
              <p:tags r:id="rId4"/>
            </p:custDataLst>
          </p:nvPr>
        </p:nvPicPr>
        <p:blipFill>
          <a:blip r:embed="rId18"/>
          <a:stretch>
            <a:fillRect/>
          </a:stretch>
        </p:blipFill>
        <p:spPr>
          <a:xfrm>
            <a:off x="4911821" y="2405485"/>
            <a:ext cx="812095" cy="251148"/>
          </a:xfrm>
          <a:prstGeom prst="rect">
            <a:avLst/>
          </a:prstGeom>
        </p:spPr>
      </p:pic>
      <p:sp>
        <p:nvSpPr>
          <p:cNvPr id="16" name="TextBox 15">
            <a:extLst>
              <a:ext uri="{FF2B5EF4-FFF2-40B4-BE49-F238E27FC236}">
                <a16:creationId xmlns:a16="http://schemas.microsoft.com/office/drawing/2014/main" id="{19795481-2A73-BBA5-45DF-12E652CA6368}"/>
              </a:ext>
            </a:extLst>
          </p:cNvPr>
          <p:cNvSpPr txBox="1"/>
          <p:nvPr/>
        </p:nvSpPr>
        <p:spPr>
          <a:xfrm>
            <a:off x="391159" y="850253"/>
            <a:ext cx="8061473"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multi-annotator crowdsourcing scenario, a common approach is to learn two learnable functions</a:t>
            </a:r>
          </a:p>
        </p:txBody>
      </p:sp>
      <p:pic>
        <p:nvPicPr>
          <p:cNvPr id="17" name="Picture 16"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T_m^{\bm \phi}\in {\cal A}\},\bm f_{\bm \theta}\in \bm \varDelta_K}}{\rm minimize}&amp;-\frac{1}{|{\cal S}|}\sum_{(m,n) \in {\cal S}} \sum_{k=1}^K\mathbb{I}[\widecheck{y}_{n}^{(m)}=k]  \log [\bm T^{\bm \phi}_m(\bm x_n) \bm f_{\bm \theta}(\bm x_n)]_k +\beta \sum_{m=1}^M \sum_{n=1}^N {\rm trace}(\bm T_m^{\bm \phi} (\bm x_n))&#10; \end{align*}&#10;&#10;\end{document}" title="IguanaTex Bitmap Display">
            <a:extLst>
              <a:ext uri="{FF2B5EF4-FFF2-40B4-BE49-F238E27FC236}">
                <a16:creationId xmlns:a16="http://schemas.microsoft.com/office/drawing/2014/main" id="{B44CEA0E-2418-645D-6C24-61F8DB928D19}"/>
              </a:ext>
            </a:extLst>
          </p:cNvPr>
          <p:cNvPicPr>
            <a:picLocks noChangeAspect="1"/>
          </p:cNvPicPr>
          <p:nvPr>
            <p:custDataLst>
              <p:tags r:id="rId5"/>
            </p:custDataLst>
          </p:nvPr>
        </p:nvPicPr>
        <p:blipFill>
          <a:blip r:embed="rId19"/>
          <a:stretch>
            <a:fillRect/>
          </a:stretch>
        </p:blipFill>
        <p:spPr>
          <a:xfrm>
            <a:off x="363997" y="3411872"/>
            <a:ext cx="8115030" cy="646331"/>
          </a:xfrm>
          <a:prstGeom prst="rect">
            <a:avLst/>
          </a:prstGeom>
        </p:spPr>
      </p:pic>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 \mathbb{R}^D \rightarrow \mathbb{R}^K$&#10;&#10;\end{document}" title="IguanaTex Bitmap Display">
            <a:extLst>
              <a:ext uri="{FF2B5EF4-FFF2-40B4-BE49-F238E27FC236}">
                <a16:creationId xmlns:a16="http://schemas.microsoft.com/office/drawing/2014/main" id="{2C69F1F6-77C2-9639-6009-B0B5846BF7A7}"/>
              </a:ext>
            </a:extLst>
          </p:cNvPr>
          <p:cNvPicPr>
            <a:picLocks noChangeAspect="1"/>
          </p:cNvPicPr>
          <p:nvPr>
            <p:custDataLst>
              <p:tags r:id="rId6"/>
            </p:custDataLst>
          </p:nvPr>
        </p:nvPicPr>
        <p:blipFill>
          <a:blip r:embed="rId20"/>
          <a:stretch>
            <a:fillRect/>
          </a:stretch>
        </p:blipFill>
        <p:spPr>
          <a:xfrm>
            <a:off x="6020967" y="2434377"/>
            <a:ext cx="1586286" cy="263619"/>
          </a:xfrm>
          <a:prstGeom prst="rect">
            <a:avLst/>
          </a:prstGeom>
        </p:spPr>
      </p:pic>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 \mathbb{R}^D \rightarrow \mathbb{R}^{K \times K}$&#10;&#10;\end{document}" title="IguanaTex Bitmap Display">
            <a:extLst>
              <a:ext uri="{FF2B5EF4-FFF2-40B4-BE49-F238E27FC236}">
                <a16:creationId xmlns:a16="http://schemas.microsoft.com/office/drawing/2014/main" id="{FE02B4A4-20C1-0EC3-7CAD-88D9CE76AFF5}"/>
              </a:ext>
            </a:extLst>
          </p:cNvPr>
          <p:cNvPicPr>
            <a:picLocks noChangeAspect="1"/>
          </p:cNvPicPr>
          <p:nvPr>
            <p:custDataLst>
              <p:tags r:id="rId7"/>
            </p:custDataLst>
          </p:nvPr>
        </p:nvPicPr>
        <p:blipFill>
          <a:blip r:embed="rId21"/>
          <a:stretch>
            <a:fillRect/>
          </a:stretch>
        </p:blipFill>
        <p:spPr>
          <a:xfrm>
            <a:off x="2685804" y="2494989"/>
            <a:ext cx="2017524" cy="278857"/>
          </a:xfrm>
          <a:prstGeom prst="rect">
            <a:avLst/>
          </a:prstGeom>
        </p:spPr>
      </p:pic>
      <p:sp>
        <p:nvSpPr>
          <p:cNvPr id="20" name="TextBox 19">
            <a:extLst>
              <a:ext uri="{FF2B5EF4-FFF2-40B4-BE49-F238E27FC236}">
                <a16:creationId xmlns:a16="http://schemas.microsoft.com/office/drawing/2014/main" id="{5F9F17EE-6C08-236E-251A-C42E989886D8}"/>
              </a:ext>
            </a:extLst>
          </p:cNvPr>
          <p:cNvSpPr txBox="1"/>
          <p:nvPr/>
        </p:nvSpPr>
        <p:spPr>
          <a:xfrm>
            <a:off x="363997" y="2971958"/>
            <a:ext cx="7988084"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[Zhang et al., 2020] extended the trace regularization approach as follows</a:t>
            </a:r>
          </a:p>
        </p:txBody>
      </p:sp>
      <p:sp>
        <p:nvSpPr>
          <p:cNvPr id="21" name="TextBox 20">
            <a:extLst>
              <a:ext uri="{FF2B5EF4-FFF2-40B4-BE49-F238E27FC236}">
                <a16:creationId xmlns:a16="http://schemas.microsoft.com/office/drawing/2014/main" id="{97614AB2-325C-36C2-DB2F-22AF353E73FD}"/>
              </a:ext>
            </a:extLst>
          </p:cNvPr>
          <p:cNvSpPr txBox="1"/>
          <p:nvPr/>
        </p:nvSpPr>
        <p:spPr>
          <a:xfrm>
            <a:off x="363997" y="4042354"/>
            <a:ext cx="6081627" cy="1754326"/>
          </a:xfrm>
          <a:prstGeom prst="rect">
            <a:avLst/>
          </a:prstGeom>
          <a:noFill/>
        </p:spPr>
        <p:txBody>
          <a:bodyPr wrap="square" rtlCol="0">
            <a:spAutoFit/>
          </a:bodyPr>
          <a:lstStyle/>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[Guo et al., 2023] used a multi-stage strategy, by first learning       using some anchor-points followed by training </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Identifiability still remains as a critical challenge</a:t>
            </a:r>
          </a:p>
        </p:txBody>
      </p:sp>
      <p:sp>
        <p:nvSpPr>
          <p:cNvPr id="22" name="Rectangle: Rounded Corners 21">
            <a:extLst>
              <a:ext uri="{FF2B5EF4-FFF2-40B4-BE49-F238E27FC236}">
                <a16:creationId xmlns:a16="http://schemas.microsoft.com/office/drawing/2014/main" id="{FE1712FE-4C64-2D75-7468-527F80D080A4}"/>
              </a:ext>
            </a:extLst>
          </p:cNvPr>
          <p:cNvSpPr/>
          <p:nvPr/>
        </p:nvSpPr>
        <p:spPr>
          <a:xfrm>
            <a:off x="6334525" y="4175664"/>
            <a:ext cx="2043002" cy="377447"/>
          </a:xfrm>
          <a:prstGeom prst="roundRect">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Anchor-point selection</a:t>
            </a:r>
          </a:p>
        </p:txBody>
      </p:sp>
      <p:sp>
        <p:nvSpPr>
          <p:cNvPr id="23" name="Rectangle: Rounded Corners 22">
            <a:extLst>
              <a:ext uri="{FF2B5EF4-FFF2-40B4-BE49-F238E27FC236}">
                <a16:creationId xmlns:a16="http://schemas.microsoft.com/office/drawing/2014/main" id="{A051BD40-F45D-3951-72D3-3304E561144E}"/>
              </a:ext>
            </a:extLst>
          </p:cNvPr>
          <p:cNvSpPr/>
          <p:nvPr/>
        </p:nvSpPr>
        <p:spPr>
          <a:xfrm>
            <a:off x="6137700" y="5213965"/>
            <a:ext cx="2746323" cy="47920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Ground-truth label prediction using likelihood ratio test</a:t>
            </a:r>
          </a:p>
        </p:txBody>
      </p:sp>
      <p:grpSp>
        <p:nvGrpSpPr>
          <p:cNvPr id="24" name="Group 23">
            <a:extLst>
              <a:ext uri="{FF2B5EF4-FFF2-40B4-BE49-F238E27FC236}">
                <a16:creationId xmlns:a16="http://schemas.microsoft.com/office/drawing/2014/main" id="{68B0A47A-2C9A-6594-EFDA-A2F0553644D8}"/>
              </a:ext>
            </a:extLst>
          </p:cNvPr>
          <p:cNvGrpSpPr/>
          <p:nvPr/>
        </p:nvGrpSpPr>
        <p:grpSpPr>
          <a:xfrm>
            <a:off x="6155921" y="4678217"/>
            <a:ext cx="2400210" cy="415010"/>
            <a:chOff x="6155921" y="4678217"/>
            <a:chExt cx="2400210" cy="415010"/>
          </a:xfrm>
        </p:grpSpPr>
        <p:sp>
          <p:nvSpPr>
            <p:cNvPr id="25" name="Rectangle: Rounded Corners 24">
              <a:extLst>
                <a:ext uri="{FF2B5EF4-FFF2-40B4-BE49-F238E27FC236}">
                  <a16:creationId xmlns:a16="http://schemas.microsoft.com/office/drawing/2014/main" id="{1F2DB737-8084-6EF6-FDFD-2E1A361197E4}"/>
                </a:ext>
              </a:extLst>
            </p:cNvPr>
            <p:cNvSpPr/>
            <p:nvPr/>
          </p:nvSpPr>
          <p:spPr>
            <a:xfrm>
              <a:off x="6155921" y="4678217"/>
              <a:ext cx="2400210" cy="41501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Learn        using regression</a:t>
              </a:r>
            </a:p>
          </p:txBody>
        </p:sp>
        <p:pic>
          <p:nvPicPr>
            <p:cNvPr id="26" name="Picture 25"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title="IguanaTex Bitmap Display">
              <a:extLst>
                <a:ext uri="{FF2B5EF4-FFF2-40B4-BE49-F238E27FC236}">
                  <a16:creationId xmlns:a16="http://schemas.microsoft.com/office/drawing/2014/main" id="{6F5C640B-932B-05E0-7191-1D4EF4432600}"/>
                </a:ext>
              </a:extLst>
            </p:cNvPr>
            <p:cNvPicPr>
              <a:picLocks noChangeAspect="1"/>
            </p:cNvPicPr>
            <p:nvPr>
              <p:custDataLst>
                <p:tags r:id="rId11"/>
              </p:custDataLst>
            </p:nvPr>
          </p:nvPicPr>
          <p:blipFill>
            <a:blip r:embed="rId22"/>
            <a:stretch>
              <a:fillRect/>
            </a:stretch>
          </p:blipFill>
          <p:spPr>
            <a:xfrm>
              <a:off x="7253886" y="4732062"/>
              <a:ext cx="212717" cy="179388"/>
            </a:xfrm>
            <a:prstGeom prst="rect">
              <a:avLst/>
            </a:prstGeom>
          </p:spPr>
        </p:pic>
      </p:grpSp>
      <p:grpSp>
        <p:nvGrpSpPr>
          <p:cNvPr id="27" name="Group 26">
            <a:extLst>
              <a:ext uri="{FF2B5EF4-FFF2-40B4-BE49-F238E27FC236}">
                <a16:creationId xmlns:a16="http://schemas.microsoft.com/office/drawing/2014/main" id="{76A12638-F543-8C54-8C47-3A162EE1403B}"/>
              </a:ext>
            </a:extLst>
          </p:cNvPr>
          <p:cNvGrpSpPr/>
          <p:nvPr/>
        </p:nvGrpSpPr>
        <p:grpSpPr>
          <a:xfrm>
            <a:off x="6774433" y="5813016"/>
            <a:ext cx="1163185" cy="354758"/>
            <a:chOff x="6859789" y="5758945"/>
            <a:chExt cx="1163185" cy="354758"/>
          </a:xfrm>
        </p:grpSpPr>
        <p:sp>
          <p:nvSpPr>
            <p:cNvPr id="28" name="Rectangle: Rounded Corners 27">
              <a:extLst>
                <a:ext uri="{FF2B5EF4-FFF2-40B4-BE49-F238E27FC236}">
                  <a16:creationId xmlns:a16="http://schemas.microsoft.com/office/drawing/2014/main" id="{C9D6AB22-717C-8815-EF32-3D77C8EF53E1}"/>
                </a:ext>
              </a:extLst>
            </p:cNvPr>
            <p:cNvSpPr/>
            <p:nvPr/>
          </p:nvSpPr>
          <p:spPr>
            <a:xfrm>
              <a:off x="6859789" y="5758945"/>
              <a:ext cx="1163185" cy="35475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Train </a:t>
              </a:r>
            </a:p>
          </p:txBody>
        </p:sp>
        <p:pic>
          <p:nvPicPr>
            <p:cNvPr id="29" name="Picture 28"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title="IguanaTex Bitmap Display">
              <a:extLst>
                <a:ext uri="{FF2B5EF4-FFF2-40B4-BE49-F238E27FC236}">
                  <a16:creationId xmlns:a16="http://schemas.microsoft.com/office/drawing/2014/main" id="{D15B53EC-7169-88F6-9C6B-F9D6FF3DA270}"/>
                </a:ext>
              </a:extLst>
            </p:cNvPr>
            <p:cNvPicPr>
              <a:picLocks noChangeAspect="1"/>
            </p:cNvPicPr>
            <p:nvPr>
              <p:custDataLst>
                <p:tags r:id="rId10"/>
              </p:custDataLst>
            </p:nvPr>
          </p:nvPicPr>
          <p:blipFill>
            <a:blip r:embed="rId23"/>
            <a:stretch>
              <a:fillRect/>
            </a:stretch>
          </p:blipFill>
          <p:spPr>
            <a:xfrm>
              <a:off x="7692609" y="5874134"/>
              <a:ext cx="146152" cy="141438"/>
            </a:xfrm>
            <a:prstGeom prst="rect">
              <a:avLst/>
            </a:prstGeom>
          </p:spPr>
        </p:pic>
      </p:grpSp>
      <p:pic>
        <p:nvPicPr>
          <p:cNvPr id="30" name="Picture 29" descr="\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title="IguanaTex Bitmap Display">
            <a:extLst>
              <a:ext uri="{FF2B5EF4-FFF2-40B4-BE49-F238E27FC236}">
                <a16:creationId xmlns:a16="http://schemas.microsoft.com/office/drawing/2014/main" id="{2BCCE28D-E985-FDE8-C595-E6E5D1A4BADB}"/>
              </a:ext>
            </a:extLst>
          </p:cNvPr>
          <p:cNvPicPr>
            <a:picLocks noChangeAspect="1"/>
          </p:cNvPicPr>
          <p:nvPr>
            <p:custDataLst>
              <p:tags r:id="rId8"/>
            </p:custDataLst>
          </p:nvPr>
        </p:nvPicPr>
        <p:blipFill>
          <a:blip r:embed="rId22"/>
          <a:stretch>
            <a:fillRect/>
          </a:stretch>
        </p:blipFill>
        <p:spPr>
          <a:xfrm>
            <a:off x="1653372" y="4691804"/>
            <a:ext cx="249787" cy="210650"/>
          </a:xfrm>
          <a:prstGeom prst="rect">
            <a:avLst/>
          </a:prstGeom>
        </p:spPr>
      </p:pic>
      <p:pic>
        <p:nvPicPr>
          <p:cNvPr id="31" name="Picture 30"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title="IguanaTex Bitmap Display">
            <a:extLst>
              <a:ext uri="{FF2B5EF4-FFF2-40B4-BE49-F238E27FC236}">
                <a16:creationId xmlns:a16="http://schemas.microsoft.com/office/drawing/2014/main" id="{7D48DF0E-6ECB-DA59-BAFE-BE0443B34FA1}"/>
              </a:ext>
            </a:extLst>
          </p:cNvPr>
          <p:cNvPicPr>
            <a:picLocks noChangeAspect="1"/>
          </p:cNvPicPr>
          <p:nvPr>
            <p:custDataLst>
              <p:tags r:id="rId9"/>
            </p:custDataLst>
          </p:nvPr>
        </p:nvPicPr>
        <p:blipFill>
          <a:blip r:embed="rId23"/>
          <a:stretch>
            <a:fillRect/>
          </a:stretch>
        </p:blipFill>
        <p:spPr>
          <a:xfrm>
            <a:off x="1556334" y="4990462"/>
            <a:ext cx="203353" cy="196794"/>
          </a:xfrm>
          <a:prstGeom prst="rect">
            <a:avLst/>
          </a:prstGeom>
        </p:spPr>
      </p:pic>
      <p:cxnSp>
        <p:nvCxnSpPr>
          <p:cNvPr id="32" name="Straight Arrow Connector 31">
            <a:extLst>
              <a:ext uri="{FF2B5EF4-FFF2-40B4-BE49-F238E27FC236}">
                <a16:creationId xmlns:a16="http://schemas.microsoft.com/office/drawing/2014/main" id="{60C9B981-CAB8-D18F-E652-4E96469EA4E9}"/>
              </a:ext>
            </a:extLst>
          </p:cNvPr>
          <p:cNvCxnSpPr>
            <a:stCxn id="22" idx="2"/>
            <a:endCxn id="25" idx="0"/>
          </p:cNvCxnSpPr>
          <p:nvPr/>
        </p:nvCxnSpPr>
        <p:spPr>
          <a:xfrm>
            <a:off x="7356026" y="4553111"/>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4C1A37-32BA-2FA2-8597-C7A773A658DA}"/>
              </a:ext>
            </a:extLst>
          </p:cNvPr>
          <p:cNvCxnSpPr/>
          <p:nvPr/>
        </p:nvCxnSpPr>
        <p:spPr>
          <a:xfrm>
            <a:off x="7358752" y="5088859"/>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9E4A70-9416-988F-070D-2AD5781FA788}"/>
              </a:ext>
            </a:extLst>
          </p:cNvPr>
          <p:cNvCxnSpPr/>
          <p:nvPr/>
        </p:nvCxnSpPr>
        <p:spPr>
          <a:xfrm>
            <a:off x="7357245" y="5693171"/>
            <a:ext cx="0" cy="125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71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05C-7B9D-694B-ADCF-23A8D8E85207}"/>
              </a:ext>
            </a:extLst>
          </p:cNvPr>
          <p:cNvSpPr>
            <a:spLocks noGrp="1"/>
          </p:cNvSpPr>
          <p:nvPr>
            <p:ph type="title"/>
          </p:nvPr>
        </p:nvSpPr>
        <p:spPr/>
        <p:txBody>
          <a:bodyPr/>
          <a:lstStyle/>
          <a:p>
            <a:r>
              <a:rPr lang="en-US" dirty="0"/>
              <a:t>Instance-dependent Label Noise </a:t>
            </a:r>
          </a:p>
        </p:txBody>
      </p:sp>
      <p:sp>
        <p:nvSpPr>
          <p:cNvPr id="4" name="Speech Bubble: Rectangle with Corners Rounded 3">
            <a:extLst>
              <a:ext uri="{FF2B5EF4-FFF2-40B4-BE49-F238E27FC236}">
                <a16:creationId xmlns:a16="http://schemas.microsoft.com/office/drawing/2014/main" id="{74BAE126-D946-8BA1-2C0F-FE6C2FAA177D}"/>
              </a:ext>
            </a:extLst>
          </p:cNvPr>
          <p:cNvSpPr/>
          <p:nvPr/>
        </p:nvSpPr>
        <p:spPr>
          <a:xfrm>
            <a:off x="5012511" y="3812645"/>
            <a:ext cx="935671" cy="346249"/>
          </a:xfrm>
          <a:prstGeom prst="wedgeRoundRectCallout">
            <a:avLst>
              <a:gd name="adj1" fmla="val 96808"/>
              <a:gd name="adj2" fmla="val -70225"/>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5" name="TextBox 4">
            <a:extLst>
              <a:ext uri="{FF2B5EF4-FFF2-40B4-BE49-F238E27FC236}">
                <a16:creationId xmlns:a16="http://schemas.microsoft.com/office/drawing/2014/main" id="{C9B42349-B44B-E384-6AA9-39B7DCBC3792}"/>
              </a:ext>
            </a:extLst>
          </p:cNvPr>
          <p:cNvSpPr txBox="1"/>
          <p:nvPr/>
        </p:nvSpPr>
        <p:spPr>
          <a:xfrm>
            <a:off x="169492" y="1579953"/>
            <a:ext cx="9052478"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When instance-dependent label noise happens </a:t>
            </a:r>
            <a:r>
              <a:rPr lang="en-US" i="1" dirty="0">
                <a:latin typeface="+mj-lt"/>
                <a:cs typeface="Times New Roman" panose="02020603050405020304" pitchFamily="18" charset="0"/>
              </a:rPr>
              <a:t>sparingly</a:t>
            </a:r>
            <a:r>
              <a:rPr lang="en-US" dirty="0">
                <a:latin typeface="+mj-lt"/>
                <a:cs typeface="Times New Roman" panose="02020603050405020304" pitchFamily="18" charset="0"/>
              </a:rPr>
              <a:t>, instead of overwhelmingly</a:t>
            </a:r>
          </a:p>
        </p:txBody>
      </p:sp>
      <p:grpSp>
        <p:nvGrpSpPr>
          <p:cNvPr id="6" name="Group 5">
            <a:extLst>
              <a:ext uri="{FF2B5EF4-FFF2-40B4-BE49-F238E27FC236}">
                <a16:creationId xmlns:a16="http://schemas.microsoft.com/office/drawing/2014/main" id="{C700F173-D82C-19B3-9D6F-3EB5295AD465}"/>
              </a:ext>
            </a:extLst>
          </p:cNvPr>
          <p:cNvGrpSpPr/>
          <p:nvPr/>
        </p:nvGrpSpPr>
        <p:grpSpPr>
          <a:xfrm>
            <a:off x="2834431" y="2091181"/>
            <a:ext cx="3139389" cy="379199"/>
            <a:chOff x="2834431" y="2091181"/>
            <a:chExt cx="3139389" cy="379199"/>
          </a:xfrm>
        </p:grpSpPr>
        <p:sp>
          <p:nvSpPr>
            <p:cNvPr id="7" name="Speech Bubble: Rectangle with Corners Rounded 6">
              <a:extLst>
                <a:ext uri="{FF2B5EF4-FFF2-40B4-BE49-F238E27FC236}">
                  <a16:creationId xmlns:a16="http://schemas.microsoft.com/office/drawing/2014/main" id="{FA42BBE2-5EAD-595D-5076-582DEA739394}"/>
                </a:ext>
              </a:extLst>
            </p:cNvPr>
            <p:cNvSpPr/>
            <p:nvPr/>
          </p:nvSpPr>
          <p:spPr>
            <a:xfrm>
              <a:off x="4804818" y="2091181"/>
              <a:ext cx="1169002" cy="377594"/>
            </a:xfrm>
            <a:prstGeom prst="wedgeRoundRectCallout">
              <a:avLst>
                <a:gd name="adj1" fmla="val 47427"/>
                <a:gd name="adj2" fmla="val 8942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8" name="Speech Bubble: Rectangle with Corners Rounded 7">
              <a:extLst>
                <a:ext uri="{FF2B5EF4-FFF2-40B4-BE49-F238E27FC236}">
                  <a16:creationId xmlns:a16="http://schemas.microsoft.com/office/drawing/2014/main" id="{D9FA5C6B-F0BB-A318-2D03-E23A8A437151}"/>
                </a:ext>
              </a:extLst>
            </p:cNvPr>
            <p:cNvSpPr/>
            <p:nvPr/>
          </p:nvSpPr>
          <p:spPr>
            <a:xfrm>
              <a:off x="4076345" y="2109049"/>
              <a:ext cx="495654" cy="361331"/>
            </a:xfrm>
            <a:prstGeom prst="wedgeRoundRectCallout">
              <a:avLst>
                <a:gd name="adj1" fmla="val -50114"/>
                <a:gd name="adj2" fmla="val 8877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pic>
          <p:nvPicPr>
            <p:cNvPr id="9" name="Picture 8" descr="\documentclass{article}&#10;\usepackage{amsmath,bm,amsfonts,amssymb}&#10;\pagestyle{empty}&#10;\begin{document}&#10;&#10;\begin{align*}&#10;    \bm T_m(\bm x_n) &amp;= \bm A_m+ \bm E_m(\bm x_n)&#10;\end{align*}&#10;&#10;\end{document}" title="IguanaTex Bitmap Display">
              <a:extLst>
                <a:ext uri="{FF2B5EF4-FFF2-40B4-BE49-F238E27FC236}">
                  <a16:creationId xmlns:a16="http://schemas.microsoft.com/office/drawing/2014/main" id="{338BD0FA-41E1-725F-3B67-E08BC3F1BF4D}"/>
                </a:ext>
              </a:extLst>
            </p:cNvPr>
            <p:cNvPicPr>
              <a:picLocks noChangeAspect="1"/>
            </p:cNvPicPr>
            <p:nvPr>
              <p:custDataLst>
                <p:tags r:id="rId6"/>
              </p:custDataLst>
            </p:nvPr>
          </p:nvPicPr>
          <p:blipFill>
            <a:blip r:embed="rId8"/>
            <a:stretch>
              <a:fillRect/>
            </a:stretch>
          </p:blipFill>
          <p:spPr>
            <a:xfrm>
              <a:off x="2834431" y="2158749"/>
              <a:ext cx="2962333" cy="291497"/>
            </a:xfrm>
            <a:prstGeom prst="rect">
              <a:avLst/>
            </a:prstGeom>
          </p:spPr>
        </p:pic>
      </p:grpSp>
      <p:sp>
        <p:nvSpPr>
          <p:cNvPr id="10" name="TextBox 9">
            <a:extLst>
              <a:ext uri="{FF2B5EF4-FFF2-40B4-BE49-F238E27FC236}">
                <a16:creationId xmlns:a16="http://schemas.microsoft.com/office/drawing/2014/main" id="{BC5643B2-33CD-07A3-69FD-F0EBBA104403}"/>
              </a:ext>
            </a:extLst>
          </p:cNvPr>
          <p:cNvSpPr txBox="1"/>
          <p:nvPr/>
        </p:nvSpPr>
        <p:spPr>
          <a:xfrm>
            <a:off x="2656002" y="2597752"/>
            <a:ext cx="1915997" cy="715581"/>
          </a:xfrm>
          <a:prstGeom prst="rect">
            <a:avLst/>
          </a:prstGeom>
          <a:noFill/>
        </p:spPr>
        <p:txBody>
          <a:bodyPr wrap="square" rtlCol="0">
            <a:spAutoFit/>
          </a:bodyPr>
          <a:lstStyle/>
          <a:p>
            <a:pPr algn="ctr"/>
            <a:r>
              <a:rPr lang="en-US" sz="1350" b="1" dirty="0">
                <a:latin typeface="+mj-lt"/>
                <a:cs typeface="Times New Roman" panose="02020603050405020304" pitchFamily="18" charset="0"/>
              </a:rPr>
              <a:t>Instance-independent confusion matrix</a:t>
            </a:r>
          </a:p>
        </p:txBody>
      </p:sp>
      <p:sp>
        <p:nvSpPr>
          <p:cNvPr id="11" name="TextBox 10">
            <a:extLst>
              <a:ext uri="{FF2B5EF4-FFF2-40B4-BE49-F238E27FC236}">
                <a16:creationId xmlns:a16="http://schemas.microsoft.com/office/drawing/2014/main" id="{343EA4E8-827B-0548-3529-A128AD9B3BDC}"/>
              </a:ext>
            </a:extLst>
          </p:cNvPr>
          <p:cNvSpPr txBox="1"/>
          <p:nvPr/>
        </p:nvSpPr>
        <p:spPr>
          <a:xfrm>
            <a:off x="4445134" y="2616830"/>
            <a:ext cx="1915997" cy="507831"/>
          </a:xfrm>
          <a:prstGeom prst="rect">
            <a:avLst/>
          </a:prstGeom>
          <a:noFill/>
        </p:spPr>
        <p:txBody>
          <a:bodyPr wrap="square" rtlCol="0">
            <a:spAutoFit/>
          </a:bodyPr>
          <a:lstStyle/>
          <a:p>
            <a:pPr algn="ctr"/>
            <a:r>
              <a:rPr lang="en-US" sz="1350" b="1" dirty="0">
                <a:latin typeface="+mj-lt"/>
                <a:cs typeface="Times New Roman" panose="02020603050405020304" pitchFamily="18" charset="0"/>
              </a:rPr>
              <a:t>Instance-dependent perturbation matrix</a:t>
            </a:r>
          </a:p>
        </p:txBody>
      </p:sp>
      <p:pic>
        <p:nvPicPr>
          <p:cNvPr id="12" name="Picture 11" descr="\documentclass{article}&#10;\usepackage{amsmath}&#10;\usepackage{bm,amssymb}&#10;\pagestyle{empty}&#10;\begin{document}&#10;&#10;${{\bm p}^{(m)}_{n} = \bm T_m(\bm x_n) \bm f(\bm x_n), \forall n}$&#10;&#10;&#10;\end{document}" title="IguanaTex Bitmap Display">
            <a:extLst>
              <a:ext uri="{FF2B5EF4-FFF2-40B4-BE49-F238E27FC236}">
                <a16:creationId xmlns:a16="http://schemas.microsoft.com/office/drawing/2014/main" id="{7A7F9F23-CC93-5E23-ABC9-52B48D0CD129}"/>
              </a:ext>
            </a:extLst>
          </p:cNvPr>
          <p:cNvPicPr>
            <a:picLocks noChangeAspect="1"/>
          </p:cNvPicPr>
          <p:nvPr>
            <p:custDataLst>
              <p:tags r:id="rId1"/>
            </p:custDataLst>
          </p:nvPr>
        </p:nvPicPr>
        <p:blipFill>
          <a:blip r:embed="rId9"/>
          <a:stretch>
            <a:fillRect/>
          </a:stretch>
        </p:blipFill>
        <p:spPr>
          <a:xfrm>
            <a:off x="3194532" y="3233898"/>
            <a:ext cx="2930452" cy="346751"/>
          </a:xfrm>
          <a:prstGeom prst="rect">
            <a:avLst/>
          </a:prstGeom>
        </p:spPr>
      </p:pic>
      <p:pic>
        <p:nvPicPr>
          <p:cNvPr id="13" name="Picture 12" descr="\documentclass{article}&#10;\usepackage{amsmath,bm,amsfonts,amssymb}&#10;\pagestyle{empty}&#10;\begin{document}&#10;&#10;\begin{align*}&#10;    \bm p^{(m)}_n &amp;= \begin{cases}&#10;        \bm A_m \bm f(\bm x_n)+ \bm e^{(m)}_n,~&amp;\forall n\in {\cal I}\\&#10;        \bm A_m \bm f(\bm x_n),~&amp;\forall n\in {\cal I}^{\rm c},&#10;    \end{cases} &#10;\end{align*}&#10;&#10;\end{document}" title="IguanaTex Bitmap Display">
            <a:extLst>
              <a:ext uri="{FF2B5EF4-FFF2-40B4-BE49-F238E27FC236}">
                <a16:creationId xmlns:a16="http://schemas.microsoft.com/office/drawing/2014/main" id="{328D6C9B-C495-DD07-971A-8067BCF0CA2E}"/>
              </a:ext>
            </a:extLst>
          </p:cNvPr>
          <p:cNvPicPr>
            <a:picLocks noChangeAspect="1"/>
          </p:cNvPicPr>
          <p:nvPr>
            <p:custDataLst>
              <p:tags r:id="rId2"/>
            </p:custDataLst>
          </p:nvPr>
        </p:nvPicPr>
        <p:blipFill>
          <a:blip r:embed="rId10"/>
          <a:stretch>
            <a:fillRect/>
          </a:stretch>
        </p:blipFill>
        <p:spPr>
          <a:xfrm>
            <a:off x="2021708" y="3814720"/>
            <a:ext cx="3948966" cy="697865"/>
          </a:xfrm>
          <a:prstGeom prst="rect">
            <a:avLst/>
          </a:prstGeom>
        </p:spPr>
      </p:pic>
      <p:sp>
        <p:nvSpPr>
          <p:cNvPr id="14" name="TextBox 13">
            <a:extLst>
              <a:ext uri="{FF2B5EF4-FFF2-40B4-BE49-F238E27FC236}">
                <a16:creationId xmlns:a16="http://schemas.microsoft.com/office/drawing/2014/main" id="{9939F9AD-74C5-A3EB-1A90-08AA4B9CEE39}"/>
              </a:ext>
            </a:extLst>
          </p:cNvPr>
          <p:cNvSpPr txBox="1"/>
          <p:nvPr/>
        </p:nvSpPr>
        <p:spPr>
          <a:xfrm>
            <a:off x="5881335" y="3475112"/>
            <a:ext cx="1790875" cy="300082"/>
          </a:xfrm>
          <a:prstGeom prst="rect">
            <a:avLst/>
          </a:prstGeom>
          <a:noFill/>
        </p:spPr>
        <p:txBody>
          <a:bodyPr wrap="none" rtlCol="0">
            <a:spAutoFit/>
          </a:bodyPr>
          <a:lstStyle/>
          <a:p>
            <a:r>
              <a:rPr lang="en-US" sz="1350" dirty="0">
                <a:latin typeface="+mj-lt"/>
                <a:cs typeface="Times New Roman" panose="02020603050405020304" pitchFamily="18" charset="0"/>
              </a:rPr>
              <a:t>Outlier index set with</a:t>
            </a:r>
          </a:p>
        </p:txBody>
      </p:sp>
      <p:pic>
        <p:nvPicPr>
          <p:cNvPr id="15" name="Picture 14" descr="\documentclass{article}&#10;\usepackage{amsmath,bm,amsfonts,amssymb}&#10;\pagestyle{empty}&#10;\begin{document}&#10;&#10;$\bm E_m(\bm x_n) \neq \bm{0}$&#10;&#10;&#10;\end{document}" title="IguanaTex Bitmap Display">
            <a:extLst>
              <a:ext uri="{FF2B5EF4-FFF2-40B4-BE49-F238E27FC236}">
                <a16:creationId xmlns:a16="http://schemas.microsoft.com/office/drawing/2014/main" id="{8D8F75BF-9DC1-F637-F733-11E52EAA9CB5}"/>
              </a:ext>
            </a:extLst>
          </p:cNvPr>
          <p:cNvPicPr>
            <a:picLocks noChangeAspect="1"/>
          </p:cNvPicPr>
          <p:nvPr>
            <p:custDataLst>
              <p:tags r:id="rId3"/>
            </p:custDataLst>
          </p:nvPr>
        </p:nvPicPr>
        <p:blipFill>
          <a:blip r:embed="rId11"/>
          <a:stretch>
            <a:fillRect/>
          </a:stretch>
        </p:blipFill>
        <p:spPr>
          <a:xfrm>
            <a:off x="6414399" y="3755351"/>
            <a:ext cx="917486" cy="171772"/>
          </a:xfrm>
          <a:prstGeom prst="rect">
            <a:avLst/>
          </a:prstGeom>
        </p:spPr>
      </p:pic>
      <p:grpSp>
        <p:nvGrpSpPr>
          <p:cNvPr id="16" name="Group 15">
            <a:extLst>
              <a:ext uri="{FF2B5EF4-FFF2-40B4-BE49-F238E27FC236}">
                <a16:creationId xmlns:a16="http://schemas.microsoft.com/office/drawing/2014/main" id="{B7E381C5-19CC-41E6-3D7B-C326D88F19B3}"/>
              </a:ext>
            </a:extLst>
          </p:cNvPr>
          <p:cNvGrpSpPr/>
          <p:nvPr/>
        </p:nvGrpSpPr>
        <p:grpSpPr>
          <a:xfrm>
            <a:off x="1851767" y="4544865"/>
            <a:ext cx="5992351" cy="415498"/>
            <a:chOff x="1851767" y="4544865"/>
            <a:chExt cx="5393971" cy="415498"/>
          </a:xfrm>
        </p:grpSpPr>
        <p:sp>
          <p:nvSpPr>
            <p:cNvPr id="17" name="TextBox 16">
              <a:extLst>
                <a:ext uri="{FF2B5EF4-FFF2-40B4-BE49-F238E27FC236}">
                  <a16:creationId xmlns:a16="http://schemas.microsoft.com/office/drawing/2014/main" id="{9BE9459E-CC49-6FCF-55BB-182026F5DD0C}"/>
                </a:ext>
              </a:extLst>
            </p:cNvPr>
            <p:cNvSpPr txBox="1"/>
            <p:nvPr/>
          </p:nvSpPr>
          <p:spPr>
            <a:xfrm>
              <a:off x="1851767" y="4544865"/>
              <a:ext cx="4762842" cy="415498"/>
            </a:xfrm>
            <a:prstGeom prst="rect">
              <a:avLst/>
            </a:prstGeom>
            <a:noFill/>
          </p:spPr>
          <p:txBody>
            <a:bodyPr wrap="none" rtlCol="0">
              <a:spAutoFit/>
            </a:bodyPr>
            <a:lstStyle/>
            <a:p>
              <a:r>
                <a:rPr lang="en-US" sz="2100" b="1" dirty="0">
                  <a:solidFill>
                    <a:schemeClr val="accent1">
                      <a:lumMod val="50000"/>
                    </a:schemeClr>
                  </a:solidFill>
                  <a:latin typeface="+mj-lt"/>
                  <a:cs typeface="Times New Roman" panose="02020603050405020304" pitchFamily="18" charset="0"/>
                </a:rPr>
                <a:t>Assumption</a:t>
              </a:r>
              <a:r>
                <a:rPr lang="en-US" sz="2100" dirty="0">
                  <a:latin typeface="+mj-lt"/>
                  <a:cs typeface="Times New Roman" panose="02020603050405020304" pitchFamily="18" charset="0"/>
                </a:rPr>
                <a:t>: for many data samples, </a:t>
              </a:r>
            </a:p>
          </p:txBody>
        </p:sp>
        <p:pic>
          <p:nvPicPr>
            <p:cNvPr id="18" name="Picture 17" descr="\documentclass{article}&#10;\usepackage{amsmath,bm,amsfonts,amssymb,color}&#10;\pagestyle{empty}&#10;\def\red{\color{red}}&#10;&#10;\begin{document}&#10;&#10;{ $\bm E_m(\bm x_n) = \bm{0}$}&#10;&#10;&#10;\end{document}" title="IguanaTex Bitmap Display">
              <a:extLst>
                <a:ext uri="{FF2B5EF4-FFF2-40B4-BE49-F238E27FC236}">
                  <a16:creationId xmlns:a16="http://schemas.microsoft.com/office/drawing/2014/main" id="{6B76BA3E-71D4-DFDB-D89A-48271A2E1321}"/>
                </a:ext>
              </a:extLst>
            </p:cNvPr>
            <p:cNvPicPr>
              <a:picLocks noChangeAspect="1"/>
            </p:cNvPicPr>
            <p:nvPr>
              <p:custDataLst>
                <p:tags r:id="rId5"/>
              </p:custDataLst>
            </p:nvPr>
          </p:nvPicPr>
          <p:blipFill>
            <a:blip r:embed="rId12"/>
            <a:stretch>
              <a:fillRect/>
            </a:stretch>
          </p:blipFill>
          <p:spPr>
            <a:xfrm>
              <a:off x="6006237" y="4666256"/>
              <a:ext cx="1239501" cy="232060"/>
            </a:xfrm>
            <a:prstGeom prst="rect">
              <a:avLst/>
            </a:prstGeom>
          </p:spPr>
        </p:pic>
      </p:grpSp>
      <p:pic>
        <p:nvPicPr>
          <p:cNvPr id="19" name="Picture 18" descr="\documentclass{article}&#10;\usepackage{amsmath,bm,amsfonts,amssymb}&#10;\pagestyle{empty}&#10;\begin{document}&#10;&#10;$\bm e^{(m)}_n = \bm E_m(\bm x_n) \bm f(\bm x_n)$&#10;&#10;&#10;\end{document}" title="IguanaTex Bitmap Display">
            <a:extLst>
              <a:ext uri="{FF2B5EF4-FFF2-40B4-BE49-F238E27FC236}">
                <a16:creationId xmlns:a16="http://schemas.microsoft.com/office/drawing/2014/main" id="{7098E050-D88A-78AB-2F9B-017E97EB8AD6}"/>
              </a:ext>
            </a:extLst>
          </p:cNvPr>
          <p:cNvPicPr>
            <a:picLocks noChangeAspect="1"/>
          </p:cNvPicPr>
          <p:nvPr>
            <p:custDataLst>
              <p:tags r:id="rId4"/>
            </p:custDataLst>
          </p:nvPr>
        </p:nvPicPr>
        <p:blipFill>
          <a:blip r:embed="rId13"/>
          <a:stretch>
            <a:fillRect/>
          </a:stretch>
        </p:blipFill>
        <p:spPr>
          <a:xfrm>
            <a:off x="6263937" y="4230693"/>
            <a:ext cx="2057928" cy="285456"/>
          </a:xfrm>
          <a:prstGeom prst="rect">
            <a:avLst/>
          </a:prstGeom>
        </p:spPr>
      </p:pic>
      <p:sp>
        <p:nvSpPr>
          <p:cNvPr id="20" name="TextBox 19">
            <a:extLst>
              <a:ext uri="{FF2B5EF4-FFF2-40B4-BE49-F238E27FC236}">
                <a16:creationId xmlns:a16="http://schemas.microsoft.com/office/drawing/2014/main" id="{9E652C53-393C-7A02-8D38-229DE7E73F71}"/>
              </a:ext>
            </a:extLst>
          </p:cNvPr>
          <p:cNvSpPr txBox="1"/>
          <p:nvPr/>
        </p:nvSpPr>
        <p:spPr>
          <a:xfrm>
            <a:off x="203335" y="851660"/>
            <a:ext cx="885101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To establish identifiability under instance-dependent noise, [Nguyen et al., 2014] considered a different modeling</a:t>
            </a:r>
          </a:p>
        </p:txBody>
      </p:sp>
      <p:sp>
        <p:nvSpPr>
          <p:cNvPr id="21" name="TextBox 20">
            <a:extLst>
              <a:ext uri="{FF2B5EF4-FFF2-40B4-BE49-F238E27FC236}">
                <a16:creationId xmlns:a16="http://schemas.microsoft.com/office/drawing/2014/main" id="{A5ACDFD2-B925-E0D9-ED5C-EE63B2721C7D}"/>
              </a:ext>
            </a:extLst>
          </p:cNvPr>
          <p:cNvSpPr txBox="1"/>
          <p:nvPr/>
        </p:nvSpPr>
        <p:spPr>
          <a:xfrm>
            <a:off x="1100917" y="6337683"/>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pic>
        <p:nvPicPr>
          <p:cNvPr id="22" name="Picture 21">
            <a:extLst>
              <a:ext uri="{FF2B5EF4-FFF2-40B4-BE49-F238E27FC236}">
                <a16:creationId xmlns:a16="http://schemas.microsoft.com/office/drawing/2014/main" id="{77C6AD26-BC1A-C320-6C4E-FC9A0BEE7A3A}"/>
              </a:ext>
            </a:extLst>
          </p:cNvPr>
          <p:cNvPicPr>
            <a:picLocks noChangeAspect="1"/>
          </p:cNvPicPr>
          <p:nvPr/>
        </p:nvPicPr>
        <p:blipFill>
          <a:blip r:embed="rId14"/>
          <a:stretch>
            <a:fillRect/>
          </a:stretch>
        </p:blipFill>
        <p:spPr>
          <a:xfrm>
            <a:off x="0" y="4925634"/>
            <a:ext cx="9144000" cy="536480"/>
          </a:xfrm>
          <a:prstGeom prst="rect">
            <a:avLst/>
          </a:prstGeom>
        </p:spPr>
      </p:pic>
      <p:sp>
        <p:nvSpPr>
          <p:cNvPr id="23" name="TextBox 22">
            <a:extLst>
              <a:ext uri="{FF2B5EF4-FFF2-40B4-BE49-F238E27FC236}">
                <a16:creationId xmlns:a16="http://schemas.microsoft.com/office/drawing/2014/main" id="{FB40A30E-266D-7E76-AABB-E30787134A44}"/>
              </a:ext>
            </a:extLst>
          </p:cNvPr>
          <p:cNvSpPr txBox="1"/>
          <p:nvPr/>
        </p:nvSpPr>
        <p:spPr>
          <a:xfrm>
            <a:off x="175516" y="5374796"/>
            <a:ext cx="8968484" cy="584775"/>
          </a:xfrm>
          <a:prstGeom prst="rect">
            <a:avLst/>
          </a:prstGeom>
          <a:noFill/>
        </p:spPr>
        <p:txBody>
          <a:bodyPr wrap="square" rtlCol="0">
            <a:spAutoFit/>
          </a:bodyPr>
          <a:lstStyle/>
          <a:p>
            <a:pPr algn="ctr"/>
            <a:r>
              <a:rPr lang="en-US" sz="1600" b="1" dirty="0">
                <a:solidFill>
                  <a:schemeClr val="accent1">
                    <a:lumMod val="75000"/>
                  </a:schemeClr>
                </a:solidFill>
                <a:latin typeface="+mj-lt"/>
                <a:cs typeface="Times New Roman" panose="02020603050405020304" pitchFamily="18" charset="0"/>
              </a:rPr>
              <a:t>Intuition</a:t>
            </a:r>
            <a:r>
              <a:rPr lang="en-US" sz="1600" dirty="0">
                <a:latin typeface="+mj-lt"/>
                <a:cs typeface="Times New Roman" panose="02020603050405020304" pitchFamily="18" charset="0"/>
              </a:rPr>
              <a:t>: Nominal images (left) exhibits similar labeling difficulty, whereas special/outlier images (right) display a wide range of labeling challenges</a:t>
            </a:r>
          </a:p>
        </p:txBody>
      </p:sp>
    </p:spTree>
    <p:extLst>
      <p:ext uri="{BB962C8B-B14F-4D97-AF65-F5344CB8AC3E}">
        <p14:creationId xmlns:p14="http://schemas.microsoft.com/office/powerpoint/2010/main" val="6157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88F6-329B-8485-A683-0A77FE1FA877}"/>
              </a:ext>
            </a:extLst>
          </p:cNvPr>
          <p:cNvSpPr>
            <a:spLocks noGrp="1"/>
          </p:cNvSpPr>
          <p:nvPr>
            <p:ph type="title"/>
          </p:nvPr>
        </p:nvSpPr>
        <p:spPr/>
        <p:txBody>
          <a:bodyPr/>
          <a:lstStyle/>
          <a:p>
            <a:r>
              <a:rPr lang="en-US" dirty="0"/>
              <a:t>Instance-dependent Label Noise </a:t>
            </a:r>
          </a:p>
        </p:txBody>
      </p:sp>
      <p:sp>
        <p:nvSpPr>
          <p:cNvPr id="4" name="TextBox 3">
            <a:extLst>
              <a:ext uri="{FF2B5EF4-FFF2-40B4-BE49-F238E27FC236}">
                <a16:creationId xmlns:a16="http://schemas.microsoft.com/office/drawing/2014/main" id="{54E55DFF-ABAC-E0BF-8ECB-E18C995CCDEE}"/>
              </a:ext>
            </a:extLst>
          </p:cNvPr>
          <p:cNvSpPr txBox="1"/>
          <p:nvPr/>
        </p:nvSpPr>
        <p:spPr>
          <a:xfrm>
            <a:off x="297044" y="817980"/>
            <a:ext cx="8383114"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Interestingly, it was shown in [Nguyen et al., 2024] that using labels produced by only </a:t>
            </a:r>
            <a:r>
              <a:rPr lang="en-US" b="1" i="1" dirty="0">
                <a:latin typeface="+mj-lt"/>
                <a:cs typeface="Times New Roman" panose="02020603050405020304" pitchFamily="18" charset="0"/>
              </a:rPr>
              <a:t>one annotator is fundamentally insufficient to detect the instance-dependent outliers </a:t>
            </a:r>
            <a:r>
              <a:rPr lang="en-US" dirty="0">
                <a:latin typeface="+mj-lt"/>
                <a:cs typeface="Times New Roman" panose="02020603050405020304" pitchFamily="18" charset="0"/>
              </a:rPr>
              <a:t>or learning the ground-truth label classifier</a:t>
            </a:r>
          </a:p>
        </p:txBody>
      </p:sp>
      <p:sp>
        <p:nvSpPr>
          <p:cNvPr id="5" name="TextBox 4">
            <a:extLst>
              <a:ext uri="{FF2B5EF4-FFF2-40B4-BE49-F238E27FC236}">
                <a16:creationId xmlns:a16="http://schemas.microsoft.com/office/drawing/2014/main" id="{B7367D2E-CF73-3FB0-A505-12D60C18503B}"/>
              </a:ext>
            </a:extLst>
          </p:cNvPr>
          <p:cNvSpPr txBox="1"/>
          <p:nvPr/>
        </p:nvSpPr>
        <p:spPr>
          <a:xfrm>
            <a:off x="1326691" y="6348946"/>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pic>
        <p:nvPicPr>
          <p:cNvPr id="6" name="Picture 2" descr="Crowd Wisdom | Marius Tremblay">
            <a:extLst>
              <a:ext uri="{FF2B5EF4-FFF2-40B4-BE49-F238E27FC236}">
                <a16:creationId xmlns:a16="http://schemas.microsoft.com/office/drawing/2014/main" id="{6B404817-A264-71E9-952B-B7DDBD3E8D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665" y="4523255"/>
            <a:ext cx="1324289" cy="154240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5A736FF4-4F16-1FB1-E625-7727E8894458}"/>
              </a:ext>
            </a:extLst>
          </p:cNvPr>
          <p:cNvSpPr/>
          <p:nvPr/>
        </p:nvSpPr>
        <p:spPr>
          <a:xfrm>
            <a:off x="1222304" y="3973651"/>
            <a:ext cx="2255227" cy="1041974"/>
          </a:xfrm>
          <a:prstGeom prst="wedgeRoundRectCallout">
            <a:avLst>
              <a:gd name="adj1" fmla="val -36569"/>
              <a:gd name="adj2" fmla="val 97698"/>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Times New Roman" panose="02020603050405020304" pitchFamily="18" charset="0"/>
              </a:rPr>
              <a:t>Wisdom of the Crowd helps in instance-dependent label noise learning!!</a:t>
            </a:r>
          </a:p>
        </p:txBody>
      </p:sp>
      <p:pic>
        <p:nvPicPr>
          <p:cNvPr id="8" name="Picture 7"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 &#10;\underset{\{\bm A_m \in {\cal A}\}, \{\bm e_n^{(m)} \in {\cal E}\}, \bm f \in {\cal F}}{\rm minimize}~ &amp; \frac{1}{S}\sum_{(m,n) \in {\cal S}}  {\sf CE}(\bm A_m\bm f_{\bm \theta}(\bm x_n)+\bm e_n^{(m)},\widecheck{y}_{n}^{(m)}),\label{eq:ce_criterion_obj}\\&#10; {\rm subject~ to} ~ &amp;\sum_{n=1}^N\mathbb{I}\left\{\sum_{m =1}^{ {M}}\|\bm e_n^{(m)}\|_{2} &gt; 0\right\} \le C,&#10;\end{align*}&#10;\end{document}" title="IguanaTex Bitmap Display">
            <a:extLst>
              <a:ext uri="{FF2B5EF4-FFF2-40B4-BE49-F238E27FC236}">
                <a16:creationId xmlns:a16="http://schemas.microsoft.com/office/drawing/2014/main" id="{0DF9C7DC-0401-751B-CA2C-3FA5A12FB015}"/>
              </a:ext>
            </a:extLst>
          </p:cNvPr>
          <p:cNvPicPr>
            <a:picLocks noChangeAspect="1"/>
          </p:cNvPicPr>
          <p:nvPr>
            <p:custDataLst>
              <p:tags r:id="rId1"/>
            </p:custDataLst>
          </p:nvPr>
        </p:nvPicPr>
        <p:blipFill>
          <a:blip r:embed="rId12"/>
          <a:stretch>
            <a:fillRect/>
          </a:stretch>
        </p:blipFill>
        <p:spPr>
          <a:xfrm>
            <a:off x="759615" y="2280296"/>
            <a:ext cx="5470876" cy="1326387"/>
          </a:xfrm>
          <a:prstGeom prst="rect">
            <a:avLst/>
          </a:prstGeom>
        </p:spPr>
      </p:pic>
      <p:sp>
        <p:nvSpPr>
          <p:cNvPr id="9" name="TextBox 8">
            <a:extLst>
              <a:ext uri="{FF2B5EF4-FFF2-40B4-BE49-F238E27FC236}">
                <a16:creationId xmlns:a16="http://schemas.microsoft.com/office/drawing/2014/main" id="{A35F1F10-B5C0-29E2-C783-3EFC26E11EA9}"/>
              </a:ext>
            </a:extLst>
          </p:cNvPr>
          <p:cNvSpPr txBox="1"/>
          <p:nvPr/>
        </p:nvSpPr>
        <p:spPr>
          <a:xfrm>
            <a:off x="522949" y="1891523"/>
            <a:ext cx="5814412"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Outlier-robust E2E crowdsourced learning criterion</a:t>
            </a:r>
          </a:p>
        </p:txBody>
      </p:sp>
      <p:sp>
        <p:nvSpPr>
          <p:cNvPr id="10" name="Speech Bubble: Rectangle with Corners Rounded 9">
            <a:extLst>
              <a:ext uri="{FF2B5EF4-FFF2-40B4-BE49-F238E27FC236}">
                <a16:creationId xmlns:a16="http://schemas.microsoft.com/office/drawing/2014/main" id="{4BDEA77D-14F0-B879-E723-B3696124BA75}"/>
              </a:ext>
            </a:extLst>
          </p:cNvPr>
          <p:cNvSpPr/>
          <p:nvPr/>
        </p:nvSpPr>
        <p:spPr>
          <a:xfrm>
            <a:off x="6646509" y="2829797"/>
            <a:ext cx="2033649" cy="967045"/>
          </a:xfrm>
          <a:prstGeom prst="wedgeRoundRectCallout">
            <a:avLst>
              <a:gd name="adj1" fmla="val -99896"/>
              <a:gd name="adj2" fmla="val 9036"/>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cs typeface="Times New Roman" panose="02020603050405020304" pitchFamily="18" charset="0"/>
              </a:rPr>
              <a:t>An estimate of number of outliers (instance-dependent label noise samples)</a:t>
            </a:r>
          </a:p>
        </p:txBody>
      </p:sp>
      <p:grpSp>
        <p:nvGrpSpPr>
          <p:cNvPr id="11" name="Group 10">
            <a:extLst>
              <a:ext uri="{FF2B5EF4-FFF2-40B4-BE49-F238E27FC236}">
                <a16:creationId xmlns:a16="http://schemas.microsoft.com/office/drawing/2014/main" id="{0AD662FA-E9B3-36F8-A4F9-D49C506BFA7C}"/>
              </a:ext>
            </a:extLst>
          </p:cNvPr>
          <p:cNvGrpSpPr/>
          <p:nvPr/>
        </p:nvGrpSpPr>
        <p:grpSpPr>
          <a:xfrm>
            <a:off x="3495675" y="4486174"/>
            <a:ext cx="4920975" cy="1581193"/>
            <a:chOff x="416407" y="4126114"/>
            <a:chExt cx="5634015" cy="1809178"/>
          </a:xfrm>
        </p:grpSpPr>
        <p:grpSp>
          <p:nvGrpSpPr>
            <p:cNvPr id="12" name="Group 11">
              <a:extLst>
                <a:ext uri="{FF2B5EF4-FFF2-40B4-BE49-F238E27FC236}">
                  <a16:creationId xmlns:a16="http://schemas.microsoft.com/office/drawing/2014/main" id="{76BE572C-C2D5-0593-8991-83B0F62EA7E1}"/>
                </a:ext>
              </a:extLst>
            </p:cNvPr>
            <p:cNvGrpSpPr/>
            <p:nvPr/>
          </p:nvGrpSpPr>
          <p:grpSpPr>
            <a:xfrm>
              <a:off x="416407" y="4126114"/>
              <a:ext cx="5634015" cy="1572952"/>
              <a:chOff x="416407" y="4126114"/>
              <a:chExt cx="5634015" cy="1572952"/>
            </a:xfrm>
          </p:grpSpPr>
          <p:grpSp>
            <p:nvGrpSpPr>
              <p:cNvPr id="18" name="Group 17">
                <a:extLst>
                  <a:ext uri="{FF2B5EF4-FFF2-40B4-BE49-F238E27FC236}">
                    <a16:creationId xmlns:a16="http://schemas.microsoft.com/office/drawing/2014/main" id="{E62F01E3-E72E-0121-9D3C-18B8110704E1}"/>
                  </a:ext>
                </a:extLst>
              </p:cNvPr>
              <p:cNvGrpSpPr/>
              <p:nvPr/>
            </p:nvGrpSpPr>
            <p:grpSpPr>
              <a:xfrm>
                <a:off x="416407" y="4126114"/>
                <a:ext cx="5634015" cy="1497020"/>
                <a:chOff x="416407" y="4126113"/>
                <a:chExt cx="6836013" cy="1819509"/>
              </a:xfrm>
            </p:grpSpPr>
            <p:grpSp>
              <p:nvGrpSpPr>
                <p:cNvPr id="22" name="Group 21">
                  <a:extLst>
                    <a:ext uri="{FF2B5EF4-FFF2-40B4-BE49-F238E27FC236}">
                      <a16:creationId xmlns:a16="http://schemas.microsoft.com/office/drawing/2014/main" id="{4CBCCE85-5D82-D871-61A3-6872AF5512DF}"/>
                    </a:ext>
                  </a:extLst>
                </p:cNvPr>
                <p:cNvGrpSpPr/>
                <p:nvPr/>
              </p:nvGrpSpPr>
              <p:grpSpPr>
                <a:xfrm>
                  <a:off x="3565738" y="4203070"/>
                  <a:ext cx="3686682" cy="1742552"/>
                  <a:chOff x="3574284" y="1895706"/>
                  <a:chExt cx="3686682" cy="1742552"/>
                </a:xfrm>
              </p:grpSpPr>
              <p:sp>
                <p:nvSpPr>
                  <p:cNvPr id="46" name="Flowchart: Data 45">
                    <a:extLst>
                      <a:ext uri="{FF2B5EF4-FFF2-40B4-BE49-F238E27FC236}">
                        <a16:creationId xmlns:a16="http://schemas.microsoft.com/office/drawing/2014/main" id="{E539716B-BB6B-F315-DBB6-A227EBF2AB87}"/>
                      </a:ext>
                    </a:extLst>
                  </p:cNvPr>
                  <p:cNvSpPr/>
                  <p:nvPr/>
                </p:nvSpPr>
                <p:spPr>
                  <a:xfrm>
                    <a:off x="3574284" y="2270047"/>
                    <a:ext cx="3686682" cy="984424"/>
                  </a:xfrm>
                  <a:prstGeom prst="flowChartInputOutpu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latin typeface="+mj-lt"/>
                    </a:endParaRPr>
                  </a:p>
                </p:txBody>
              </p:sp>
              <p:sp>
                <p:nvSpPr>
                  <p:cNvPr id="47" name="Oval 46">
                    <a:extLst>
                      <a:ext uri="{FF2B5EF4-FFF2-40B4-BE49-F238E27FC236}">
                        <a16:creationId xmlns:a16="http://schemas.microsoft.com/office/drawing/2014/main" id="{557A4A94-A7EC-5187-4E48-DF90087A80C8}"/>
                      </a:ext>
                    </a:extLst>
                  </p:cNvPr>
                  <p:cNvSpPr/>
                  <p:nvPr/>
                </p:nvSpPr>
                <p:spPr>
                  <a:xfrm>
                    <a:off x="4499727"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7F5E72FC-003D-3056-05F6-C8185534DB37}"/>
                      </a:ext>
                    </a:extLst>
                  </p:cNvPr>
                  <p:cNvSpPr/>
                  <p:nvPr/>
                </p:nvSpPr>
                <p:spPr>
                  <a:xfrm>
                    <a:off x="4903509"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33F77083-44C9-C21E-AB83-2E463552CD31}"/>
                      </a:ext>
                    </a:extLst>
                  </p:cNvPr>
                  <p:cNvSpPr/>
                  <p:nvPr/>
                </p:nvSpPr>
                <p:spPr>
                  <a:xfrm>
                    <a:off x="5055909" y="26992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Oval 49">
                    <a:extLst>
                      <a:ext uri="{FF2B5EF4-FFF2-40B4-BE49-F238E27FC236}">
                        <a16:creationId xmlns:a16="http://schemas.microsoft.com/office/drawing/2014/main" id="{82EC3C36-CCB8-F1BB-8754-F9B70410E318}"/>
                      </a:ext>
                    </a:extLst>
                  </p:cNvPr>
                  <p:cNvSpPr/>
                  <p:nvPr/>
                </p:nvSpPr>
                <p:spPr>
                  <a:xfrm>
                    <a:off x="4689835"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BB017C72-3E1A-FBEE-81A4-289877DCD390}"/>
                      </a:ext>
                    </a:extLst>
                  </p:cNvPr>
                  <p:cNvSpPr/>
                  <p:nvPr/>
                </p:nvSpPr>
                <p:spPr>
                  <a:xfrm>
                    <a:off x="5388392" y="258294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a:extLst>
                      <a:ext uri="{FF2B5EF4-FFF2-40B4-BE49-F238E27FC236}">
                        <a16:creationId xmlns:a16="http://schemas.microsoft.com/office/drawing/2014/main" id="{A190C9A7-AA06-AA6C-0F94-1E9297D94F98}"/>
                      </a:ext>
                    </a:extLst>
                  </p:cNvPr>
                  <p:cNvSpPr/>
                  <p:nvPr/>
                </p:nvSpPr>
                <p:spPr>
                  <a:xfrm>
                    <a:off x="5862278" y="2897171"/>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Oval 52">
                    <a:extLst>
                      <a:ext uri="{FF2B5EF4-FFF2-40B4-BE49-F238E27FC236}">
                        <a16:creationId xmlns:a16="http://schemas.microsoft.com/office/drawing/2014/main" id="{D1E28342-98D4-AEA0-C79A-F562C6F38CFB}"/>
                      </a:ext>
                    </a:extLst>
                  </p:cNvPr>
                  <p:cNvSpPr/>
                  <p:nvPr/>
                </p:nvSpPr>
                <p:spPr>
                  <a:xfrm>
                    <a:off x="5873276" y="2490247"/>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Oval 53">
                    <a:extLst>
                      <a:ext uri="{FF2B5EF4-FFF2-40B4-BE49-F238E27FC236}">
                        <a16:creationId xmlns:a16="http://schemas.microsoft.com/office/drawing/2014/main" id="{1284EBE8-821C-F249-DB02-19387E756C7B}"/>
                      </a:ext>
                    </a:extLst>
                  </p:cNvPr>
                  <p:cNvSpPr/>
                  <p:nvPr/>
                </p:nvSpPr>
                <p:spPr>
                  <a:xfrm>
                    <a:off x="6268118" y="2659930"/>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Oval 54">
                    <a:extLst>
                      <a:ext uri="{FF2B5EF4-FFF2-40B4-BE49-F238E27FC236}">
                        <a16:creationId xmlns:a16="http://schemas.microsoft.com/office/drawing/2014/main" id="{7CE59FC2-0F2D-8EF2-F667-BD7C1A1F0FCD}"/>
                      </a:ext>
                    </a:extLst>
                  </p:cNvPr>
                  <p:cNvSpPr/>
                  <p:nvPr/>
                </p:nvSpPr>
                <p:spPr>
                  <a:xfrm>
                    <a:off x="5275270" y="2377125"/>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Oval 55">
                    <a:extLst>
                      <a:ext uri="{FF2B5EF4-FFF2-40B4-BE49-F238E27FC236}">
                        <a16:creationId xmlns:a16="http://schemas.microsoft.com/office/drawing/2014/main" id="{D02766EE-769F-73AF-D40F-D2F5C2799D91}"/>
                      </a:ext>
                    </a:extLst>
                  </p:cNvPr>
                  <p:cNvSpPr/>
                  <p:nvPr/>
                </p:nvSpPr>
                <p:spPr>
                  <a:xfrm>
                    <a:off x="5361064"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6D20CCFD-8467-56B3-020E-3AE4665E0D09}"/>
                      </a:ext>
                    </a:extLst>
                  </p:cNvPr>
                  <p:cNvSpPr/>
                  <p:nvPr/>
                </p:nvSpPr>
                <p:spPr>
                  <a:xfrm>
                    <a:off x="4207924" y="2856563"/>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8" name="Oval 57">
                    <a:extLst>
                      <a:ext uri="{FF2B5EF4-FFF2-40B4-BE49-F238E27FC236}">
                        <a16:creationId xmlns:a16="http://schemas.microsoft.com/office/drawing/2014/main" id="{0FB6054D-FE65-5990-F023-78243F553325}"/>
                      </a:ext>
                    </a:extLst>
                  </p:cNvPr>
                  <p:cNvSpPr/>
                  <p:nvPr/>
                </p:nvSpPr>
                <p:spPr>
                  <a:xfrm>
                    <a:off x="6610854" y="2378696"/>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Oval 58">
                    <a:extLst>
                      <a:ext uri="{FF2B5EF4-FFF2-40B4-BE49-F238E27FC236}">
                        <a16:creationId xmlns:a16="http://schemas.microsoft.com/office/drawing/2014/main" id="{4BF1E0DE-5B3D-8110-9C8A-E3E1003239F6}"/>
                      </a:ext>
                    </a:extLst>
                  </p:cNvPr>
                  <p:cNvSpPr/>
                  <p:nvPr/>
                </p:nvSpPr>
                <p:spPr>
                  <a:xfrm>
                    <a:off x="5017902" y="3394732"/>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Oval 59">
                    <a:extLst>
                      <a:ext uri="{FF2B5EF4-FFF2-40B4-BE49-F238E27FC236}">
                        <a16:creationId xmlns:a16="http://schemas.microsoft.com/office/drawing/2014/main" id="{7B4A8CEF-C3D5-5E87-B8D5-CFCF3A9D4FC0}"/>
                      </a:ext>
                    </a:extLst>
                  </p:cNvPr>
                  <p:cNvSpPr/>
                  <p:nvPr/>
                </p:nvSpPr>
                <p:spPr>
                  <a:xfrm>
                    <a:off x="4389746" y="352513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Oval 60">
                    <a:extLst>
                      <a:ext uri="{FF2B5EF4-FFF2-40B4-BE49-F238E27FC236}">
                        <a16:creationId xmlns:a16="http://schemas.microsoft.com/office/drawing/2014/main" id="{C9B09E92-87F7-4163-A5AA-4F64CF597579}"/>
                      </a:ext>
                    </a:extLst>
                  </p:cNvPr>
                  <p:cNvSpPr/>
                  <p:nvPr/>
                </p:nvSpPr>
                <p:spPr>
                  <a:xfrm>
                    <a:off x="5599522" y="2073225"/>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Oval 61">
                    <a:extLst>
                      <a:ext uri="{FF2B5EF4-FFF2-40B4-BE49-F238E27FC236}">
                        <a16:creationId xmlns:a16="http://schemas.microsoft.com/office/drawing/2014/main" id="{E64290E9-0187-CBDF-3670-67C3679450BE}"/>
                      </a:ext>
                    </a:extLst>
                  </p:cNvPr>
                  <p:cNvSpPr/>
                  <p:nvPr/>
                </p:nvSpPr>
                <p:spPr>
                  <a:xfrm>
                    <a:off x="4927076" y="189570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63" name="Straight Connector 62">
                    <a:extLst>
                      <a:ext uri="{FF2B5EF4-FFF2-40B4-BE49-F238E27FC236}">
                        <a16:creationId xmlns:a16="http://schemas.microsoft.com/office/drawing/2014/main" id="{6B11436B-9939-D45F-40D4-DF8854F114D1}"/>
                      </a:ext>
                    </a:extLst>
                  </p:cNvPr>
                  <p:cNvCxnSpPr>
                    <a:stCxn id="60" idx="0"/>
                  </p:cNvCxnSpPr>
                  <p:nvPr/>
                </p:nvCxnSpPr>
                <p:spPr>
                  <a:xfrm flipV="1">
                    <a:off x="4446307" y="3129699"/>
                    <a:ext cx="0" cy="395437"/>
                  </a:xfrm>
                  <a:prstGeom prst="line">
                    <a:avLst/>
                  </a:prstGeom>
                  <a:ln w="19050">
                    <a:solidFill>
                      <a:schemeClr val="tx1"/>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EB836E-2516-C50E-F121-99E7E6DD8F37}"/>
                      </a:ext>
                    </a:extLst>
                  </p:cNvPr>
                  <p:cNvCxnSpPr>
                    <a:cxnSpLocks/>
                  </p:cNvCxnSpPr>
                  <p:nvPr/>
                </p:nvCxnSpPr>
                <p:spPr>
                  <a:xfrm flipV="1">
                    <a:off x="5073189" y="3129699"/>
                    <a:ext cx="0" cy="265033"/>
                  </a:xfrm>
                  <a:prstGeom prst="line">
                    <a:avLst/>
                  </a:prstGeom>
                  <a:ln w="19050">
                    <a:solidFill>
                      <a:schemeClr val="tx1"/>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15C3853-6445-BF10-3D50-2371CFDB5A9F}"/>
                      </a:ext>
                    </a:extLst>
                  </p:cNvPr>
                  <p:cNvCxnSpPr>
                    <a:cxnSpLocks/>
                  </p:cNvCxnSpPr>
                  <p:nvPr/>
                </p:nvCxnSpPr>
                <p:spPr>
                  <a:xfrm flipV="1">
                    <a:off x="4985208" y="2008828"/>
                    <a:ext cx="0" cy="368297"/>
                  </a:xfrm>
                  <a:prstGeom prst="line">
                    <a:avLst/>
                  </a:prstGeom>
                  <a:ln w="19050">
                    <a:solidFill>
                      <a:schemeClr val="tx1"/>
                    </a:solidFill>
                    <a:prstDash val="sysDot"/>
                    <a:headEnd type="diamond"/>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9A7DD55-30EE-E498-B729-E58F88139F74}"/>
                      </a:ext>
                    </a:extLst>
                  </p:cNvPr>
                  <p:cNvCxnSpPr>
                    <a:cxnSpLocks/>
                  </p:cNvCxnSpPr>
                  <p:nvPr/>
                </p:nvCxnSpPr>
                <p:spPr>
                  <a:xfrm flipV="1">
                    <a:off x="5656083" y="2178511"/>
                    <a:ext cx="0" cy="460994"/>
                  </a:xfrm>
                  <a:prstGeom prst="line">
                    <a:avLst/>
                  </a:prstGeom>
                  <a:ln w="19050">
                    <a:solidFill>
                      <a:schemeClr val="tx1"/>
                    </a:solidFill>
                    <a:prstDash val="sysDot"/>
                    <a:headEnd type="diamond"/>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5607DD-54D7-92B9-CC67-9BF7CA05A65F}"/>
                    </a:ext>
                  </a:extLst>
                </p:cNvPr>
                <p:cNvGrpSpPr/>
                <p:nvPr/>
              </p:nvGrpSpPr>
              <p:grpSpPr>
                <a:xfrm>
                  <a:off x="416407" y="4583481"/>
                  <a:ext cx="3686682" cy="984424"/>
                  <a:chOff x="3574284" y="2270047"/>
                  <a:chExt cx="3686682" cy="984424"/>
                </a:xfrm>
              </p:grpSpPr>
              <p:sp>
                <p:nvSpPr>
                  <p:cNvPr id="29" name="Flowchart: Data 28">
                    <a:extLst>
                      <a:ext uri="{FF2B5EF4-FFF2-40B4-BE49-F238E27FC236}">
                        <a16:creationId xmlns:a16="http://schemas.microsoft.com/office/drawing/2014/main" id="{957AAAEC-EC0A-87A6-6422-6E9DA72CE11C}"/>
                      </a:ext>
                    </a:extLst>
                  </p:cNvPr>
                  <p:cNvSpPr/>
                  <p:nvPr/>
                </p:nvSpPr>
                <p:spPr>
                  <a:xfrm>
                    <a:off x="3574284" y="2270047"/>
                    <a:ext cx="3686682" cy="984424"/>
                  </a:xfrm>
                  <a:prstGeom prst="flowChartInputOutpu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latin typeface="+mj-lt"/>
                    </a:endParaRPr>
                  </a:p>
                </p:txBody>
              </p:sp>
              <p:sp>
                <p:nvSpPr>
                  <p:cNvPr id="30" name="Oval 29">
                    <a:extLst>
                      <a:ext uri="{FF2B5EF4-FFF2-40B4-BE49-F238E27FC236}">
                        <a16:creationId xmlns:a16="http://schemas.microsoft.com/office/drawing/2014/main" id="{F524D6DA-B9BA-6452-D623-1E47B27A5770}"/>
                      </a:ext>
                    </a:extLst>
                  </p:cNvPr>
                  <p:cNvSpPr/>
                  <p:nvPr/>
                </p:nvSpPr>
                <p:spPr>
                  <a:xfrm>
                    <a:off x="4499727"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94F18835-4831-697D-0CE3-76D8BB590905}"/>
                      </a:ext>
                    </a:extLst>
                  </p:cNvPr>
                  <p:cNvSpPr/>
                  <p:nvPr/>
                </p:nvSpPr>
                <p:spPr>
                  <a:xfrm>
                    <a:off x="4903509" y="25468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Oval 31">
                    <a:extLst>
                      <a:ext uri="{FF2B5EF4-FFF2-40B4-BE49-F238E27FC236}">
                        <a16:creationId xmlns:a16="http://schemas.microsoft.com/office/drawing/2014/main" id="{A2E028E1-A954-8B04-5750-737846FE33C0}"/>
                      </a:ext>
                    </a:extLst>
                  </p:cNvPr>
                  <p:cNvSpPr/>
                  <p:nvPr/>
                </p:nvSpPr>
                <p:spPr>
                  <a:xfrm>
                    <a:off x="5055909" y="2699208"/>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52848192-B8B2-6DB2-6F99-F11EBFF9C816}"/>
                      </a:ext>
                    </a:extLst>
                  </p:cNvPr>
                  <p:cNvSpPr/>
                  <p:nvPr/>
                </p:nvSpPr>
                <p:spPr>
                  <a:xfrm>
                    <a:off x="4689835"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a:extLst>
                      <a:ext uri="{FF2B5EF4-FFF2-40B4-BE49-F238E27FC236}">
                        <a16:creationId xmlns:a16="http://schemas.microsoft.com/office/drawing/2014/main" id="{134FFA60-1DAD-30E2-8F25-02A8E63E8C3E}"/>
                      </a:ext>
                    </a:extLst>
                  </p:cNvPr>
                  <p:cNvSpPr/>
                  <p:nvPr/>
                </p:nvSpPr>
                <p:spPr>
                  <a:xfrm>
                    <a:off x="5388392" y="258294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a:extLst>
                      <a:ext uri="{FF2B5EF4-FFF2-40B4-BE49-F238E27FC236}">
                        <a16:creationId xmlns:a16="http://schemas.microsoft.com/office/drawing/2014/main" id="{0913037A-9647-47F5-E244-FCC4CC6DCE71}"/>
                      </a:ext>
                    </a:extLst>
                  </p:cNvPr>
                  <p:cNvSpPr/>
                  <p:nvPr/>
                </p:nvSpPr>
                <p:spPr>
                  <a:xfrm>
                    <a:off x="5862278" y="2897171"/>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id="{D2867E7A-4D85-556C-16E1-223B048B42B1}"/>
                      </a:ext>
                    </a:extLst>
                  </p:cNvPr>
                  <p:cNvSpPr/>
                  <p:nvPr/>
                </p:nvSpPr>
                <p:spPr>
                  <a:xfrm>
                    <a:off x="5873276" y="2490247"/>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a:extLst>
                      <a:ext uri="{FF2B5EF4-FFF2-40B4-BE49-F238E27FC236}">
                        <a16:creationId xmlns:a16="http://schemas.microsoft.com/office/drawing/2014/main" id="{32FB0C55-C398-EAD2-A7AF-9024D2557DAF}"/>
                      </a:ext>
                    </a:extLst>
                  </p:cNvPr>
                  <p:cNvSpPr/>
                  <p:nvPr/>
                </p:nvSpPr>
                <p:spPr>
                  <a:xfrm>
                    <a:off x="6268118" y="2659930"/>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Oval 37">
                    <a:extLst>
                      <a:ext uri="{FF2B5EF4-FFF2-40B4-BE49-F238E27FC236}">
                        <a16:creationId xmlns:a16="http://schemas.microsoft.com/office/drawing/2014/main" id="{79419E69-2DBD-D66A-B779-6C6FE9B204AD}"/>
                      </a:ext>
                    </a:extLst>
                  </p:cNvPr>
                  <p:cNvSpPr/>
                  <p:nvPr/>
                </p:nvSpPr>
                <p:spPr>
                  <a:xfrm>
                    <a:off x="5275270" y="2377125"/>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9" name="Oval 38">
                    <a:extLst>
                      <a:ext uri="{FF2B5EF4-FFF2-40B4-BE49-F238E27FC236}">
                        <a16:creationId xmlns:a16="http://schemas.microsoft.com/office/drawing/2014/main" id="{7848C972-161A-3D8E-DC27-52FF5D3C3218}"/>
                      </a:ext>
                    </a:extLst>
                  </p:cNvPr>
                  <p:cNvSpPr/>
                  <p:nvPr/>
                </p:nvSpPr>
                <p:spPr>
                  <a:xfrm>
                    <a:off x="5361064" y="2913124"/>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Oval 39">
                    <a:extLst>
                      <a:ext uri="{FF2B5EF4-FFF2-40B4-BE49-F238E27FC236}">
                        <a16:creationId xmlns:a16="http://schemas.microsoft.com/office/drawing/2014/main" id="{2A16EA73-E811-1305-7536-AEDAEDBF07B1}"/>
                      </a:ext>
                    </a:extLst>
                  </p:cNvPr>
                  <p:cNvSpPr/>
                  <p:nvPr/>
                </p:nvSpPr>
                <p:spPr>
                  <a:xfrm>
                    <a:off x="4207924" y="2856563"/>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A48681D9-4372-9C53-4CE0-412F6166ACAA}"/>
                      </a:ext>
                    </a:extLst>
                  </p:cNvPr>
                  <p:cNvSpPr/>
                  <p:nvPr/>
                </p:nvSpPr>
                <p:spPr>
                  <a:xfrm>
                    <a:off x="6610854" y="2378696"/>
                    <a:ext cx="113122" cy="11312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83E46248-4E4B-C96E-872D-2E427EADE9CB}"/>
                      </a:ext>
                    </a:extLst>
                  </p:cNvPr>
                  <p:cNvSpPr/>
                  <p:nvPr/>
                </p:nvSpPr>
                <p:spPr>
                  <a:xfrm>
                    <a:off x="5093443" y="2976839"/>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Oval 42">
                    <a:extLst>
                      <a:ext uri="{FF2B5EF4-FFF2-40B4-BE49-F238E27FC236}">
                        <a16:creationId xmlns:a16="http://schemas.microsoft.com/office/drawing/2014/main" id="{A19A3E3B-B6C6-12E1-2415-62DE68EFB75D}"/>
                      </a:ext>
                    </a:extLst>
                  </p:cNvPr>
                  <p:cNvSpPr/>
                  <p:nvPr/>
                </p:nvSpPr>
                <p:spPr>
                  <a:xfrm>
                    <a:off x="4442903" y="3020176"/>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Oval 43">
                    <a:extLst>
                      <a:ext uri="{FF2B5EF4-FFF2-40B4-BE49-F238E27FC236}">
                        <a16:creationId xmlns:a16="http://schemas.microsoft.com/office/drawing/2014/main" id="{09D59D72-781E-D8F0-91B9-CCA3AFF1CB7D}"/>
                      </a:ext>
                    </a:extLst>
                  </p:cNvPr>
                  <p:cNvSpPr/>
                  <p:nvPr/>
                </p:nvSpPr>
                <p:spPr>
                  <a:xfrm>
                    <a:off x="5625503" y="2540738"/>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C95FA628-4351-F2A6-0BAE-1E34A6A16483}"/>
                      </a:ext>
                    </a:extLst>
                  </p:cNvPr>
                  <p:cNvSpPr/>
                  <p:nvPr/>
                </p:nvSpPr>
                <p:spPr>
                  <a:xfrm>
                    <a:off x="4817995" y="2346377"/>
                    <a:ext cx="113122" cy="11312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24" name="Picture 23" descr="\documentclass{article}&#10;\usepackage{amsmath,amssymb}&#10;\usepackage{bm}&#10;\DeclareFontFamily{U}{mathx}{}&#10;\DeclareFontShape{U}{mathx}{m}{n}{&lt;-&gt; mathx10}{}&#10;\DeclareSymbolFont{mathx}{U}{mathx}{m}{n}&#10;%\DeclareMathAccent{\widehat}{0}{mathx}{&quot;70}&#10;\DeclareMathAccent{\widecheck}{0}{mathx}{&quot;71}&#10;\pagestyle{empty}&#10;\begin{document}&#10;  $M=1$&#10;&#10;\end{document}" title="IguanaTex Bitmap Display">
                  <a:extLst>
                    <a:ext uri="{FF2B5EF4-FFF2-40B4-BE49-F238E27FC236}">
                      <a16:creationId xmlns:a16="http://schemas.microsoft.com/office/drawing/2014/main" id="{0A3EFDD0-B641-8B91-9D85-7EFAB7863C64}"/>
                    </a:ext>
                  </a:extLst>
                </p:cNvPr>
                <p:cNvPicPr>
                  <a:picLocks noChangeAspect="1"/>
                </p:cNvPicPr>
                <p:nvPr>
                  <p:custDataLst>
                    <p:tags r:id="rId7"/>
                  </p:custDataLst>
                </p:nvPr>
              </p:nvPicPr>
              <p:blipFill>
                <a:blip r:embed="rId13"/>
                <a:stretch>
                  <a:fillRect/>
                </a:stretch>
              </p:blipFill>
              <p:spPr>
                <a:xfrm>
                  <a:off x="2156725" y="4351055"/>
                  <a:ext cx="708571" cy="172190"/>
                </a:xfrm>
                <a:prstGeom prst="rect">
                  <a:avLst/>
                </a:prstGeom>
              </p:spPr>
            </p:pic>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  $M&gt;1$&#10;&#10;\end{document}" title="IguanaTex Bitmap Display">
                  <a:extLst>
                    <a:ext uri="{FF2B5EF4-FFF2-40B4-BE49-F238E27FC236}">
                      <a16:creationId xmlns:a16="http://schemas.microsoft.com/office/drawing/2014/main" id="{E9777AD9-1DB5-0563-D462-99F0A57379E9}"/>
                    </a:ext>
                  </a:extLst>
                </p:cNvPr>
                <p:cNvPicPr>
                  <a:picLocks noChangeAspect="1"/>
                </p:cNvPicPr>
                <p:nvPr>
                  <p:custDataLst>
                    <p:tags r:id="rId8"/>
                  </p:custDataLst>
                </p:nvPr>
              </p:nvPicPr>
              <p:blipFill>
                <a:blip r:embed="rId14"/>
                <a:stretch>
                  <a:fillRect/>
                </a:stretch>
              </p:blipFill>
              <p:spPr>
                <a:xfrm>
                  <a:off x="5889154" y="4355666"/>
                  <a:ext cx="708571" cy="182857"/>
                </a:xfrm>
                <a:prstGeom prst="rect">
                  <a:avLst/>
                </a:prstGeom>
              </p:spPr>
            </p:pic>
            <p:sp>
              <p:nvSpPr>
                <p:cNvPr id="26" name="Freeform: Shape 25">
                  <a:extLst>
                    <a:ext uri="{FF2B5EF4-FFF2-40B4-BE49-F238E27FC236}">
                      <a16:creationId xmlns:a16="http://schemas.microsoft.com/office/drawing/2014/main" id="{70AC40D9-C738-C2D5-37B2-8D807FFB6B5E}"/>
                    </a:ext>
                  </a:extLst>
                </p:cNvPr>
                <p:cNvSpPr/>
                <p:nvPr/>
              </p:nvSpPr>
              <p:spPr>
                <a:xfrm>
                  <a:off x="2999574" y="4203070"/>
                  <a:ext cx="314073" cy="360384"/>
                </a:xfrm>
                <a:custGeom>
                  <a:avLst/>
                  <a:gdLst>
                    <a:gd name="connsiteX0" fmla="*/ 0 w 803305"/>
                    <a:gd name="connsiteY0" fmla="*/ 711544 h 711544"/>
                    <a:gd name="connsiteX1" fmla="*/ 299103 w 803305"/>
                    <a:gd name="connsiteY1" fmla="*/ 87701 h 711544"/>
                    <a:gd name="connsiteX2" fmla="*/ 803305 w 803305"/>
                    <a:gd name="connsiteY2" fmla="*/ 19335 h 711544"/>
                  </a:gdLst>
                  <a:ahLst/>
                  <a:cxnLst>
                    <a:cxn ang="0">
                      <a:pos x="connsiteX0" y="connsiteY0"/>
                    </a:cxn>
                    <a:cxn ang="0">
                      <a:pos x="connsiteX1" y="connsiteY1"/>
                    </a:cxn>
                    <a:cxn ang="0">
                      <a:pos x="connsiteX2" y="connsiteY2"/>
                    </a:cxn>
                  </a:cxnLst>
                  <a:rect l="l" t="t" r="r" b="b"/>
                  <a:pathLst>
                    <a:path w="803305" h="711544">
                      <a:moveTo>
                        <a:pt x="0" y="711544"/>
                      </a:moveTo>
                      <a:cubicBezTo>
                        <a:pt x="82609" y="457306"/>
                        <a:pt x="165219" y="203069"/>
                        <a:pt x="299103" y="87701"/>
                      </a:cubicBezTo>
                      <a:cubicBezTo>
                        <a:pt x="432987" y="-27667"/>
                        <a:pt x="618146" y="-4166"/>
                        <a:pt x="803305" y="19335"/>
                      </a:cubicBezTo>
                    </a:path>
                  </a:pathLst>
                </a:custGeom>
                <a:noFill/>
                <a:ln>
                  <a:prstDash val="sysDot"/>
                  <a:head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Freeform: Shape 26">
                  <a:extLst>
                    <a:ext uri="{FF2B5EF4-FFF2-40B4-BE49-F238E27FC236}">
                      <a16:creationId xmlns:a16="http://schemas.microsoft.com/office/drawing/2014/main" id="{0CA594C9-E022-97BA-F5DC-AB9F51ED8EC5}"/>
                    </a:ext>
                  </a:extLst>
                </p:cNvPr>
                <p:cNvSpPr/>
                <p:nvPr/>
              </p:nvSpPr>
              <p:spPr>
                <a:xfrm rot="4284806">
                  <a:off x="4470349" y="4288614"/>
                  <a:ext cx="418675" cy="256967"/>
                </a:xfrm>
                <a:custGeom>
                  <a:avLst/>
                  <a:gdLst>
                    <a:gd name="connsiteX0" fmla="*/ 0 w 803305"/>
                    <a:gd name="connsiteY0" fmla="*/ 711544 h 711544"/>
                    <a:gd name="connsiteX1" fmla="*/ 299103 w 803305"/>
                    <a:gd name="connsiteY1" fmla="*/ 87701 h 711544"/>
                    <a:gd name="connsiteX2" fmla="*/ 803305 w 803305"/>
                    <a:gd name="connsiteY2" fmla="*/ 19335 h 711544"/>
                  </a:gdLst>
                  <a:ahLst/>
                  <a:cxnLst>
                    <a:cxn ang="0">
                      <a:pos x="connsiteX0" y="connsiteY0"/>
                    </a:cxn>
                    <a:cxn ang="0">
                      <a:pos x="connsiteX1" y="connsiteY1"/>
                    </a:cxn>
                    <a:cxn ang="0">
                      <a:pos x="connsiteX2" y="connsiteY2"/>
                    </a:cxn>
                  </a:cxnLst>
                  <a:rect l="l" t="t" r="r" b="b"/>
                  <a:pathLst>
                    <a:path w="803305" h="711544">
                      <a:moveTo>
                        <a:pt x="0" y="711544"/>
                      </a:moveTo>
                      <a:cubicBezTo>
                        <a:pt x="82609" y="457306"/>
                        <a:pt x="165219" y="203069"/>
                        <a:pt x="299103" y="87701"/>
                      </a:cubicBezTo>
                      <a:cubicBezTo>
                        <a:pt x="432987" y="-27667"/>
                        <a:pt x="618146" y="-4166"/>
                        <a:pt x="803305" y="19335"/>
                      </a:cubicBezTo>
                    </a:path>
                  </a:pathLst>
                </a:custGeom>
                <a:noFill/>
                <a:ln>
                  <a:prstDash val="sysDot"/>
                  <a:headEnd type="none"/>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8" name="Picture 27" descr="\documentclass{article}&#10;\usepackage{amsmath,amssymb}&#10;\usepackage{bm}&#10;\DeclareFontFamily{U}{mathx}{}&#10;\DeclareFontShape{U}{mathx}{m}{n}{&lt;-&gt; mathx10}{}&#10;\DeclareSymbolFont{mathx}{U}{mathx}{m}{n}&#10;%\DeclareMathAccent{\widehat}{0}{mathx}{&quot;70}&#10;\DeclareMathAccent{\widecheck}{0}{mathx}{&quot;71}&#10;\pagestyle{empty}&#10;\begin{document}&#10;  ${\rm range}(\bm W)$&#10;&#10;\end{document}" title="IguanaTex Bitmap Display">
                  <a:extLst>
                    <a:ext uri="{FF2B5EF4-FFF2-40B4-BE49-F238E27FC236}">
                      <a16:creationId xmlns:a16="http://schemas.microsoft.com/office/drawing/2014/main" id="{C7A7BBFB-4D69-7ADA-4BCB-43D0994F9143}"/>
                    </a:ext>
                  </a:extLst>
                </p:cNvPr>
                <p:cNvPicPr>
                  <a:picLocks noChangeAspect="1"/>
                </p:cNvPicPr>
                <p:nvPr>
                  <p:custDataLst>
                    <p:tags r:id="rId9"/>
                  </p:custDataLst>
                </p:nvPr>
              </p:nvPicPr>
              <p:blipFill>
                <a:blip r:embed="rId15"/>
                <a:stretch>
                  <a:fillRect/>
                </a:stretch>
              </p:blipFill>
              <p:spPr>
                <a:xfrm>
                  <a:off x="3393744" y="4126113"/>
                  <a:ext cx="1088000" cy="254476"/>
                </a:xfrm>
                <a:prstGeom prst="rect">
                  <a:avLst/>
                </a:prstGeom>
              </p:spPr>
            </p:pic>
          </p:grpSp>
          <p:pic>
            <p:nvPicPr>
              <p:cNvPr id="19" name="Picture 18" descr="\documentclass{article}&#10;\usepackage{amsmath,amssymb}&#10;\usepackage{bm}&#10;\DeclareFontFamily{U}{mathx}{}&#10;\DeclareFontShape{U}{mathx}{m}{n}{&lt;-&gt; mathx10}{}&#10;\DeclareSymbolFont{mathx}{U}{mathx}{m}{n}&#10;%\DeclareMathAccent{\widehat}{0}{mathx}{&quot;70}&#10;\DeclareMathAccent{\widecheck}{0}{mathx}{&quot;71}&#10;\pagestyle{empty}&#10;\begin{document}&#10;$\bm e_1$&#10;&#10;\end{document}" title="IguanaTex Bitmap Display">
                <a:extLst>
                  <a:ext uri="{FF2B5EF4-FFF2-40B4-BE49-F238E27FC236}">
                    <a16:creationId xmlns:a16="http://schemas.microsoft.com/office/drawing/2014/main" id="{67D296E9-9676-36C3-E8DA-34189BAB79F8}"/>
                  </a:ext>
                </a:extLst>
              </p:cNvPr>
              <p:cNvPicPr>
                <a:picLocks noChangeAspect="1"/>
              </p:cNvPicPr>
              <p:nvPr>
                <p:custDataLst>
                  <p:tags r:id="rId4"/>
                </p:custDataLst>
              </p:nvPr>
            </p:nvPicPr>
            <p:blipFill>
              <a:blip r:embed="rId16"/>
              <a:stretch>
                <a:fillRect/>
              </a:stretch>
            </p:blipFill>
            <p:spPr>
              <a:xfrm>
                <a:off x="3538303" y="5573478"/>
                <a:ext cx="174567" cy="125588"/>
              </a:xfrm>
              <a:prstGeom prst="rect">
                <a:avLst/>
              </a:prstGeom>
            </p:spPr>
          </p:pic>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bm e_2$&#10;&#10;\end{document}" title="IguanaTex Bitmap Display">
                <a:extLst>
                  <a:ext uri="{FF2B5EF4-FFF2-40B4-BE49-F238E27FC236}">
                    <a16:creationId xmlns:a16="http://schemas.microsoft.com/office/drawing/2014/main" id="{A53BDD92-1D10-742E-0A36-22C90B6CB74E}"/>
                  </a:ext>
                </a:extLst>
              </p:cNvPr>
              <p:cNvPicPr>
                <a:picLocks noChangeAspect="1"/>
              </p:cNvPicPr>
              <p:nvPr>
                <p:custDataLst>
                  <p:tags r:id="rId5"/>
                </p:custDataLst>
              </p:nvPr>
            </p:nvPicPr>
            <p:blipFill>
              <a:blip r:embed="rId17"/>
              <a:stretch>
                <a:fillRect/>
              </a:stretch>
            </p:blipFill>
            <p:spPr>
              <a:xfrm>
                <a:off x="4028424" y="5440465"/>
                <a:ext cx="179590" cy="125587"/>
              </a:xfrm>
              <a:prstGeom prst="rect">
                <a:avLst/>
              </a:prstGeom>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 $\kappa(\bm e_1) &gt; \kappa(\bm e_2) &gt; 0$&#10;&#10;\end{document}" title="IguanaTex Bitmap Display">
                <a:extLst>
                  <a:ext uri="{FF2B5EF4-FFF2-40B4-BE49-F238E27FC236}">
                    <a16:creationId xmlns:a16="http://schemas.microsoft.com/office/drawing/2014/main" id="{B039B3B6-6994-EFCE-CA46-DD69070A9D6F}"/>
                  </a:ext>
                </a:extLst>
              </p:cNvPr>
              <p:cNvPicPr>
                <a:picLocks noChangeAspect="1"/>
              </p:cNvPicPr>
              <p:nvPr>
                <p:custDataLst>
                  <p:tags r:id="rId6"/>
                </p:custDataLst>
              </p:nvPr>
            </p:nvPicPr>
            <p:blipFill>
              <a:blip r:embed="rId18"/>
              <a:stretch>
                <a:fillRect/>
              </a:stretch>
            </p:blipFill>
            <p:spPr>
              <a:xfrm>
                <a:off x="4413877" y="5445564"/>
                <a:ext cx="1623844" cy="209731"/>
              </a:xfrm>
              <a:prstGeom prst="rect">
                <a:avLst/>
              </a:prstGeom>
            </p:spPr>
          </p:pic>
        </p:grpSp>
        <p:grpSp>
          <p:nvGrpSpPr>
            <p:cNvPr id="13" name="Group 12">
              <a:extLst>
                <a:ext uri="{FF2B5EF4-FFF2-40B4-BE49-F238E27FC236}">
                  <a16:creationId xmlns:a16="http://schemas.microsoft.com/office/drawing/2014/main" id="{9ABB635C-4BD9-B8A7-F688-A98A15BB4923}"/>
                </a:ext>
              </a:extLst>
            </p:cNvPr>
            <p:cNvGrpSpPr/>
            <p:nvPr/>
          </p:nvGrpSpPr>
          <p:grpSpPr>
            <a:xfrm>
              <a:off x="1078394" y="5410809"/>
              <a:ext cx="1834218" cy="524483"/>
              <a:chOff x="1078394" y="5410809"/>
              <a:chExt cx="1834218" cy="524483"/>
            </a:xfrm>
          </p:grpSpPr>
          <p:sp>
            <p:nvSpPr>
              <p:cNvPr id="14" name="Oval 13">
                <a:extLst>
                  <a:ext uri="{FF2B5EF4-FFF2-40B4-BE49-F238E27FC236}">
                    <a16:creationId xmlns:a16="http://schemas.microsoft.com/office/drawing/2014/main" id="{7E4325F7-9442-CA76-C4BB-D8EC35BFBD33}"/>
                  </a:ext>
                </a:extLst>
              </p:cNvPr>
              <p:cNvSpPr/>
              <p:nvPr/>
            </p:nvSpPr>
            <p:spPr>
              <a:xfrm>
                <a:off x="1086792" y="5540071"/>
                <a:ext cx="93231" cy="9307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a:extLst>
                  <a:ext uri="{FF2B5EF4-FFF2-40B4-BE49-F238E27FC236}">
                    <a16:creationId xmlns:a16="http://schemas.microsoft.com/office/drawing/2014/main" id="{32481BCE-9409-F830-F3A6-699C2DA1993D}"/>
                  </a:ext>
                </a:extLst>
              </p:cNvPr>
              <p:cNvSpPr txBox="1"/>
              <p:nvPr/>
            </p:nvSpPr>
            <p:spPr>
              <a:xfrm>
                <a:off x="1163228" y="5410809"/>
                <a:ext cx="1589716" cy="352154"/>
              </a:xfrm>
              <a:prstGeom prst="rect">
                <a:avLst/>
              </a:prstGeom>
              <a:noFill/>
            </p:spPr>
            <p:txBody>
              <a:bodyPr wrap="none" rtlCol="0">
                <a:spAutoFit/>
              </a:bodyPr>
              <a:lstStyle/>
              <a:p>
                <a:r>
                  <a:rPr lang="en-US" sz="1400" dirty="0">
                    <a:latin typeface="+mj-lt"/>
                    <a:cs typeface="Times New Roman" panose="02020603050405020304" pitchFamily="18" charset="0"/>
                  </a:rPr>
                  <a:t>outlier samples</a:t>
                </a:r>
              </a:p>
            </p:txBody>
          </p:sp>
          <p:sp>
            <p:nvSpPr>
              <p:cNvPr id="16" name="Oval 15">
                <a:extLst>
                  <a:ext uri="{FF2B5EF4-FFF2-40B4-BE49-F238E27FC236}">
                    <a16:creationId xmlns:a16="http://schemas.microsoft.com/office/drawing/2014/main" id="{48166CEB-4348-3A2B-C444-8A655C76823A}"/>
                  </a:ext>
                </a:extLst>
              </p:cNvPr>
              <p:cNvSpPr/>
              <p:nvPr/>
            </p:nvSpPr>
            <p:spPr>
              <a:xfrm>
                <a:off x="1078394" y="5707089"/>
                <a:ext cx="93231" cy="93072"/>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TextBox 16">
                <a:extLst>
                  <a:ext uri="{FF2B5EF4-FFF2-40B4-BE49-F238E27FC236}">
                    <a16:creationId xmlns:a16="http://schemas.microsoft.com/office/drawing/2014/main" id="{53523B85-3901-7DF0-108D-86E9B6585F76}"/>
                  </a:ext>
                </a:extLst>
              </p:cNvPr>
              <p:cNvSpPr txBox="1"/>
              <p:nvPr/>
            </p:nvSpPr>
            <p:spPr>
              <a:xfrm>
                <a:off x="1163228" y="5583138"/>
                <a:ext cx="1749384" cy="352154"/>
              </a:xfrm>
              <a:prstGeom prst="rect">
                <a:avLst/>
              </a:prstGeom>
              <a:noFill/>
            </p:spPr>
            <p:txBody>
              <a:bodyPr wrap="none" rtlCol="0">
                <a:spAutoFit/>
              </a:bodyPr>
              <a:lstStyle/>
              <a:p>
                <a:r>
                  <a:rPr lang="en-US" sz="1400" dirty="0">
                    <a:latin typeface="+mj-lt"/>
                    <a:cs typeface="Times New Roman" panose="02020603050405020304" pitchFamily="18" charset="0"/>
                  </a:rPr>
                  <a:t>nominal samples</a:t>
                </a:r>
              </a:p>
            </p:txBody>
          </p:sp>
        </p:grpSp>
      </p:grpSp>
      <p:pic>
        <p:nvPicPr>
          <p:cNvPr id="67" name="Picture 66" descr="\documentclass{article}&#10;\usepackage{amsmath,amssymb}&#10;\usepackage{bm}&#10;\DeclareFontFamily{U}{mathx}{}&#10;\DeclareFontShape{U}{mathx}{m}{n}{&lt;-&gt; mathx10}{}&#10;\DeclareSymbolFont{mathx}{U}{mathx}{m}{n}&#10;%\DeclareMathAccent{\widehat}{0}{mathx}{&quot;70}&#10;\DeclareMathAccent{\widecheck}{0}{mathx}{&quot;71}&#10;\pagestyle{empty}&#10;\begin{document}&#10; $ \bm W = [(\bm A_1)^\top,\dots,(\bm A_M)^\top]^\top,$&#10;&#10;\end{document}" title="IguanaTex Bitmap Display">
            <a:extLst>
              <a:ext uri="{FF2B5EF4-FFF2-40B4-BE49-F238E27FC236}">
                <a16:creationId xmlns:a16="http://schemas.microsoft.com/office/drawing/2014/main" id="{D5D383C2-DCB0-F796-71E4-2F6F7D6D0183}"/>
              </a:ext>
            </a:extLst>
          </p:cNvPr>
          <p:cNvPicPr>
            <a:picLocks noChangeAspect="1"/>
          </p:cNvPicPr>
          <p:nvPr>
            <p:custDataLst>
              <p:tags r:id="rId2"/>
            </p:custDataLst>
          </p:nvPr>
        </p:nvPicPr>
        <p:blipFill>
          <a:blip r:embed="rId19"/>
          <a:stretch>
            <a:fillRect/>
          </a:stretch>
        </p:blipFill>
        <p:spPr>
          <a:xfrm>
            <a:off x="3491430" y="4093665"/>
            <a:ext cx="2514062" cy="227872"/>
          </a:xfrm>
          <a:prstGeom prst="rect">
            <a:avLst/>
          </a:prstGeom>
        </p:spPr>
      </p:pic>
      <p:pic>
        <p:nvPicPr>
          <p:cNvPr id="68" name="Picture 67" descr="\documentclass{article}&#10;\usepackage{amsmath,amssymb}&#10;\usepackage{bm}&#10;\DeclareFontFamily{U}{mathx}{}&#10;\DeclareFontShape{U}{mathx}{m}{n}{&lt;-&gt; mathx10}{}&#10;\DeclareSymbolFont{mathx}{U}{mathx}{m}{n}&#10;%\DeclareMathAccent{\widehat}{0}{mathx}{&quot;70}&#10;\DeclareMathAccent{\widecheck}{0}{mathx}{&quot;71}&#10;\pagestyle{empty}&#10;\begin{document}&#10; ${\bm e_n}=[(\bm e_n^{(1)})^\top , \ldots,(\bm e_n^{(M)})^\top ]^\top$&#10;&#10;\end{document}" title="IguanaTex Bitmap Display">
            <a:extLst>
              <a:ext uri="{FF2B5EF4-FFF2-40B4-BE49-F238E27FC236}">
                <a16:creationId xmlns:a16="http://schemas.microsoft.com/office/drawing/2014/main" id="{B9FA3CE9-2F25-B9A6-2280-6F2B51C428F1}"/>
              </a:ext>
            </a:extLst>
          </p:cNvPr>
          <p:cNvPicPr>
            <a:picLocks noChangeAspect="1"/>
          </p:cNvPicPr>
          <p:nvPr>
            <p:custDataLst>
              <p:tags r:id="rId3"/>
            </p:custDataLst>
          </p:nvPr>
        </p:nvPicPr>
        <p:blipFill>
          <a:blip r:embed="rId20"/>
          <a:stretch>
            <a:fillRect/>
          </a:stretch>
        </p:blipFill>
        <p:spPr>
          <a:xfrm>
            <a:off x="6349773" y="4041577"/>
            <a:ext cx="2207573" cy="231865"/>
          </a:xfrm>
          <a:prstGeom prst="rect">
            <a:avLst/>
          </a:prstGeom>
        </p:spPr>
      </p:pic>
      <p:sp>
        <p:nvSpPr>
          <p:cNvPr id="69" name="TextBox 68">
            <a:extLst>
              <a:ext uri="{FF2B5EF4-FFF2-40B4-BE49-F238E27FC236}">
                <a16:creationId xmlns:a16="http://schemas.microsoft.com/office/drawing/2014/main" id="{4AB33507-7F31-2C9E-42CF-CFFDEE81B446}"/>
              </a:ext>
            </a:extLst>
          </p:cNvPr>
          <p:cNvSpPr txBox="1"/>
          <p:nvPr/>
        </p:nvSpPr>
        <p:spPr>
          <a:xfrm>
            <a:off x="6883389" y="5825496"/>
            <a:ext cx="1736373" cy="307777"/>
          </a:xfrm>
          <a:prstGeom prst="rect">
            <a:avLst/>
          </a:prstGeom>
          <a:noFill/>
        </p:spPr>
        <p:txBody>
          <a:bodyPr wrap="none" rtlCol="0">
            <a:spAutoFit/>
          </a:bodyPr>
          <a:lstStyle/>
          <a:p>
            <a:r>
              <a:rPr lang="en-US" sz="1400" dirty="0">
                <a:latin typeface="+mj-lt"/>
                <a:cs typeface="Times New Roman" panose="02020603050405020304" pitchFamily="18" charset="0"/>
              </a:rPr>
              <a:t>outlier impact score</a:t>
            </a:r>
          </a:p>
        </p:txBody>
      </p:sp>
    </p:spTree>
    <p:extLst>
      <p:ext uri="{BB962C8B-B14F-4D97-AF65-F5344CB8AC3E}">
        <p14:creationId xmlns:p14="http://schemas.microsoft.com/office/powerpoint/2010/main" val="13968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D52A-4414-3BF3-94D3-0E31B93B54F0}"/>
              </a:ext>
            </a:extLst>
          </p:cNvPr>
          <p:cNvSpPr>
            <a:spLocks noGrp="1"/>
          </p:cNvSpPr>
          <p:nvPr>
            <p:ph type="title"/>
          </p:nvPr>
        </p:nvSpPr>
        <p:spPr>
          <a:xfrm>
            <a:off x="115702" y="0"/>
            <a:ext cx="8535237" cy="1325563"/>
          </a:xfrm>
        </p:spPr>
        <p:txBody>
          <a:bodyPr>
            <a:normAutofit fontScale="90000"/>
          </a:bodyPr>
          <a:lstStyle/>
          <a:p>
            <a:r>
              <a:rPr lang="en-US" dirty="0"/>
              <a:t>Identifiability under Instance-dependent Label Noise </a:t>
            </a:r>
            <a:br>
              <a:rPr lang="en-US" dirty="0"/>
            </a:br>
            <a:endParaRPr lang="en-US" dirty="0"/>
          </a:p>
        </p:txBody>
      </p:sp>
      <p:sp>
        <p:nvSpPr>
          <p:cNvPr id="4" name="Rectangle: Rounded Corners 3">
            <a:extLst>
              <a:ext uri="{FF2B5EF4-FFF2-40B4-BE49-F238E27FC236}">
                <a16:creationId xmlns:a16="http://schemas.microsoft.com/office/drawing/2014/main" id="{CC8551B3-A7B4-D004-7386-530C322D0F38}"/>
              </a:ext>
            </a:extLst>
          </p:cNvPr>
          <p:cNvSpPr/>
          <p:nvPr/>
        </p:nvSpPr>
        <p:spPr>
          <a:xfrm>
            <a:off x="897308" y="725742"/>
            <a:ext cx="6426438" cy="250537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begin{equation}&#10;\begin{aligned} &#10;\underset{\{\bm A_m \in {\cal A}\}, \{\bm e_n^{(m)} \in {\cal E}\}, \bm f \in {\cal F}}{\rm minimize}~ &amp; \frac{1}{S}\sum_{(m,n) \in {\cal S}}  {\sf CE}(\bm A_m\bm f_{\bm \theta}(\bm x_n)+\bm e_n^{(m)},\widecheck{y}_{n}^{(m)}),\label{eq:ce_criterion_obj}\\&#10; {\rm subject~ to} ~ &amp;\sum_{n=1}^N\mathbb{I}\left\{\sum_{m =1}^{ {M}}\|\bm e_n^{(m)}\|_{2} &gt; 0\right\} \le C,&#10;\end{aligned}&#10;\end{equation}&#10;\end{document}" title="IguanaTex Bitmap Display">
            <a:extLst>
              <a:ext uri="{FF2B5EF4-FFF2-40B4-BE49-F238E27FC236}">
                <a16:creationId xmlns:a16="http://schemas.microsoft.com/office/drawing/2014/main" id="{FC802C43-AB36-6ECB-4019-12D6F65DF85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97308" y="3627216"/>
            <a:ext cx="6330314" cy="1326387"/>
          </a:xfrm>
          <a:prstGeom prst="rect">
            <a:avLst/>
          </a:prstGeom>
        </p:spPr>
      </p:pic>
      <p:sp>
        <p:nvSpPr>
          <p:cNvPr id="6" name="TextBox 5">
            <a:extLst>
              <a:ext uri="{FF2B5EF4-FFF2-40B4-BE49-F238E27FC236}">
                <a16:creationId xmlns:a16="http://schemas.microsoft.com/office/drawing/2014/main" id="{C0683A44-9CE9-3E43-FFA7-5155BEABF992}"/>
              </a:ext>
            </a:extLst>
          </p:cNvPr>
          <p:cNvSpPr txBox="1"/>
          <p:nvPr/>
        </p:nvSpPr>
        <p:spPr>
          <a:xfrm>
            <a:off x="445449" y="3148584"/>
            <a:ext cx="5814412"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Outlier-robust E2E crowdsourced learning criterion</a:t>
            </a:r>
          </a:p>
        </p:txBody>
      </p:sp>
      <p:grpSp>
        <p:nvGrpSpPr>
          <p:cNvPr id="7" name="Group 6">
            <a:extLst>
              <a:ext uri="{FF2B5EF4-FFF2-40B4-BE49-F238E27FC236}">
                <a16:creationId xmlns:a16="http://schemas.microsoft.com/office/drawing/2014/main" id="{810F8A20-2DFF-EE6B-0F6F-30163E4C90E8}"/>
              </a:ext>
            </a:extLst>
          </p:cNvPr>
          <p:cNvGrpSpPr/>
          <p:nvPr/>
        </p:nvGrpSpPr>
        <p:grpSpPr>
          <a:xfrm>
            <a:off x="444427" y="3474798"/>
            <a:ext cx="7236075" cy="1741005"/>
            <a:chOff x="-405955" y="5527388"/>
            <a:chExt cx="7236075" cy="1741005"/>
          </a:xfrm>
        </p:grpSpPr>
        <p:sp>
          <p:nvSpPr>
            <p:cNvPr id="8" name="Rectangle: Rounded Corners 7">
              <a:extLst>
                <a:ext uri="{FF2B5EF4-FFF2-40B4-BE49-F238E27FC236}">
                  <a16:creationId xmlns:a16="http://schemas.microsoft.com/office/drawing/2014/main" id="{A6E41E35-69C0-EFBA-2C3B-266B57C6AA94}"/>
                </a:ext>
              </a:extLst>
            </p:cNvPr>
            <p:cNvSpPr/>
            <p:nvPr/>
          </p:nvSpPr>
          <p:spPr>
            <a:xfrm>
              <a:off x="-405955" y="5527388"/>
              <a:ext cx="7236075" cy="174100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 \label{eq:nmf_11}&#10; \underbrace{\begin{bmatrix}&#10;\bm p_1^{(1)}&amp;\dots&amp; \bm p_N^{(1)}\\&#10;\vdots&amp;\ddots&amp;\vdots\\&#10;\bm p_1^{(M)}&amp; \dots&amp; \bm p_N^{(M)}\\&#10;\end{bmatrix}}_{\bm P}= &amp;\underbrace{\begin{bmatrix}\bm A_1\\\vdots\\\bm A_M\end{bmatrix}}_{\bm W} \underbrace{\begin{bmatrix}\bm f(\bm x_1)&amp; \dots &amp;\bm f(\bm x_N)\end{bmatrix}}_{\bm F}+\underbrace{\begin{bmatrix}&#10;\bm e_1^{(1)} &amp;\dots&amp; \bm e_N^{(1)}\\&#10;\vdots&amp;\ddots&amp;\vdots\\&#10;\bm e_1^{(M)}&amp; \dots&amp; \bm e_N^{(M)}\\&#10;\end{bmatrix}}_{\bm E} \nonumber\\&#10;  {\bm P} &amp;= \bm W \bm F +\bm E,\nonumber&#10;\end{align}&#10;&#10;\end{document}" title="IguanaTex Bitmap Display">
              <a:extLst>
                <a:ext uri="{FF2B5EF4-FFF2-40B4-BE49-F238E27FC236}">
                  <a16:creationId xmlns:a16="http://schemas.microsoft.com/office/drawing/2014/main" id="{14A2EEC7-C125-9BF4-0840-DB436F2D595E}"/>
                </a:ext>
              </a:extLst>
            </p:cNvPr>
            <p:cNvPicPr>
              <a:picLocks noChangeAspect="1"/>
            </p:cNvPicPr>
            <p:nvPr>
              <p:custDataLst>
                <p:tags r:id="rId4"/>
              </p:custDataLst>
            </p:nvPr>
          </p:nvPicPr>
          <p:blipFill>
            <a:blip r:embed="rId7"/>
            <a:stretch>
              <a:fillRect/>
            </a:stretch>
          </p:blipFill>
          <p:spPr>
            <a:xfrm>
              <a:off x="-257235" y="5590286"/>
              <a:ext cx="6930586" cy="1620812"/>
            </a:xfrm>
            <a:prstGeom prst="rect">
              <a:avLst/>
            </a:prstGeom>
          </p:spPr>
        </p:pic>
      </p:grpSp>
      <p:sp>
        <p:nvSpPr>
          <p:cNvPr id="10" name="Speech Bubble: Oval 9">
            <a:extLst>
              <a:ext uri="{FF2B5EF4-FFF2-40B4-BE49-F238E27FC236}">
                <a16:creationId xmlns:a16="http://schemas.microsoft.com/office/drawing/2014/main" id="{211AEB18-FE7F-E139-26C4-44F0D54B5F33}"/>
              </a:ext>
            </a:extLst>
          </p:cNvPr>
          <p:cNvSpPr/>
          <p:nvPr/>
        </p:nvSpPr>
        <p:spPr>
          <a:xfrm>
            <a:off x="7723719" y="2982120"/>
            <a:ext cx="1262634" cy="893760"/>
          </a:xfrm>
          <a:prstGeom prst="wedgeEllipseCallout">
            <a:avLst>
              <a:gd name="adj1" fmla="val -59014"/>
              <a:gd name="adj2" fmla="val 91176"/>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cs typeface="Times New Roman" panose="02020603050405020304" pitchFamily="18" charset="0"/>
              </a:rPr>
              <a:t>Robust NMF</a:t>
            </a:r>
          </a:p>
        </p:txBody>
      </p:sp>
      <p:pic>
        <p:nvPicPr>
          <p:cNvPr id="11" name="Picture 10" descr="\documentclass{article}&#10;\usepackage{amsmath,amssymb,nicefrac,mathrsfs}&#10;\usepackage{bm}&#10;\DeclareFontFamily{U}{mathx}{}&#10;\DeclareFontShape{U}{mathx}{m}{n}{&lt;-&gt; mathx10}{}&#10;\DeclareSymbolFont{mathx}{U}{mathx}{m}{n}&#10;%\DeclareMathAccent{\widehat}{0}{mathx}{&quot;70}&#10;\DeclareMathAccent{\widecheck}{0}{mathx}{&quot;71}&#10;\pagestyle{empty}&#10;\begin{document}&#10; \noindent&#10;{\bf Theorem 3.5} [Nguyen et al., 2024] (Informal) Let ($\{\widehat{\bm A}_m\}$, $\{\widehat{\bm e}_n^{(m)}\}$, $\widehat{\bm f}$) be any optimal solution of (1). The following result holds with probability greater than $1-2/S- K/T^{\alpha}$:&#10;\begin{align*}&#10;\underset{\bm x \sim \mathcal{D}_{\bm x}}{\mathbb{E}} \left[\min_{\boldsymbol \Pi}\|\widehat{\bm f}(\bm x)-\bm \Pi^{\top}\bm f(\bm x)\|_2^2\right]&#10;&amp; \leq K (\eta + \xi_1 + \xi_2),\\&#10;\underset{\bm \Pi}{\min}~\|\widehat{\bm A}_m -\bm A_m\bm \Pi\|^2_{\rm F} = K\sigma^2&amp;(\eta+\xi_1+\xi_2), ~\forall m,&#10;\end{align*}&#10;where $\eta^2 =\mathcal{O}\left(\nicefrac{\beta MT^{\alpha}}{\sqrt{S}} \left( \sqrt{M\log S} + (\|{\bm X}\|_2 \mathscr{R}_{\mathcal{F}})^{0.25}  \right) \right)$,&#10;$\bm \Pi$ a permutation matrix, $\bm X$ is defined as before, and  $T = N - |\mathcal{I}|$ . In addition, we have exact outlier detection, i.e., $ \widehat{{\cal I}}={\cal I} $&#10;&#10;\end{document}" title="IguanaTex Bitmap Display">
            <a:extLst>
              <a:ext uri="{FF2B5EF4-FFF2-40B4-BE49-F238E27FC236}">
                <a16:creationId xmlns:a16="http://schemas.microsoft.com/office/drawing/2014/main" id="{A21515B0-B541-4DF4-5D8E-98CA451229A0}"/>
              </a:ext>
            </a:extLst>
          </p:cNvPr>
          <p:cNvPicPr>
            <a:picLocks noChangeAspect="1"/>
          </p:cNvPicPr>
          <p:nvPr>
            <p:custDataLst>
              <p:tags r:id="rId2"/>
            </p:custDataLst>
          </p:nvPr>
        </p:nvPicPr>
        <p:blipFill>
          <a:blip r:embed="rId8"/>
          <a:stretch>
            <a:fillRect/>
          </a:stretch>
        </p:blipFill>
        <p:spPr>
          <a:xfrm>
            <a:off x="1176323" y="762613"/>
            <a:ext cx="5858715" cy="2307449"/>
          </a:xfrm>
          <a:prstGeom prst="rect">
            <a:avLst/>
          </a:prstGeom>
        </p:spPr>
      </p:pic>
      <p:sp>
        <p:nvSpPr>
          <p:cNvPr id="12" name="TextBox 11">
            <a:extLst>
              <a:ext uri="{FF2B5EF4-FFF2-40B4-BE49-F238E27FC236}">
                <a16:creationId xmlns:a16="http://schemas.microsoft.com/office/drawing/2014/main" id="{87FB6009-1B19-252A-0E25-CACC0F2BDC47}"/>
              </a:ext>
            </a:extLst>
          </p:cNvPr>
          <p:cNvSpPr txBox="1"/>
          <p:nvPr/>
        </p:nvSpPr>
        <p:spPr>
          <a:xfrm>
            <a:off x="436483" y="5267274"/>
            <a:ext cx="880899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is shown using the </a:t>
            </a:r>
            <a:r>
              <a:rPr lang="en-US" b="1" dirty="0">
                <a:latin typeface="+mj-lt"/>
                <a:cs typeface="Times New Roman" panose="02020603050405020304" pitchFamily="18" charset="0"/>
              </a:rPr>
              <a:t>anchor point condition</a:t>
            </a:r>
            <a:r>
              <a:rPr lang="en-US" dirty="0">
                <a:latin typeface="+mj-lt"/>
                <a:cs typeface="Times New Roman" panose="02020603050405020304" pitchFamily="18" charset="0"/>
              </a:rPr>
              <a:t>, </a:t>
            </a:r>
            <a:r>
              <a:rPr lang="en-US" b="1" dirty="0">
                <a:latin typeface="+mj-lt"/>
                <a:cs typeface="Times New Roman" panose="02020603050405020304" pitchFamily="18" charset="0"/>
              </a:rPr>
              <a:t>class expert condition</a:t>
            </a:r>
            <a:r>
              <a:rPr lang="en-US" dirty="0">
                <a:latin typeface="+mj-lt"/>
                <a:cs typeface="Times New Roman" panose="02020603050405020304" pitchFamily="18" charset="0"/>
              </a:rPr>
              <a:t>, the assumption that the </a:t>
            </a:r>
            <a:r>
              <a:rPr lang="en-US" b="1" dirty="0">
                <a:latin typeface="+mj-lt"/>
                <a:cs typeface="Times New Roman" panose="02020603050405020304" pitchFamily="18" charset="0"/>
              </a:rPr>
              <a:t>outliers are scarce</a:t>
            </a:r>
            <a:r>
              <a:rPr lang="en-US" dirty="0">
                <a:latin typeface="+mj-lt"/>
                <a:cs typeface="Times New Roman" panose="02020603050405020304" pitchFamily="18" charset="0"/>
              </a:rPr>
              <a:t>, and they lie outside of the simplex spanned by the columns of </a:t>
            </a:r>
          </a:p>
        </p:txBody>
      </p:sp>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title="IguanaTex Bitmap Display">
            <a:extLst>
              <a:ext uri="{FF2B5EF4-FFF2-40B4-BE49-F238E27FC236}">
                <a16:creationId xmlns:a16="http://schemas.microsoft.com/office/drawing/2014/main" id="{FAE2C7F8-AD90-34F6-AB98-81E06E46B822}"/>
              </a:ext>
            </a:extLst>
          </p:cNvPr>
          <p:cNvPicPr>
            <a:picLocks noChangeAspect="1"/>
          </p:cNvPicPr>
          <p:nvPr>
            <p:custDataLst>
              <p:tags r:id="rId3"/>
            </p:custDataLst>
          </p:nvPr>
        </p:nvPicPr>
        <p:blipFill>
          <a:blip r:embed="rId9"/>
          <a:stretch>
            <a:fillRect/>
          </a:stretch>
        </p:blipFill>
        <p:spPr>
          <a:xfrm>
            <a:off x="4840980" y="5934930"/>
            <a:ext cx="261943" cy="160457"/>
          </a:xfrm>
          <a:prstGeom prst="rect">
            <a:avLst/>
          </a:prstGeom>
        </p:spPr>
      </p:pic>
      <p:sp>
        <p:nvSpPr>
          <p:cNvPr id="14" name="TextBox 13">
            <a:extLst>
              <a:ext uri="{FF2B5EF4-FFF2-40B4-BE49-F238E27FC236}">
                <a16:creationId xmlns:a16="http://schemas.microsoft.com/office/drawing/2014/main" id="{6D37774A-D361-E8BD-A2B0-6AC9DFF7EB72}"/>
              </a:ext>
            </a:extLst>
          </p:cNvPr>
          <p:cNvSpPr txBox="1"/>
          <p:nvPr/>
        </p:nvSpPr>
        <p:spPr>
          <a:xfrm>
            <a:off x="1329020" y="6511897"/>
            <a:ext cx="6843540" cy="219291"/>
          </a:xfrm>
          <a:prstGeom prst="rect">
            <a:avLst/>
          </a:prstGeom>
          <a:noFill/>
        </p:spPr>
        <p:txBody>
          <a:bodyPr wrap="none" rtlCol="0">
            <a:spAutoFit/>
          </a:bodyPr>
          <a:lstStyle/>
          <a:p>
            <a:r>
              <a:rPr lang="en-US" sz="825" dirty="0">
                <a:latin typeface="+mj-lt"/>
                <a:cs typeface="Times New Roman" panose="02020603050405020304" pitchFamily="18" charset="0"/>
              </a:rPr>
              <a:t>T. Nguyen, S. Ibrahim, and X. Fu. ``Noisy Label Learning with Instance-Dependent Outliers: Identifiability via Crowd Wisdom’’, </a:t>
            </a:r>
            <a:r>
              <a:rPr lang="en-US" sz="825" dirty="0" err="1">
                <a:latin typeface="+mj-lt"/>
                <a:cs typeface="Times New Roman" panose="02020603050405020304" pitchFamily="18" charset="0"/>
              </a:rPr>
              <a:t>NeurIPS</a:t>
            </a:r>
            <a:r>
              <a:rPr lang="en-US" sz="825" dirty="0">
                <a:latin typeface="+mj-lt"/>
                <a:cs typeface="Times New Roman" panose="02020603050405020304" pitchFamily="18" charset="0"/>
              </a:rPr>
              <a:t>, 2024.</a:t>
            </a:r>
          </a:p>
        </p:txBody>
      </p:sp>
    </p:spTree>
    <p:extLst>
      <p:ext uri="{BB962C8B-B14F-4D97-AF65-F5344CB8AC3E}">
        <p14:creationId xmlns:p14="http://schemas.microsoft.com/office/powerpoint/2010/main" val="49982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AC9-49A7-56FE-FA2B-0226CEFE2445}"/>
              </a:ext>
            </a:extLst>
          </p:cNvPr>
          <p:cNvSpPr>
            <a:spLocks noGrp="1"/>
          </p:cNvSpPr>
          <p:nvPr>
            <p:ph type="title"/>
          </p:nvPr>
        </p:nvSpPr>
        <p:spPr/>
        <p:txBody>
          <a:bodyPr/>
          <a:lstStyle/>
          <a:p>
            <a:r>
              <a:rPr lang="en-US" dirty="0"/>
              <a:t>Empirical Results</a:t>
            </a:r>
          </a:p>
        </p:txBody>
      </p:sp>
      <p:pic>
        <p:nvPicPr>
          <p:cNvPr id="4" name="Picture 3">
            <a:extLst>
              <a:ext uri="{FF2B5EF4-FFF2-40B4-BE49-F238E27FC236}">
                <a16:creationId xmlns:a16="http://schemas.microsoft.com/office/drawing/2014/main" id="{128515B0-9264-EC0C-A191-C1DE537E0180}"/>
              </a:ext>
            </a:extLst>
          </p:cNvPr>
          <p:cNvPicPr>
            <a:picLocks noChangeAspect="1"/>
          </p:cNvPicPr>
          <p:nvPr/>
        </p:nvPicPr>
        <p:blipFill>
          <a:blip r:embed="rId8"/>
          <a:srcRect r="74322"/>
          <a:stretch/>
        </p:blipFill>
        <p:spPr>
          <a:xfrm>
            <a:off x="5716763" y="2038638"/>
            <a:ext cx="2345458" cy="2088350"/>
          </a:xfrm>
          <a:prstGeom prst="rect">
            <a:avLst/>
          </a:prstGeom>
        </p:spPr>
      </p:pic>
      <p:sp>
        <p:nvSpPr>
          <p:cNvPr id="5" name="Rectangle: Rounded Corners 4">
            <a:extLst>
              <a:ext uri="{FF2B5EF4-FFF2-40B4-BE49-F238E27FC236}">
                <a16:creationId xmlns:a16="http://schemas.microsoft.com/office/drawing/2014/main" id="{879EA0F3-A797-881F-5D06-3A64B52594A3}"/>
              </a:ext>
            </a:extLst>
          </p:cNvPr>
          <p:cNvSpPr/>
          <p:nvPr/>
        </p:nvSpPr>
        <p:spPr>
          <a:xfrm>
            <a:off x="5056094" y="834867"/>
            <a:ext cx="3834447" cy="1643414"/>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6" name="Picture 5">
            <a:extLst>
              <a:ext uri="{FF2B5EF4-FFF2-40B4-BE49-F238E27FC236}">
                <a16:creationId xmlns:a16="http://schemas.microsoft.com/office/drawing/2014/main" id="{F923DCC1-EA3F-B143-35F6-F7079E7799F5}"/>
              </a:ext>
            </a:extLst>
          </p:cNvPr>
          <p:cNvPicPr>
            <a:picLocks noChangeAspect="1"/>
          </p:cNvPicPr>
          <p:nvPr/>
        </p:nvPicPr>
        <p:blipFill>
          <a:blip r:embed="rId8"/>
          <a:srcRect l="25678"/>
          <a:stretch/>
        </p:blipFill>
        <p:spPr>
          <a:xfrm>
            <a:off x="2514935" y="4139715"/>
            <a:ext cx="6611135" cy="2033786"/>
          </a:xfrm>
          <a:prstGeom prst="rect">
            <a:avLst/>
          </a:prstGeom>
        </p:spPr>
      </p:pic>
      <p:grpSp>
        <p:nvGrpSpPr>
          <p:cNvPr id="7" name="Group 6">
            <a:extLst>
              <a:ext uri="{FF2B5EF4-FFF2-40B4-BE49-F238E27FC236}">
                <a16:creationId xmlns:a16="http://schemas.microsoft.com/office/drawing/2014/main" id="{7D1F7FEC-F995-B896-F0DD-314EA0636E0C}"/>
              </a:ext>
            </a:extLst>
          </p:cNvPr>
          <p:cNvGrpSpPr/>
          <p:nvPr/>
        </p:nvGrpSpPr>
        <p:grpSpPr>
          <a:xfrm>
            <a:off x="5422424" y="4012505"/>
            <a:ext cx="3092926" cy="369332"/>
            <a:chOff x="239073" y="2777712"/>
            <a:chExt cx="3092926" cy="369332"/>
          </a:xfrm>
        </p:grpSpPr>
        <p:pic>
          <p:nvPicPr>
            <p:cNvPr id="8" name="Picture 7" descr="\documentclass{article}&#10;\usepackage{amsmath,bm,amsfonts,amssymb}&#10;\pagestyle{empty}&#10;\begin{document}&#10;&#10;$s_n = \sum_{m=1}^M \|\widehat{\bm e}_n^{(m)}\|_2^2 $&#10;&#10;&#10;\end{document}" title="IguanaTex Bitmap Display">
              <a:extLst>
                <a:ext uri="{FF2B5EF4-FFF2-40B4-BE49-F238E27FC236}">
                  <a16:creationId xmlns:a16="http://schemas.microsoft.com/office/drawing/2014/main" id="{AEA5025E-0699-B6F6-6246-B077D3A64D15}"/>
                </a:ext>
              </a:extLst>
            </p:cNvPr>
            <p:cNvPicPr>
              <a:picLocks noChangeAspect="1"/>
            </p:cNvPicPr>
            <p:nvPr>
              <p:custDataLst>
                <p:tags r:id="rId6"/>
              </p:custDataLst>
            </p:nvPr>
          </p:nvPicPr>
          <p:blipFill>
            <a:blip r:embed="rId9"/>
            <a:stretch>
              <a:fillRect/>
            </a:stretch>
          </p:blipFill>
          <p:spPr>
            <a:xfrm>
              <a:off x="1597875" y="2811755"/>
              <a:ext cx="1734124" cy="272592"/>
            </a:xfrm>
            <a:prstGeom prst="rect">
              <a:avLst/>
            </a:prstGeom>
          </p:spPr>
        </p:pic>
        <p:sp>
          <p:nvSpPr>
            <p:cNvPr id="9" name="TextBox 8">
              <a:extLst>
                <a:ext uri="{FF2B5EF4-FFF2-40B4-BE49-F238E27FC236}">
                  <a16:creationId xmlns:a16="http://schemas.microsoft.com/office/drawing/2014/main" id="{C8FFC13B-22BE-CE0C-8A1E-6E73BEB71A3E}"/>
                </a:ext>
              </a:extLst>
            </p:cNvPr>
            <p:cNvSpPr txBox="1"/>
            <p:nvPr/>
          </p:nvSpPr>
          <p:spPr>
            <a:xfrm>
              <a:off x="239073" y="2777712"/>
              <a:ext cx="1556836" cy="369332"/>
            </a:xfrm>
            <a:prstGeom prst="rect">
              <a:avLst/>
            </a:prstGeom>
            <a:noFill/>
          </p:spPr>
          <p:txBody>
            <a:bodyPr wrap="none" rtlCol="0">
              <a:spAutoFit/>
            </a:bodyPr>
            <a:lstStyle/>
            <a:p>
              <a:r>
                <a:rPr lang="en-US" dirty="0">
                  <a:latin typeface="+mj-lt"/>
                  <a:cs typeface="Times New Roman" panose="02020603050405020304" pitchFamily="18" charset="0"/>
                </a:rPr>
                <a:t>Histogram of </a:t>
              </a:r>
            </a:p>
          </p:txBody>
        </p:sp>
      </p:grpSp>
      <p:sp>
        <p:nvSpPr>
          <p:cNvPr id="10" name="TextBox 9">
            <a:extLst>
              <a:ext uri="{FF2B5EF4-FFF2-40B4-BE49-F238E27FC236}">
                <a16:creationId xmlns:a16="http://schemas.microsoft.com/office/drawing/2014/main" id="{2716CB6B-ADF4-294D-C317-6DF5B052767E}"/>
              </a:ext>
            </a:extLst>
          </p:cNvPr>
          <p:cNvSpPr txBox="1"/>
          <p:nvPr/>
        </p:nvSpPr>
        <p:spPr>
          <a:xfrm>
            <a:off x="40640" y="4052873"/>
            <a:ext cx="2609567" cy="2031325"/>
          </a:xfrm>
          <a:prstGeom prst="rect">
            <a:avLst/>
          </a:prstGeom>
          <a:noFill/>
        </p:spPr>
        <p:txBody>
          <a:bodyPr wrap="square" rtlCol="0">
            <a:spAutoFit/>
          </a:bodyPr>
          <a:lstStyle/>
          <a:p>
            <a:pPr algn="ctr"/>
            <a:r>
              <a:rPr lang="en-US" b="1" dirty="0">
                <a:latin typeface="+mj-lt"/>
                <a:cs typeface="Times New Roman" panose="02020603050405020304" pitchFamily="18" charset="0"/>
              </a:rPr>
              <a:t>The images with high score values show more instance-dependent confusion characteristics (such as background noise and blurring)</a:t>
            </a:r>
          </a:p>
        </p:txBody>
      </p:sp>
      <p:pic>
        <p:nvPicPr>
          <p:cNvPr id="11" name="Picture 10"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 &#10; &amp;\underset{\bm A_m \in {\cal A}, \bm e_n^{(m)} \in {\cal E}, \bm f \in {\cal F}}{\rm minimize}~  {\sf L}_{\sf ce} + \mu_1 {\sf L}_{\sf outlier}+\mu_2 {\sf L}_{\sf vol}&#10; \end{align*}&#10;&#10;\end{document}" title="IguanaTex Bitmap Display">
            <a:extLst>
              <a:ext uri="{FF2B5EF4-FFF2-40B4-BE49-F238E27FC236}">
                <a16:creationId xmlns:a16="http://schemas.microsoft.com/office/drawing/2014/main" id="{84F03F10-BF82-8D17-6BB5-6057E57CC74A}"/>
              </a:ext>
            </a:extLst>
          </p:cNvPr>
          <p:cNvPicPr>
            <a:picLocks noChangeAspect="1"/>
          </p:cNvPicPr>
          <p:nvPr>
            <p:custDataLst>
              <p:tags r:id="rId1"/>
            </p:custDataLst>
          </p:nvPr>
        </p:nvPicPr>
        <p:blipFill>
          <a:blip r:embed="rId10"/>
          <a:stretch>
            <a:fillRect/>
          </a:stretch>
        </p:blipFill>
        <p:spPr>
          <a:xfrm>
            <a:off x="490407" y="1498622"/>
            <a:ext cx="4405334" cy="441905"/>
          </a:xfrm>
          <a:prstGeom prst="rect">
            <a:avLst/>
          </a:prstGeom>
        </p:spPr>
      </p:pic>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outlier} = \sum_{n=1}^N(\sum_{m=1}^M\|\bm e_n^{(m)}\|^2_2+ \zeta )^{\frac{p}{2}}$&#10;&#10;\end{document}" title="IguanaTex Bitmap Display">
            <a:extLst>
              <a:ext uri="{FF2B5EF4-FFF2-40B4-BE49-F238E27FC236}">
                <a16:creationId xmlns:a16="http://schemas.microsoft.com/office/drawing/2014/main" id="{0940CCF5-0FF3-82F5-5AAA-B577041F0068}"/>
              </a:ext>
            </a:extLst>
          </p:cNvPr>
          <p:cNvPicPr>
            <a:picLocks noChangeAspect="1"/>
          </p:cNvPicPr>
          <p:nvPr>
            <p:custDataLst>
              <p:tags r:id="rId2"/>
            </p:custDataLst>
          </p:nvPr>
        </p:nvPicPr>
        <p:blipFill>
          <a:blip r:embed="rId11"/>
          <a:stretch>
            <a:fillRect/>
          </a:stretch>
        </p:blipFill>
        <p:spPr>
          <a:xfrm>
            <a:off x="5222044" y="1489739"/>
            <a:ext cx="3625235" cy="309471"/>
          </a:xfrm>
          <a:prstGeom prst="rect">
            <a:avLst/>
          </a:prstGeom>
        </p:spPr>
      </p:pic>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vol} = - \log \det (\bm{F} \bm{F}^{\top})$$&#10;&#10;\end{document}" title="IguanaTex Bitmap Display">
            <a:extLst>
              <a:ext uri="{FF2B5EF4-FFF2-40B4-BE49-F238E27FC236}">
                <a16:creationId xmlns:a16="http://schemas.microsoft.com/office/drawing/2014/main" id="{070550BD-15BE-712D-4585-236950FA9EB9}"/>
              </a:ext>
            </a:extLst>
          </p:cNvPr>
          <p:cNvPicPr>
            <a:picLocks noChangeAspect="1"/>
          </p:cNvPicPr>
          <p:nvPr>
            <p:custDataLst>
              <p:tags r:id="rId3"/>
            </p:custDataLst>
          </p:nvPr>
        </p:nvPicPr>
        <p:blipFill>
          <a:blip r:embed="rId12"/>
          <a:stretch>
            <a:fillRect/>
          </a:stretch>
        </p:blipFill>
        <p:spPr>
          <a:xfrm>
            <a:off x="5716763" y="2025911"/>
            <a:ext cx="2136347" cy="258298"/>
          </a:xfrm>
          <a:prstGeom prst="rect">
            <a:avLst/>
          </a:prstGeom>
        </p:spPr>
      </p:pic>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sf L}_{\sf CE} = \frac{1}{S}\sum_{(m,n) \in {\cal S}}  {\sf CE}(\bm A_m\bm f_{\bm \theta}(\bm x_n)+\bm e_n^{(m)},\widecheck{y}_{n}^{(m)})$&#10;&#10;\end{document}" title="IguanaTex Bitmap Display">
            <a:extLst>
              <a:ext uri="{FF2B5EF4-FFF2-40B4-BE49-F238E27FC236}">
                <a16:creationId xmlns:a16="http://schemas.microsoft.com/office/drawing/2014/main" id="{16A22F32-2759-2880-DC40-AA743A6EA44D}"/>
              </a:ext>
            </a:extLst>
          </p:cNvPr>
          <p:cNvPicPr>
            <a:picLocks noChangeAspect="1"/>
          </p:cNvPicPr>
          <p:nvPr>
            <p:custDataLst>
              <p:tags r:id="rId4"/>
            </p:custDataLst>
          </p:nvPr>
        </p:nvPicPr>
        <p:blipFill>
          <a:blip r:embed="rId13"/>
          <a:stretch>
            <a:fillRect/>
          </a:stretch>
        </p:blipFill>
        <p:spPr>
          <a:xfrm>
            <a:off x="5111240" y="1074569"/>
            <a:ext cx="3736039" cy="280286"/>
          </a:xfrm>
          <a:prstGeom prst="rect">
            <a:avLst/>
          </a:prstGeom>
        </p:spPr>
      </p:pic>
      <p:sp>
        <p:nvSpPr>
          <p:cNvPr id="15" name="TextBox 14">
            <a:extLst>
              <a:ext uri="{FF2B5EF4-FFF2-40B4-BE49-F238E27FC236}">
                <a16:creationId xmlns:a16="http://schemas.microsoft.com/office/drawing/2014/main" id="{38D2823D-ACC6-3367-A74C-A9A042358159}"/>
              </a:ext>
            </a:extLst>
          </p:cNvPr>
          <p:cNvSpPr txBox="1"/>
          <p:nvPr/>
        </p:nvSpPr>
        <p:spPr>
          <a:xfrm>
            <a:off x="479547" y="867702"/>
            <a:ext cx="2980303" cy="369332"/>
          </a:xfrm>
          <a:prstGeom prst="rect">
            <a:avLst/>
          </a:prstGeom>
          <a:noFill/>
        </p:spPr>
        <p:txBody>
          <a:bodyPr wrap="none" rtlCol="0">
            <a:spAutoFit/>
          </a:bodyPr>
          <a:lstStyle/>
          <a:p>
            <a:r>
              <a:rPr lang="en-US" b="1" dirty="0">
                <a:solidFill>
                  <a:schemeClr val="accent1">
                    <a:lumMod val="75000"/>
                  </a:schemeClr>
                </a:solidFill>
                <a:latin typeface="+mj-lt"/>
                <a:cs typeface="Times New Roman" panose="02020603050405020304" pitchFamily="18" charset="0"/>
              </a:rPr>
              <a:t>Implementation: COINNet</a:t>
            </a:r>
          </a:p>
        </p:txBody>
      </p:sp>
      <p:sp>
        <p:nvSpPr>
          <p:cNvPr id="16" name="TextBox 15">
            <a:extLst>
              <a:ext uri="{FF2B5EF4-FFF2-40B4-BE49-F238E27FC236}">
                <a16:creationId xmlns:a16="http://schemas.microsoft.com/office/drawing/2014/main" id="{EA2EF72A-405F-0A09-9FC5-422F6790313A}"/>
              </a:ext>
            </a:extLst>
          </p:cNvPr>
          <p:cNvSpPr txBox="1"/>
          <p:nvPr/>
        </p:nvSpPr>
        <p:spPr>
          <a:xfrm>
            <a:off x="436566" y="2689227"/>
            <a:ext cx="4619528" cy="1200329"/>
          </a:xfrm>
          <a:prstGeom prst="rect">
            <a:avLst/>
          </a:prstGeom>
          <a:noFill/>
        </p:spPr>
        <p:txBody>
          <a:bodyPr wrap="square" rtlCol="0">
            <a:spAutoFit/>
          </a:bodyPr>
          <a:lstStyle/>
          <a:p>
            <a:r>
              <a:rPr lang="en-US" b="1" dirty="0">
                <a:solidFill>
                  <a:schemeClr val="accent1">
                    <a:lumMod val="50000"/>
                  </a:schemeClr>
                </a:solidFill>
                <a:latin typeface="+mj-lt"/>
                <a:cs typeface="Times New Roman" panose="02020603050405020304" pitchFamily="18" charset="0"/>
              </a:rPr>
              <a:t>Dataset: </a:t>
            </a:r>
            <a:r>
              <a:rPr lang="en-US" dirty="0">
                <a:latin typeface="+mj-lt"/>
                <a:cs typeface="Times New Roman" panose="02020603050405020304" pitchFamily="18" charset="0"/>
              </a:rPr>
              <a:t>CIFAR10-N [Wei, et al., 2022];</a:t>
            </a:r>
          </a:p>
          <a:p>
            <a:r>
              <a:rPr lang="en-US" dirty="0">
                <a:latin typeface="+mj-lt"/>
                <a:cs typeface="Times New Roman" panose="02020603050405020304" pitchFamily="18" charset="0"/>
              </a:rPr>
              <a:t> </a:t>
            </a:r>
          </a:p>
          <a:p>
            <a:r>
              <a:rPr lang="en-US" dirty="0">
                <a:latin typeface="+mj-lt"/>
                <a:cs typeface="Times New Roman" panose="02020603050405020304" pitchFamily="18" charset="0"/>
              </a:rPr>
              <a:t>the error rates of annotators are 17.23%, 18.12%, and 17.64%.</a:t>
            </a:r>
          </a:p>
        </p:txBody>
      </p:sp>
      <p:pic>
        <p:nvPicPr>
          <p:cNvPr id="17" name="Picture 16" descr="\documentclass{article}&#10;\usepackage{amsmath,amssymb}&#10;\usepackage{bm}&#10;\DeclareFontFamily{U}{mathx}{}&#10;\DeclareFontShape{U}{mathx}{m}{n}{&lt;-&gt; mathx10}{}&#10;\DeclareSymbolFont{mathx}{U}{mathx}{m}{n}&#10;%\DeclareMathAccent{\widehat}{0}{mathx}{&quot;70}&#10;\DeclareMathAccent{\widecheck}{0}{mathx}{&quot;71}&#10;\pagestyle{empty}&#10;\begin{document}&#10;  $N=60000, K=10, M=3;$&#10;&#10;\end{document}" title="IguanaTex Bitmap Display">
            <a:extLst>
              <a:ext uri="{FF2B5EF4-FFF2-40B4-BE49-F238E27FC236}">
                <a16:creationId xmlns:a16="http://schemas.microsoft.com/office/drawing/2014/main" id="{A8DDE880-C3BB-E829-B704-843FC13A81DE}"/>
              </a:ext>
            </a:extLst>
          </p:cNvPr>
          <p:cNvPicPr>
            <a:picLocks noChangeAspect="1"/>
          </p:cNvPicPr>
          <p:nvPr>
            <p:custDataLst>
              <p:tags r:id="rId5"/>
            </p:custDataLst>
          </p:nvPr>
        </p:nvPicPr>
        <p:blipFill>
          <a:blip r:embed="rId14"/>
          <a:stretch>
            <a:fillRect/>
          </a:stretch>
        </p:blipFill>
        <p:spPr>
          <a:xfrm>
            <a:off x="521548" y="3088091"/>
            <a:ext cx="2723657" cy="198857"/>
          </a:xfrm>
          <a:prstGeom prst="rect">
            <a:avLst/>
          </a:prstGeom>
        </p:spPr>
      </p:pic>
    </p:spTree>
    <p:extLst>
      <p:ext uri="{BB962C8B-B14F-4D97-AF65-F5344CB8AC3E}">
        <p14:creationId xmlns:p14="http://schemas.microsoft.com/office/powerpoint/2010/main" val="27433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7852-43BE-2C54-8B09-9F796232A65F}"/>
              </a:ext>
            </a:extLst>
          </p:cNvPr>
          <p:cNvSpPr>
            <a:spLocks noGrp="1"/>
          </p:cNvSpPr>
          <p:nvPr>
            <p:ph type="title"/>
          </p:nvPr>
        </p:nvSpPr>
        <p:spPr/>
        <p:txBody>
          <a:bodyPr/>
          <a:lstStyle/>
          <a:p>
            <a:r>
              <a:rPr lang="en-US" dirty="0"/>
              <a:t>Empirical Results</a:t>
            </a:r>
          </a:p>
        </p:txBody>
      </p:sp>
      <p:pic>
        <p:nvPicPr>
          <p:cNvPr id="4" name="Picture 3">
            <a:extLst>
              <a:ext uri="{FF2B5EF4-FFF2-40B4-BE49-F238E27FC236}">
                <a16:creationId xmlns:a16="http://schemas.microsoft.com/office/drawing/2014/main" id="{EB2DA59A-4E90-5908-4C6C-D24C18DB6B33}"/>
              </a:ext>
            </a:extLst>
          </p:cNvPr>
          <p:cNvPicPr>
            <a:picLocks noChangeAspect="1"/>
          </p:cNvPicPr>
          <p:nvPr/>
        </p:nvPicPr>
        <p:blipFill>
          <a:blip r:embed="rId3"/>
          <a:stretch>
            <a:fillRect/>
          </a:stretch>
        </p:blipFill>
        <p:spPr>
          <a:xfrm>
            <a:off x="71822" y="1901707"/>
            <a:ext cx="8990812" cy="3826796"/>
          </a:xfrm>
          <a:prstGeom prst="rect">
            <a:avLst/>
          </a:prstGeom>
        </p:spPr>
      </p:pic>
      <p:sp>
        <p:nvSpPr>
          <p:cNvPr id="5" name="TextBox 4">
            <a:extLst>
              <a:ext uri="{FF2B5EF4-FFF2-40B4-BE49-F238E27FC236}">
                <a16:creationId xmlns:a16="http://schemas.microsoft.com/office/drawing/2014/main" id="{F482007B-0E93-82A4-6019-140AFFBF8472}"/>
              </a:ext>
            </a:extLst>
          </p:cNvPr>
          <p:cNvSpPr txBox="1"/>
          <p:nvPr/>
        </p:nvSpPr>
        <p:spPr>
          <a:xfrm>
            <a:off x="83500" y="859658"/>
            <a:ext cx="8058684" cy="923330"/>
          </a:xfrm>
          <a:prstGeom prst="rect">
            <a:avLst/>
          </a:prstGeom>
          <a:noFill/>
        </p:spPr>
        <p:txBody>
          <a:bodyPr wrap="square" rtlCol="0">
            <a:spAutoFit/>
          </a:bodyPr>
          <a:lstStyle/>
          <a:p>
            <a:r>
              <a:rPr lang="en-US" b="1" dirty="0">
                <a:solidFill>
                  <a:schemeClr val="accent1">
                    <a:lumMod val="50000"/>
                  </a:schemeClr>
                </a:solidFill>
                <a:latin typeface="+mj-lt"/>
                <a:cs typeface="Times New Roman" panose="02020603050405020304" pitchFamily="18" charset="0"/>
              </a:rPr>
              <a:t>Dataset: </a:t>
            </a:r>
            <a:r>
              <a:rPr lang="en-US" dirty="0">
                <a:latin typeface="+mj-lt"/>
                <a:cs typeface="Times New Roman" panose="02020603050405020304" pitchFamily="18" charset="0"/>
              </a:rPr>
              <a:t>ImageNet-15N [Nguyen et al., 2024]; annotations are collected by asking AMT workers to annotate some images from ImageNet; </a:t>
            </a:r>
          </a:p>
          <a:p>
            <a:r>
              <a:rPr lang="en-US" dirty="0">
                <a:latin typeface="+mj-lt"/>
                <a:cs typeface="Times New Roman" panose="02020603050405020304" pitchFamily="18" charset="0"/>
              </a:rPr>
              <a:t>The average error rate of the annotators is 42.68%. </a:t>
            </a:r>
          </a:p>
        </p:txBody>
      </p:sp>
      <p:sp>
        <p:nvSpPr>
          <p:cNvPr id="6" name="TextBox 5">
            <a:extLst>
              <a:ext uri="{FF2B5EF4-FFF2-40B4-BE49-F238E27FC236}">
                <a16:creationId xmlns:a16="http://schemas.microsoft.com/office/drawing/2014/main" id="{4C298398-2837-4415-2CF1-7E89C4D966E1}"/>
              </a:ext>
            </a:extLst>
          </p:cNvPr>
          <p:cNvSpPr txBox="1"/>
          <p:nvPr/>
        </p:nvSpPr>
        <p:spPr>
          <a:xfrm>
            <a:off x="1369879" y="6319622"/>
            <a:ext cx="6394699" cy="219291"/>
          </a:xfrm>
          <a:prstGeom prst="rect">
            <a:avLst/>
          </a:prstGeom>
          <a:noFill/>
        </p:spPr>
        <p:txBody>
          <a:bodyPr wrap="none" rtlCol="0">
            <a:spAutoFit/>
          </a:bodyPr>
          <a:lstStyle/>
          <a:p>
            <a:r>
              <a:rPr lang="en-US" sz="825" dirty="0">
                <a:latin typeface="Times New Roman" panose="02020603050405020304" pitchFamily="18" charset="0"/>
                <a:cs typeface="Times New Roman" panose="02020603050405020304" pitchFamily="18" charset="0"/>
              </a:rPr>
              <a:t>T. Nguyen, S. Ibrahim, and X. Fu. ``Noisy Label Learning with Instance-Dependent Outliers: Identifiability via Crowd Wisdom’’, </a:t>
            </a:r>
            <a:r>
              <a:rPr lang="en-US" sz="825" dirty="0" err="1">
                <a:latin typeface="Times New Roman" panose="02020603050405020304" pitchFamily="18" charset="0"/>
                <a:cs typeface="Times New Roman" panose="02020603050405020304" pitchFamily="18" charset="0"/>
              </a:rPr>
              <a:t>NeurIPS</a:t>
            </a:r>
            <a:r>
              <a:rPr lang="en-US" sz="825" dirty="0">
                <a:latin typeface="Times New Roman" panose="02020603050405020304" pitchFamily="18" charset="0"/>
                <a:cs typeface="Times New Roman" panose="02020603050405020304" pitchFamily="18" charset="0"/>
              </a:rPr>
              <a:t>, 2024.</a:t>
            </a:r>
          </a:p>
        </p:txBody>
      </p:sp>
      <p:pic>
        <p:nvPicPr>
          <p:cNvPr id="7" name="Picture 6" descr="\documentclass{article}&#10;\usepackage{amsmath,amssymb}&#10;\usepackage{bm}&#10;\DeclareFontFamily{U}{mathx}{}&#10;\DeclareFontShape{U}{mathx}{m}{n}{&lt;-&gt; mathx10}{}&#10;\DeclareSymbolFont{mathx}{U}{mathx}{m}{n}&#10;%\DeclareMathAccent{\widehat}{0}{mathx}{&quot;70}&#10;\DeclareMathAccent{\widecheck}{0}{mathx}{&quot;71}&#10;\pagestyle{empty}&#10;\begin{document}&#10;  $N=2514, K=15, M=100;$&#10;&#10;\end{document}" title="IguanaTex Bitmap Display">
            <a:extLst>
              <a:ext uri="{FF2B5EF4-FFF2-40B4-BE49-F238E27FC236}">
                <a16:creationId xmlns:a16="http://schemas.microsoft.com/office/drawing/2014/main" id="{958412C4-E5ED-034B-FE2D-6D816C652860}"/>
              </a:ext>
            </a:extLst>
          </p:cNvPr>
          <p:cNvPicPr>
            <a:picLocks noChangeAspect="1"/>
          </p:cNvPicPr>
          <p:nvPr>
            <p:custDataLst>
              <p:tags r:id="rId1"/>
            </p:custDataLst>
          </p:nvPr>
        </p:nvPicPr>
        <p:blipFill>
          <a:blip r:embed="rId4"/>
          <a:stretch>
            <a:fillRect/>
          </a:stretch>
        </p:blipFill>
        <p:spPr>
          <a:xfrm>
            <a:off x="2881585" y="1901707"/>
            <a:ext cx="2837485" cy="198857"/>
          </a:xfrm>
          <a:prstGeom prst="rect">
            <a:avLst/>
          </a:prstGeom>
        </p:spPr>
      </p:pic>
    </p:spTree>
    <p:extLst>
      <p:ext uri="{BB962C8B-B14F-4D97-AF65-F5344CB8AC3E}">
        <p14:creationId xmlns:p14="http://schemas.microsoft.com/office/powerpoint/2010/main" val="1477162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DE7D-A93A-57B9-7EDE-C7724AC79A14}"/>
              </a:ext>
            </a:extLst>
          </p:cNvPr>
          <p:cNvSpPr>
            <a:spLocks noGrp="1"/>
          </p:cNvSpPr>
          <p:nvPr>
            <p:ph type="title"/>
          </p:nvPr>
        </p:nvSpPr>
        <p:spPr/>
        <p:txBody>
          <a:bodyPr/>
          <a:lstStyle/>
          <a:p>
            <a:r>
              <a:rPr lang="en-US" dirty="0"/>
              <a:t>Empirical Results</a:t>
            </a:r>
          </a:p>
        </p:txBody>
      </p:sp>
      <p:sp>
        <p:nvSpPr>
          <p:cNvPr id="4" name="TextBox 3">
            <a:extLst>
              <a:ext uri="{FF2B5EF4-FFF2-40B4-BE49-F238E27FC236}">
                <a16:creationId xmlns:a16="http://schemas.microsoft.com/office/drawing/2014/main" id="{3647BBBB-B4A2-3C14-3C3C-D8575FE904BC}"/>
              </a:ext>
            </a:extLst>
          </p:cNvPr>
          <p:cNvSpPr txBox="1"/>
          <p:nvPr/>
        </p:nvSpPr>
        <p:spPr>
          <a:xfrm>
            <a:off x="1395898" y="5928900"/>
            <a:ext cx="2012089" cy="300082"/>
          </a:xfrm>
          <a:prstGeom prst="rect">
            <a:avLst/>
          </a:prstGeom>
          <a:noFill/>
        </p:spPr>
        <p:txBody>
          <a:bodyPr wrap="none" rtlCol="0">
            <a:spAutoFit/>
          </a:bodyPr>
          <a:lstStyle/>
          <a:p>
            <a:r>
              <a:rPr lang="en-US" sz="1350" b="1" dirty="0">
                <a:latin typeface="+mj-lt"/>
                <a:cs typeface="Times New Roman" panose="02020603050405020304" pitchFamily="18" charset="0"/>
              </a:rPr>
              <a:t>ImageNet-15N Dataset</a:t>
            </a:r>
          </a:p>
        </p:txBody>
      </p:sp>
      <p:grpSp>
        <p:nvGrpSpPr>
          <p:cNvPr id="5" name="Group 4">
            <a:extLst>
              <a:ext uri="{FF2B5EF4-FFF2-40B4-BE49-F238E27FC236}">
                <a16:creationId xmlns:a16="http://schemas.microsoft.com/office/drawing/2014/main" id="{CD572762-F1F0-8DD4-6B04-36FE3641C66A}"/>
              </a:ext>
            </a:extLst>
          </p:cNvPr>
          <p:cNvGrpSpPr/>
          <p:nvPr/>
        </p:nvGrpSpPr>
        <p:grpSpPr>
          <a:xfrm>
            <a:off x="178408" y="3549595"/>
            <a:ext cx="4388357" cy="2408751"/>
            <a:chOff x="4795259" y="828594"/>
            <a:chExt cx="4153257" cy="2197225"/>
          </a:xfrm>
        </p:grpSpPr>
        <p:graphicFrame>
          <p:nvGraphicFramePr>
            <p:cNvPr id="6" name="Chart 44 2 2 2">
              <a:extLst>
                <a:ext uri="{FF2B5EF4-FFF2-40B4-BE49-F238E27FC236}">
                  <a16:creationId xmlns:a16="http://schemas.microsoft.com/office/drawing/2014/main" id="{FF02B0FE-EBF0-532E-9121-1642DA51ECB3}"/>
                </a:ext>
              </a:extLst>
            </p:cNvPr>
            <p:cNvGraphicFramePr/>
            <p:nvPr/>
          </p:nvGraphicFramePr>
          <p:xfrm>
            <a:off x="4795259" y="828594"/>
            <a:ext cx="4153257" cy="219722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406D270C-7459-3A0B-E3BD-F60B331DEF51}"/>
                </a:ext>
              </a:extLst>
            </p:cNvPr>
            <p:cNvCxnSpPr>
              <a:cxnSpLocks/>
            </p:cNvCxnSpPr>
            <p:nvPr/>
          </p:nvCxnSpPr>
          <p:spPr>
            <a:xfrm>
              <a:off x="5185874" y="2899468"/>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361147E-94AF-1FCC-6B6F-8D3C917F0345}"/>
              </a:ext>
            </a:extLst>
          </p:cNvPr>
          <p:cNvGrpSpPr/>
          <p:nvPr/>
        </p:nvGrpSpPr>
        <p:grpSpPr>
          <a:xfrm>
            <a:off x="169492" y="799756"/>
            <a:ext cx="4460766" cy="2629244"/>
            <a:chOff x="499426" y="882967"/>
            <a:chExt cx="4460766" cy="2629244"/>
          </a:xfrm>
        </p:grpSpPr>
        <p:grpSp>
          <p:nvGrpSpPr>
            <p:cNvPr id="9" name="Group 8">
              <a:extLst>
                <a:ext uri="{FF2B5EF4-FFF2-40B4-BE49-F238E27FC236}">
                  <a16:creationId xmlns:a16="http://schemas.microsoft.com/office/drawing/2014/main" id="{CED6CFB2-5241-564E-7C0F-607D90DCD444}"/>
                </a:ext>
              </a:extLst>
            </p:cNvPr>
            <p:cNvGrpSpPr/>
            <p:nvPr/>
          </p:nvGrpSpPr>
          <p:grpSpPr>
            <a:xfrm>
              <a:off x="499426" y="882967"/>
              <a:ext cx="4460766" cy="2408751"/>
              <a:chOff x="512747" y="794411"/>
              <a:chExt cx="4153257" cy="2197225"/>
            </a:xfrm>
          </p:grpSpPr>
          <p:graphicFrame>
            <p:nvGraphicFramePr>
              <p:cNvPr id="11" name="Chart 44 2 2 2">
                <a:extLst>
                  <a:ext uri="{FF2B5EF4-FFF2-40B4-BE49-F238E27FC236}">
                    <a16:creationId xmlns:a16="http://schemas.microsoft.com/office/drawing/2014/main" id="{2285D9A5-AE27-0E76-8D4A-81FF13D0FF8B}"/>
                  </a:ext>
                </a:extLst>
              </p:cNvPr>
              <p:cNvGraphicFramePr/>
              <p:nvPr/>
            </p:nvGraphicFramePr>
            <p:xfrm>
              <a:off x="512747" y="794411"/>
              <a:ext cx="4153257" cy="219722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72569A4F-3FB3-BF10-7DEA-EA8122372049}"/>
                  </a:ext>
                </a:extLst>
              </p:cNvPr>
              <p:cNvCxnSpPr>
                <a:cxnSpLocks/>
              </p:cNvCxnSpPr>
              <p:nvPr/>
            </p:nvCxnSpPr>
            <p:spPr>
              <a:xfrm>
                <a:off x="931492" y="2856229"/>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4E8F4C4-81BF-9B00-22B9-701A1B464F7F}"/>
                </a:ext>
              </a:extLst>
            </p:cNvPr>
            <p:cNvSpPr txBox="1"/>
            <p:nvPr/>
          </p:nvSpPr>
          <p:spPr>
            <a:xfrm>
              <a:off x="1672378" y="3212129"/>
              <a:ext cx="1752467" cy="300082"/>
            </a:xfrm>
            <a:prstGeom prst="rect">
              <a:avLst/>
            </a:prstGeom>
            <a:noFill/>
          </p:spPr>
          <p:txBody>
            <a:bodyPr wrap="none" rtlCol="0">
              <a:spAutoFit/>
            </a:bodyPr>
            <a:lstStyle/>
            <a:p>
              <a:r>
                <a:rPr lang="en-US" sz="1350" b="1" dirty="0">
                  <a:latin typeface="+mj-lt"/>
                  <a:cs typeface="Times New Roman" panose="02020603050405020304" pitchFamily="18" charset="0"/>
                </a:rPr>
                <a:t>CIFAR-10N Dataset</a:t>
              </a:r>
            </a:p>
          </p:txBody>
        </p:sp>
      </p:grpSp>
      <p:grpSp>
        <p:nvGrpSpPr>
          <p:cNvPr id="13" name="Group 12">
            <a:extLst>
              <a:ext uri="{FF2B5EF4-FFF2-40B4-BE49-F238E27FC236}">
                <a16:creationId xmlns:a16="http://schemas.microsoft.com/office/drawing/2014/main" id="{4AA227B0-1F63-CDF2-0A98-109661B276F8}"/>
              </a:ext>
            </a:extLst>
          </p:cNvPr>
          <p:cNvGrpSpPr/>
          <p:nvPr/>
        </p:nvGrpSpPr>
        <p:grpSpPr>
          <a:xfrm>
            <a:off x="4598703" y="3552333"/>
            <a:ext cx="4243555" cy="2408750"/>
            <a:chOff x="618478" y="788741"/>
            <a:chExt cx="4153257" cy="2197225"/>
          </a:xfrm>
        </p:grpSpPr>
        <p:graphicFrame>
          <p:nvGraphicFramePr>
            <p:cNvPr id="14" name="Chart 44 2 2 2">
              <a:extLst>
                <a:ext uri="{FF2B5EF4-FFF2-40B4-BE49-F238E27FC236}">
                  <a16:creationId xmlns:a16="http://schemas.microsoft.com/office/drawing/2014/main" id="{850DC9B9-13B9-A300-A994-D5E4670D3FB8}"/>
                </a:ext>
              </a:extLst>
            </p:cNvPr>
            <p:cNvGraphicFramePr/>
            <p:nvPr/>
          </p:nvGraphicFramePr>
          <p:xfrm>
            <a:off x="618478" y="788741"/>
            <a:ext cx="4153257" cy="2197225"/>
          </p:xfrm>
          <a:graphic>
            <a:graphicData uri="http://schemas.openxmlformats.org/drawingml/2006/chart">
              <c:chart xmlns:c="http://schemas.openxmlformats.org/drawingml/2006/chart" xmlns:r="http://schemas.openxmlformats.org/officeDocument/2006/relationships" r:id="rId4"/>
            </a:graphicData>
          </a:graphic>
        </p:graphicFrame>
        <p:cxnSp>
          <p:nvCxnSpPr>
            <p:cNvPr id="15" name="Straight Connector 14">
              <a:extLst>
                <a:ext uri="{FF2B5EF4-FFF2-40B4-BE49-F238E27FC236}">
                  <a16:creationId xmlns:a16="http://schemas.microsoft.com/office/drawing/2014/main" id="{C77D47EC-C4B2-A438-F6EB-2712795195AA}"/>
                </a:ext>
              </a:extLst>
            </p:cNvPr>
            <p:cNvCxnSpPr>
              <a:cxnSpLocks/>
            </p:cNvCxnSpPr>
            <p:nvPr/>
          </p:nvCxnSpPr>
          <p:spPr>
            <a:xfrm>
              <a:off x="931492" y="2856229"/>
              <a:ext cx="3635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75935F55-0758-3C40-BC93-AB7C2D30F119}"/>
              </a:ext>
            </a:extLst>
          </p:cNvPr>
          <p:cNvSpPr txBox="1"/>
          <p:nvPr/>
        </p:nvSpPr>
        <p:spPr>
          <a:xfrm>
            <a:off x="5986040" y="5876201"/>
            <a:ext cx="1550424" cy="300082"/>
          </a:xfrm>
          <a:prstGeom prst="rect">
            <a:avLst/>
          </a:prstGeom>
          <a:noFill/>
        </p:spPr>
        <p:txBody>
          <a:bodyPr wrap="none" rtlCol="0">
            <a:spAutoFit/>
          </a:bodyPr>
          <a:lstStyle/>
          <a:p>
            <a:r>
              <a:rPr lang="en-US" sz="1350" b="1" dirty="0">
                <a:latin typeface="+mj-lt"/>
                <a:cs typeface="Times New Roman" panose="02020603050405020304" pitchFamily="18" charset="0"/>
              </a:rPr>
              <a:t>LabelMe Dataset</a:t>
            </a:r>
          </a:p>
        </p:txBody>
      </p:sp>
      <p:grpSp>
        <p:nvGrpSpPr>
          <p:cNvPr id="17" name="Group 16">
            <a:extLst>
              <a:ext uri="{FF2B5EF4-FFF2-40B4-BE49-F238E27FC236}">
                <a16:creationId xmlns:a16="http://schemas.microsoft.com/office/drawing/2014/main" id="{C4B51AF8-9C35-7277-FCC2-E98C3CFB5630}"/>
              </a:ext>
            </a:extLst>
          </p:cNvPr>
          <p:cNvGrpSpPr/>
          <p:nvPr/>
        </p:nvGrpSpPr>
        <p:grpSpPr>
          <a:xfrm>
            <a:off x="5158570" y="762687"/>
            <a:ext cx="3894729" cy="476932"/>
            <a:chOff x="2099385" y="1802794"/>
            <a:chExt cx="3894729" cy="476932"/>
          </a:xfrm>
        </p:grpSpPr>
        <p:sp>
          <p:nvSpPr>
            <p:cNvPr id="18" name="TextBox 17">
              <a:extLst>
                <a:ext uri="{FF2B5EF4-FFF2-40B4-BE49-F238E27FC236}">
                  <a16:creationId xmlns:a16="http://schemas.microsoft.com/office/drawing/2014/main" id="{55A17517-5C43-9F96-345D-7506BD8A42FF}"/>
                </a:ext>
              </a:extLst>
            </p:cNvPr>
            <p:cNvSpPr txBox="1"/>
            <p:nvPr/>
          </p:nvSpPr>
          <p:spPr>
            <a:xfrm>
              <a:off x="2099385" y="1803635"/>
              <a:ext cx="2172390" cy="369332"/>
            </a:xfrm>
            <a:prstGeom prst="rect">
              <a:avLst/>
            </a:prstGeom>
            <a:noFill/>
          </p:spPr>
          <p:txBody>
            <a:bodyPr wrap="none" rtlCol="0">
              <a:spAutoFit/>
            </a:bodyPr>
            <a:lstStyle/>
            <a:p>
              <a:r>
                <a:rPr lang="en-US" b="1" dirty="0">
                  <a:latin typeface="+mj-lt"/>
                  <a:cs typeface="Times New Roman" panose="02020603050405020304" pitchFamily="18" charset="0"/>
                </a:rPr>
                <a:t>Noisy labels from </a:t>
              </a:r>
            </a:p>
          </p:txBody>
        </p:sp>
        <p:pic>
          <p:nvPicPr>
            <p:cNvPr id="19" name="Picture 22" descr="Amazon MTurk (@amazonmturk) / Twitter">
              <a:extLst>
                <a:ext uri="{FF2B5EF4-FFF2-40B4-BE49-F238E27FC236}">
                  <a16:creationId xmlns:a16="http://schemas.microsoft.com/office/drawing/2014/main" id="{67FD46BB-8E04-D08E-2468-6857CCDE33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917" b="19769"/>
            <a:stretch/>
          </p:blipFill>
          <p:spPr bwMode="auto">
            <a:xfrm>
              <a:off x="4140679" y="1820367"/>
              <a:ext cx="815716" cy="45935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6AADFFF-CE64-AAB9-63EF-0D8E96588A30}"/>
                </a:ext>
              </a:extLst>
            </p:cNvPr>
            <p:cNvSpPr txBox="1"/>
            <p:nvPr/>
          </p:nvSpPr>
          <p:spPr>
            <a:xfrm>
              <a:off x="4924590" y="1802794"/>
              <a:ext cx="1069524" cy="369332"/>
            </a:xfrm>
            <a:prstGeom prst="rect">
              <a:avLst/>
            </a:prstGeom>
            <a:noFill/>
          </p:spPr>
          <p:txBody>
            <a:bodyPr wrap="none" rtlCol="0">
              <a:spAutoFit/>
            </a:bodyPr>
            <a:lstStyle/>
            <a:p>
              <a:r>
                <a:rPr lang="en-US" b="1" dirty="0">
                  <a:latin typeface="+mj-lt"/>
                  <a:cs typeface="Times New Roman" panose="02020603050405020304" pitchFamily="18" charset="0"/>
                </a:rPr>
                <a:t>workers</a:t>
              </a:r>
            </a:p>
          </p:txBody>
        </p:sp>
      </p:grpSp>
      <p:pic>
        <p:nvPicPr>
          <p:cNvPr id="22" name="Picture 21">
            <a:extLst>
              <a:ext uri="{FF2B5EF4-FFF2-40B4-BE49-F238E27FC236}">
                <a16:creationId xmlns:a16="http://schemas.microsoft.com/office/drawing/2014/main" id="{39FB8AC0-34CA-952E-9185-D26E4ADDC4E3}"/>
              </a:ext>
            </a:extLst>
          </p:cNvPr>
          <p:cNvPicPr>
            <a:picLocks noChangeAspect="1"/>
          </p:cNvPicPr>
          <p:nvPr/>
        </p:nvPicPr>
        <p:blipFill>
          <a:blip r:embed="rId6"/>
          <a:stretch>
            <a:fillRect/>
          </a:stretch>
        </p:blipFill>
        <p:spPr>
          <a:xfrm>
            <a:off x="5106799" y="1197290"/>
            <a:ext cx="1848108" cy="2819794"/>
          </a:xfrm>
          <a:prstGeom prst="rect">
            <a:avLst/>
          </a:prstGeom>
        </p:spPr>
      </p:pic>
      <p:sp>
        <p:nvSpPr>
          <p:cNvPr id="23" name="Speech Bubble: Rectangle with Corners Rounded 22">
            <a:extLst>
              <a:ext uri="{FF2B5EF4-FFF2-40B4-BE49-F238E27FC236}">
                <a16:creationId xmlns:a16="http://schemas.microsoft.com/office/drawing/2014/main" id="{39887C4B-121F-F9AD-ED21-99B532A61EE5}"/>
              </a:ext>
            </a:extLst>
          </p:cNvPr>
          <p:cNvSpPr/>
          <p:nvPr/>
        </p:nvSpPr>
        <p:spPr>
          <a:xfrm>
            <a:off x="5106800" y="1529482"/>
            <a:ext cx="1848108" cy="1392069"/>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Speech Bubble: Rectangle with Corners Rounded 23">
            <a:extLst>
              <a:ext uri="{FF2B5EF4-FFF2-40B4-BE49-F238E27FC236}">
                <a16:creationId xmlns:a16="http://schemas.microsoft.com/office/drawing/2014/main" id="{D8A12713-862B-CB15-AC16-6CFC4DAE7344}"/>
              </a:ext>
            </a:extLst>
          </p:cNvPr>
          <p:cNvSpPr/>
          <p:nvPr/>
        </p:nvSpPr>
        <p:spPr>
          <a:xfrm>
            <a:off x="5106798" y="2983037"/>
            <a:ext cx="1848108" cy="525971"/>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Speech Bubble: Rectangle with Corners Rounded 24">
            <a:extLst>
              <a:ext uri="{FF2B5EF4-FFF2-40B4-BE49-F238E27FC236}">
                <a16:creationId xmlns:a16="http://schemas.microsoft.com/office/drawing/2014/main" id="{CE1F9358-F28E-9FCB-CD5C-86F6773814F9}"/>
              </a:ext>
            </a:extLst>
          </p:cNvPr>
          <p:cNvSpPr/>
          <p:nvPr/>
        </p:nvSpPr>
        <p:spPr>
          <a:xfrm>
            <a:off x="5106798" y="3548458"/>
            <a:ext cx="1848108" cy="525971"/>
          </a:xfrm>
          <a:prstGeom prst="wedgeRoundRectCallout">
            <a:avLst>
              <a:gd name="adj1" fmla="val 68841"/>
              <a:gd name="adj2" fmla="val -298"/>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Speech Bubble: Rectangle with Corners Rounded 25">
            <a:extLst>
              <a:ext uri="{FF2B5EF4-FFF2-40B4-BE49-F238E27FC236}">
                <a16:creationId xmlns:a16="http://schemas.microsoft.com/office/drawing/2014/main" id="{DB96DEC0-40C8-C302-9A8E-690BF2FA7A1D}"/>
              </a:ext>
            </a:extLst>
          </p:cNvPr>
          <p:cNvSpPr/>
          <p:nvPr/>
        </p:nvSpPr>
        <p:spPr>
          <a:xfrm>
            <a:off x="5095698" y="1186167"/>
            <a:ext cx="1848108" cy="299903"/>
          </a:xfrm>
          <a:prstGeom prst="wedgeRoundRectCallout">
            <a:avLst>
              <a:gd name="adj1" fmla="val 68841"/>
              <a:gd name="adj2" fmla="val 46610"/>
              <a:gd name="adj3" fmla="val 16667"/>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TextBox 26">
            <a:extLst>
              <a:ext uri="{FF2B5EF4-FFF2-40B4-BE49-F238E27FC236}">
                <a16:creationId xmlns:a16="http://schemas.microsoft.com/office/drawing/2014/main" id="{74120AEA-D67B-927A-F44B-3B5C16E3E370}"/>
              </a:ext>
            </a:extLst>
          </p:cNvPr>
          <p:cNvSpPr txBox="1"/>
          <p:nvPr/>
        </p:nvSpPr>
        <p:spPr>
          <a:xfrm>
            <a:off x="6943806" y="1156176"/>
            <a:ext cx="1848108" cy="738664"/>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instance-dependent crowdsourcing</a:t>
            </a:r>
          </a:p>
        </p:txBody>
      </p:sp>
      <p:sp>
        <p:nvSpPr>
          <p:cNvPr id="28" name="TextBox 27">
            <a:extLst>
              <a:ext uri="{FF2B5EF4-FFF2-40B4-BE49-F238E27FC236}">
                <a16:creationId xmlns:a16="http://schemas.microsoft.com/office/drawing/2014/main" id="{3C6BFC71-A683-B9D2-44E5-DC978CCCC8F4}"/>
              </a:ext>
            </a:extLst>
          </p:cNvPr>
          <p:cNvSpPr txBox="1"/>
          <p:nvPr/>
        </p:nvSpPr>
        <p:spPr>
          <a:xfrm>
            <a:off x="6943806" y="1977251"/>
            <a:ext cx="1848108" cy="738664"/>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instance-independent crowdsourcing</a:t>
            </a:r>
          </a:p>
        </p:txBody>
      </p:sp>
      <p:sp>
        <p:nvSpPr>
          <p:cNvPr id="29" name="TextBox 28">
            <a:extLst>
              <a:ext uri="{FF2B5EF4-FFF2-40B4-BE49-F238E27FC236}">
                <a16:creationId xmlns:a16="http://schemas.microsoft.com/office/drawing/2014/main" id="{CE9D9833-6AED-5263-1A73-B6098A297EFB}"/>
              </a:ext>
            </a:extLst>
          </p:cNvPr>
          <p:cNvSpPr txBox="1"/>
          <p:nvPr/>
        </p:nvSpPr>
        <p:spPr>
          <a:xfrm>
            <a:off x="7199001" y="2894986"/>
            <a:ext cx="1925985" cy="523220"/>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instance-dependent single-annotator</a:t>
            </a:r>
          </a:p>
        </p:txBody>
      </p:sp>
      <p:sp>
        <p:nvSpPr>
          <p:cNvPr id="30" name="TextBox 29">
            <a:extLst>
              <a:ext uri="{FF2B5EF4-FFF2-40B4-BE49-F238E27FC236}">
                <a16:creationId xmlns:a16="http://schemas.microsoft.com/office/drawing/2014/main" id="{B6B77DED-364E-E227-410F-96C0CCBC7E31}"/>
              </a:ext>
            </a:extLst>
          </p:cNvPr>
          <p:cNvSpPr txBox="1"/>
          <p:nvPr/>
        </p:nvSpPr>
        <p:spPr>
          <a:xfrm>
            <a:off x="7199001" y="3558365"/>
            <a:ext cx="2022876" cy="523220"/>
          </a:xfrm>
          <a:prstGeom prst="rect">
            <a:avLst/>
          </a:prstGeom>
          <a:noFill/>
        </p:spPr>
        <p:txBody>
          <a:bodyPr wrap="square" rtlCol="0">
            <a:spAutoFit/>
          </a:bodyPr>
          <a:lstStyle/>
          <a:p>
            <a:pPr algn="ctr"/>
            <a:r>
              <a:rPr lang="en-US" sz="1400" b="1" dirty="0">
                <a:latin typeface="+mj-lt"/>
                <a:cs typeface="Times New Roman" panose="02020603050405020304" pitchFamily="18" charset="0"/>
              </a:rPr>
              <a:t>instance-independent single-annotator</a:t>
            </a:r>
          </a:p>
        </p:txBody>
      </p:sp>
    </p:spTree>
    <p:extLst>
      <p:ext uri="{BB962C8B-B14F-4D97-AF65-F5344CB8AC3E}">
        <p14:creationId xmlns:p14="http://schemas.microsoft.com/office/powerpoint/2010/main" val="231776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7BC7-9D45-04E6-B7D5-AEF5BDEFA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9894D-6297-7EA2-45A5-780AB6A2D7B3}"/>
              </a:ext>
            </a:extLst>
          </p:cNvPr>
          <p:cNvSpPr>
            <a:spLocks noGrp="1"/>
          </p:cNvSpPr>
          <p:nvPr>
            <p:ph type="title"/>
          </p:nvPr>
        </p:nvSpPr>
        <p:spPr>
          <a:xfrm>
            <a:off x="86236" y="168865"/>
            <a:ext cx="8772080" cy="531892"/>
          </a:xfrm>
        </p:spPr>
        <p:txBody>
          <a:bodyPr>
            <a:normAutofit fontScale="90000"/>
          </a:bodyPr>
          <a:lstStyle/>
          <a:p>
            <a:r>
              <a:rPr lang="en-US" sz="3200" dirty="0"/>
              <a:t>Two-stage: Label denoising followed by learning</a:t>
            </a:r>
          </a:p>
        </p:txBody>
      </p:sp>
      <p:sp>
        <p:nvSpPr>
          <p:cNvPr id="5" name="Slide Number Placeholder 4">
            <a:extLst>
              <a:ext uri="{FF2B5EF4-FFF2-40B4-BE49-F238E27FC236}">
                <a16:creationId xmlns:a16="http://schemas.microsoft.com/office/drawing/2014/main" id="{012533D8-1FAA-0D93-08EA-EC1333F6AFCF}"/>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7</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584CAD9D-11E0-A889-11DE-9B57066CE662}"/>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0C94A852-86FB-1832-DEBB-0CB64BD4FE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46EC5919-A2AB-1C87-BA87-7078CAE8A2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73" name="Picture 72" descr="\documentclass{article}&#10;\usepackage{amsmath,bm,amsfonts}&#10;\DeclareMathOperator{\prob}{Pr}&#10;\newcommand{\Expect}{{\rm I\kern-.3em E}}&#10;\pagestyle{empty}&#10;\begin{document}&#10;&#10;&#10;\begin{equation*}&#10;\hat{y} \approx f(\bm{x})&#10;\end{equation*}&#10;&#10;\end{document}" title="IguanaTex Bitmap Display">
            <a:extLst>
              <a:ext uri="{FF2B5EF4-FFF2-40B4-BE49-F238E27FC236}">
                <a16:creationId xmlns:a16="http://schemas.microsoft.com/office/drawing/2014/main" id="{42E00167-7C71-D246-3D34-D8313BF89C5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3A52F377-F3F2-44CB-4C62-8B9043587A7E}"/>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20339BAA-6BCD-E619-85FF-6D43D3D6E70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7CCD764E-0D18-2C89-AC8C-F05250CEBDA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BF4F7B72-D560-AF31-80A2-9AC8042C23A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2D80AA09-66D3-0193-C677-B4DBE106A742}"/>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BEFD677B-FABF-E87D-7FC4-36D43C009F05}"/>
              </a:ext>
            </a:extLst>
          </p:cNvPr>
          <p:cNvGrpSpPr/>
          <p:nvPr/>
        </p:nvGrpSpPr>
        <p:grpSpPr>
          <a:xfrm>
            <a:off x="2677238" y="180466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68B61A23-2208-A146-BA58-9B1C45AF32AF}"/>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FFDA4176-B753-1AC1-2BEC-876B5B6F6B76}"/>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E81546DD-0985-FD9C-40CA-C8CF4BD2F636}"/>
              </a:ext>
            </a:extLst>
          </p:cNvPr>
          <p:cNvCxnSpPr>
            <a:stCxn id="48" idx="3"/>
            <a:endCxn id="6" idx="1"/>
          </p:cNvCxnSpPr>
          <p:nvPr/>
        </p:nvCxnSpPr>
        <p:spPr bwMode="auto">
          <a:xfrm flipV="1">
            <a:off x="2021485" y="243849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DF675568-1275-5600-3288-45FB5829AF1E}"/>
              </a:ext>
            </a:extLst>
          </p:cNvPr>
          <p:cNvGrpSpPr/>
          <p:nvPr/>
        </p:nvGrpSpPr>
        <p:grpSpPr>
          <a:xfrm>
            <a:off x="62057" y="1552684"/>
            <a:ext cx="1959428" cy="1769083"/>
            <a:chOff x="263323" y="2573771"/>
            <a:chExt cx="1959428" cy="1769083"/>
          </a:xfrm>
        </p:grpSpPr>
        <p:grpSp>
          <p:nvGrpSpPr>
            <p:cNvPr id="14" name="Group 13">
              <a:extLst>
                <a:ext uri="{FF2B5EF4-FFF2-40B4-BE49-F238E27FC236}">
                  <a16:creationId xmlns:a16="http://schemas.microsoft.com/office/drawing/2014/main" id="{3B34F5C6-0249-6793-4338-180E926DAC03}"/>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25F65283-9D88-729E-4985-8673F9E5C9A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C2AB697D-3F00-7160-4995-9E361B60D83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48D43EE0-6D0F-97BB-C886-C7BC2A18617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09A54A1B-655A-452C-3227-4EF06BB17A6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2A4350DF-A01F-5AE0-E9A6-059010AF5913}"/>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AF9869AD-BBF0-3A23-3488-A53E8B5B7CCF}"/>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45E903CC-2CD0-DF5B-5202-CEDF51A173BE}"/>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grpSp>
        <p:nvGrpSpPr>
          <p:cNvPr id="82" name="Group 81">
            <a:extLst>
              <a:ext uri="{FF2B5EF4-FFF2-40B4-BE49-F238E27FC236}">
                <a16:creationId xmlns:a16="http://schemas.microsoft.com/office/drawing/2014/main" id="{D2EB0CB5-909A-772D-42A1-2ED644782617}"/>
              </a:ext>
            </a:extLst>
          </p:cNvPr>
          <p:cNvGrpSpPr/>
          <p:nvPr/>
        </p:nvGrpSpPr>
        <p:grpSpPr>
          <a:xfrm>
            <a:off x="6197874" y="1747799"/>
            <a:ext cx="2660442" cy="1313477"/>
            <a:chOff x="4547464" y="1205273"/>
            <a:chExt cx="2660442" cy="1313477"/>
          </a:xfrm>
        </p:grpSpPr>
        <p:grpSp>
          <p:nvGrpSpPr>
            <p:cNvPr id="54" name="Group 53">
              <a:extLst>
                <a:ext uri="{FF2B5EF4-FFF2-40B4-BE49-F238E27FC236}">
                  <a16:creationId xmlns:a16="http://schemas.microsoft.com/office/drawing/2014/main" id="{F4C52DAD-50FA-80E3-08CB-EED901B0A4CF}"/>
                </a:ext>
              </a:extLst>
            </p:cNvPr>
            <p:cNvGrpSpPr/>
            <p:nvPr/>
          </p:nvGrpSpPr>
          <p:grpSpPr>
            <a:xfrm>
              <a:off x="5248478" y="1205273"/>
              <a:ext cx="1959428" cy="1313477"/>
              <a:chOff x="7876283" y="1503742"/>
              <a:chExt cx="3132499" cy="2094760"/>
            </a:xfrm>
          </p:grpSpPr>
          <p:grpSp>
            <p:nvGrpSpPr>
              <p:cNvPr id="55" name="Group 54">
                <a:extLst>
                  <a:ext uri="{FF2B5EF4-FFF2-40B4-BE49-F238E27FC236}">
                    <a16:creationId xmlns:a16="http://schemas.microsoft.com/office/drawing/2014/main" id="{42CB1CEB-9808-C81E-2A84-0897EF36FF97}"/>
                  </a:ext>
                </a:extLst>
              </p:cNvPr>
              <p:cNvGrpSpPr/>
              <p:nvPr/>
            </p:nvGrpSpPr>
            <p:grpSpPr>
              <a:xfrm>
                <a:off x="7876283" y="1503742"/>
                <a:ext cx="3132499" cy="2094760"/>
                <a:chOff x="1919335" y="446933"/>
                <a:chExt cx="3132499" cy="2094760"/>
              </a:xfrm>
            </p:grpSpPr>
            <p:sp>
              <p:nvSpPr>
                <p:cNvPr id="64" name="Rectangle: Rounded Corners 63">
                  <a:extLst>
                    <a:ext uri="{FF2B5EF4-FFF2-40B4-BE49-F238E27FC236}">
                      <a16:creationId xmlns:a16="http://schemas.microsoft.com/office/drawing/2014/main" id="{C28647A6-DB7B-1982-1D26-F4A705770B53}"/>
                    </a:ext>
                  </a:extLst>
                </p:cNvPr>
                <p:cNvSpPr/>
                <p:nvPr/>
              </p:nvSpPr>
              <p:spPr>
                <a:xfrm>
                  <a:off x="1919335" y="488904"/>
                  <a:ext cx="3132499" cy="20527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E78EBA15-70AC-C011-DD8D-026C0208EBE5}"/>
                    </a:ext>
                  </a:extLst>
                </p:cNvPr>
                <p:cNvSpPr txBox="1"/>
                <p:nvPr/>
              </p:nvSpPr>
              <p:spPr>
                <a:xfrm>
                  <a:off x="2587417" y="446933"/>
                  <a:ext cx="1878964"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Estimated labels</a:t>
                  </a:r>
                </a:p>
              </p:txBody>
            </p:sp>
          </p:grpSp>
          <p:sp>
            <p:nvSpPr>
              <p:cNvPr id="56" name="TextBox 55">
                <a:extLst>
                  <a:ext uri="{FF2B5EF4-FFF2-40B4-BE49-F238E27FC236}">
                    <a16:creationId xmlns:a16="http://schemas.microsoft.com/office/drawing/2014/main" id="{00DAEC16-6465-179F-ABEC-C199D66306B9}"/>
                  </a:ext>
                </a:extLst>
              </p:cNvPr>
              <p:cNvSpPr txBox="1"/>
              <p:nvPr/>
            </p:nvSpPr>
            <p:spPr>
              <a:xfrm>
                <a:off x="9048514" y="1915875"/>
                <a:ext cx="548929" cy="368135"/>
              </a:xfrm>
              <a:prstGeom prst="rect">
                <a:avLst/>
              </a:prstGeom>
              <a:noFill/>
            </p:spPr>
            <p:txBody>
              <a:bodyPr wrap="none" rtlCol="0">
                <a:spAutoFit/>
              </a:bodyPr>
              <a:lstStyle/>
              <a:p>
                <a:r>
                  <a:rPr lang="en-US" sz="900" dirty="0">
                    <a:solidFill>
                      <a:srgbClr val="FF0000"/>
                    </a:solidFill>
                  </a:rPr>
                  <a:t>cat</a:t>
                </a:r>
              </a:p>
            </p:txBody>
          </p:sp>
          <p:sp>
            <p:nvSpPr>
              <p:cNvPr id="57" name="TextBox 56">
                <a:extLst>
                  <a:ext uri="{FF2B5EF4-FFF2-40B4-BE49-F238E27FC236}">
                    <a16:creationId xmlns:a16="http://schemas.microsoft.com/office/drawing/2014/main" id="{3F1D97BC-62CA-0375-ADEE-AC8A9807E792}"/>
                  </a:ext>
                </a:extLst>
              </p:cNvPr>
              <p:cNvSpPr txBox="1"/>
              <p:nvPr/>
            </p:nvSpPr>
            <p:spPr>
              <a:xfrm>
                <a:off x="9358437" y="2319909"/>
                <a:ext cx="602744" cy="368136"/>
              </a:xfrm>
              <a:prstGeom prst="rect">
                <a:avLst/>
              </a:prstGeom>
              <a:noFill/>
            </p:spPr>
            <p:txBody>
              <a:bodyPr wrap="none" rtlCol="0">
                <a:spAutoFit/>
              </a:bodyPr>
              <a:lstStyle/>
              <a:p>
                <a:r>
                  <a:rPr lang="en-US" sz="900" dirty="0">
                    <a:solidFill>
                      <a:srgbClr val="FF0000"/>
                    </a:solidFill>
                  </a:rPr>
                  <a:t>dog</a:t>
                </a:r>
              </a:p>
            </p:txBody>
          </p:sp>
          <p:sp>
            <p:nvSpPr>
              <p:cNvPr id="58" name="TextBox 57">
                <a:extLst>
                  <a:ext uri="{FF2B5EF4-FFF2-40B4-BE49-F238E27FC236}">
                    <a16:creationId xmlns:a16="http://schemas.microsoft.com/office/drawing/2014/main" id="{95448224-3067-B82D-D3F1-1BD96128674B}"/>
                  </a:ext>
                </a:extLst>
              </p:cNvPr>
              <p:cNvSpPr txBox="1"/>
              <p:nvPr/>
            </p:nvSpPr>
            <p:spPr>
              <a:xfrm>
                <a:off x="8679195" y="2879621"/>
                <a:ext cx="787259" cy="368136"/>
              </a:xfrm>
              <a:prstGeom prst="rect">
                <a:avLst/>
              </a:prstGeom>
              <a:noFill/>
            </p:spPr>
            <p:txBody>
              <a:bodyPr wrap="none" rtlCol="0">
                <a:spAutoFit/>
              </a:bodyPr>
              <a:lstStyle/>
              <a:p>
                <a:r>
                  <a:rPr lang="en-US" sz="900" dirty="0">
                    <a:solidFill>
                      <a:srgbClr val="FF0000"/>
                    </a:solidFill>
                  </a:rPr>
                  <a:t>gecko</a:t>
                </a:r>
              </a:p>
            </p:txBody>
          </p:sp>
          <p:sp>
            <p:nvSpPr>
              <p:cNvPr id="59" name="TextBox 58">
                <a:extLst>
                  <a:ext uri="{FF2B5EF4-FFF2-40B4-BE49-F238E27FC236}">
                    <a16:creationId xmlns:a16="http://schemas.microsoft.com/office/drawing/2014/main" id="{C9F7CEB3-3AA9-1C16-0522-3E8F165A562A}"/>
                  </a:ext>
                </a:extLst>
              </p:cNvPr>
              <p:cNvSpPr txBox="1"/>
              <p:nvPr/>
            </p:nvSpPr>
            <p:spPr>
              <a:xfrm>
                <a:off x="8092610" y="2340960"/>
                <a:ext cx="1002524" cy="368136"/>
              </a:xfrm>
              <a:prstGeom prst="rect">
                <a:avLst/>
              </a:prstGeom>
              <a:noFill/>
            </p:spPr>
            <p:txBody>
              <a:bodyPr wrap="none" rtlCol="0">
                <a:spAutoFit/>
              </a:bodyPr>
              <a:lstStyle/>
              <a:p>
                <a:r>
                  <a:rPr lang="en-US" sz="900" dirty="0">
                    <a:solidFill>
                      <a:srgbClr val="FF0000"/>
                    </a:solidFill>
                  </a:rPr>
                  <a:t>elephant</a:t>
                </a:r>
              </a:p>
            </p:txBody>
          </p:sp>
        </p:grpSp>
        <p:cxnSp>
          <p:nvCxnSpPr>
            <p:cNvPr id="66" name="Straight Arrow Connector 65">
              <a:extLst>
                <a:ext uri="{FF2B5EF4-FFF2-40B4-BE49-F238E27FC236}">
                  <a16:creationId xmlns:a16="http://schemas.microsoft.com/office/drawing/2014/main" id="{459BA406-F527-F3B7-881E-58D976564053}"/>
                </a:ext>
              </a:extLst>
            </p:cNvPr>
            <p:cNvCxnSpPr>
              <a:stCxn id="85" idx="3"/>
              <a:endCxn id="64" idx="1"/>
            </p:cNvCxnSpPr>
            <p:nvPr/>
          </p:nvCxnSpPr>
          <p:spPr bwMode="auto">
            <a:xfrm flipV="1">
              <a:off x="4547464" y="1875170"/>
              <a:ext cx="701014" cy="1344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71" name="Picture 70" descr="\documentclass{article}&#10;\usepackage{amsmath,bm,amsfonts}&#10;\DeclareMathOperator{\prob}{Pr}&#10;\newcommand{\Expect}{{\rm I\kern-.3em E}}&#10;\pagestyle{empty}&#10;\begin{document}&#10;&#10;&#10;\begin{equation*}&#10;\hat{y}&#10;\end{equation*}&#10;&#10;\end{document}" title="IguanaTex Bitmap Display">
              <a:extLst>
                <a:ext uri="{FF2B5EF4-FFF2-40B4-BE49-F238E27FC236}">
                  <a16:creationId xmlns:a16="http://schemas.microsoft.com/office/drawing/2014/main" id="{BEEABD16-D2E6-013F-3DC2-27F959763011}"/>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807918" y="1232960"/>
              <a:ext cx="109848" cy="209837"/>
            </a:xfrm>
            <a:prstGeom prst="rect">
              <a:avLst/>
            </a:prstGeom>
          </p:spPr>
        </p:pic>
      </p:grpSp>
      <p:cxnSp>
        <p:nvCxnSpPr>
          <p:cNvPr id="75" name="Straight Arrow Connector 74">
            <a:extLst>
              <a:ext uri="{FF2B5EF4-FFF2-40B4-BE49-F238E27FC236}">
                <a16:creationId xmlns:a16="http://schemas.microsoft.com/office/drawing/2014/main" id="{5DA4F828-D95C-3F8D-3356-1F88781ECDFE}"/>
              </a:ext>
            </a:extLst>
          </p:cNvPr>
          <p:cNvCxnSpPr>
            <a:cxnSpLocks/>
            <a:stCxn id="48" idx="2"/>
            <a:endCxn id="32" idx="0"/>
          </p:cNvCxnSpPr>
          <p:nvPr/>
        </p:nvCxnSpPr>
        <p:spPr bwMode="auto">
          <a:xfrm>
            <a:off x="1041771" y="3321767"/>
            <a:ext cx="2331671" cy="72301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AA545F64-8D0C-F34D-74CC-BD7432F04F26}"/>
              </a:ext>
            </a:extLst>
          </p:cNvPr>
          <p:cNvCxnSpPr>
            <a:cxnSpLocks/>
            <a:stCxn id="64" idx="2"/>
            <a:endCxn id="32" idx="0"/>
          </p:cNvCxnSpPr>
          <p:nvPr/>
        </p:nvCxnSpPr>
        <p:spPr bwMode="auto">
          <a:xfrm flipH="1">
            <a:off x="3373442" y="3061276"/>
            <a:ext cx="4505160" cy="9835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D94B46A9-8987-6485-163B-4D0723BFAD50}"/>
              </a:ext>
            </a:extLst>
          </p:cNvPr>
          <p:cNvSpPr txBox="1"/>
          <p:nvPr/>
        </p:nvSpPr>
        <p:spPr>
          <a:xfrm>
            <a:off x="7123182" y="1072322"/>
            <a:ext cx="1617751" cy="338554"/>
          </a:xfrm>
          <a:prstGeom prst="rect">
            <a:avLst/>
          </a:prstGeom>
          <a:noFill/>
        </p:spPr>
        <p:txBody>
          <a:bodyPr wrap="none" rtlCol="0">
            <a:spAutoFit/>
          </a:bodyPr>
          <a:lstStyle/>
          <a:p>
            <a:pPr algn="l">
              <a:spcBef>
                <a:spcPts val="600"/>
              </a:spcBef>
            </a:pPr>
            <a:r>
              <a:rPr lang="en-US" sz="1600" dirty="0">
                <a:ea typeface="宋体" charset="-122"/>
              </a:rPr>
              <a:t>Label denoising</a:t>
            </a:r>
          </a:p>
        </p:txBody>
      </p:sp>
      <p:sp>
        <p:nvSpPr>
          <p:cNvPr id="84" name="Right Brace 83">
            <a:extLst>
              <a:ext uri="{FF2B5EF4-FFF2-40B4-BE49-F238E27FC236}">
                <a16:creationId xmlns:a16="http://schemas.microsoft.com/office/drawing/2014/main" id="{A75DCF6B-3DE7-7A39-6A65-4ADFD3070D64}"/>
              </a:ext>
            </a:extLst>
          </p:cNvPr>
          <p:cNvSpPr/>
          <p:nvPr/>
        </p:nvSpPr>
        <p:spPr bwMode="auto">
          <a:xfrm rot="16200000">
            <a:off x="7745258" y="521539"/>
            <a:ext cx="373600" cy="2066339"/>
          </a:xfrm>
          <a:prstGeom prst="rightBrac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103" name="Group 102">
            <a:extLst>
              <a:ext uri="{FF2B5EF4-FFF2-40B4-BE49-F238E27FC236}">
                <a16:creationId xmlns:a16="http://schemas.microsoft.com/office/drawing/2014/main" id="{183F901F-FE91-D52D-A592-D779BCC42CFC}"/>
              </a:ext>
            </a:extLst>
          </p:cNvPr>
          <p:cNvGrpSpPr/>
          <p:nvPr/>
        </p:nvGrpSpPr>
        <p:grpSpPr>
          <a:xfrm>
            <a:off x="4238446" y="1787558"/>
            <a:ext cx="1959428" cy="1295572"/>
            <a:chOff x="4051019" y="1162799"/>
            <a:chExt cx="1959428" cy="1295572"/>
          </a:xfrm>
        </p:grpSpPr>
        <p:sp>
          <p:nvSpPr>
            <p:cNvPr id="85" name="Rectangle: Rounded Corners 84">
              <a:extLst>
                <a:ext uri="{FF2B5EF4-FFF2-40B4-BE49-F238E27FC236}">
                  <a16:creationId xmlns:a16="http://schemas.microsoft.com/office/drawing/2014/main" id="{270D4D69-0060-0287-174B-D993B99E5AB7}"/>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TextBox 86">
              <a:extLst>
                <a:ext uri="{FF2B5EF4-FFF2-40B4-BE49-F238E27FC236}">
                  <a16:creationId xmlns:a16="http://schemas.microsoft.com/office/drawing/2014/main" id="{FC00F489-E403-EFF2-2B5C-494955A82644}"/>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90" name="Picture 8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16AF97D5-F14E-A39E-BD81-67DEC30E7ED5}"/>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91" name="TextBox 90">
              <a:extLst>
                <a:ext uri="{FF2B5EF4-FFF2-40B4-BE49-F238E27FC236}">
                  <a16:creationId xmlns:a16="http://schemas.microsoft.com/office/drawing/2014/main" id="{D6647C12-08DE-6314-6CF2-8779B28F5072}"/>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92" name="TextBox 91">
              <a:extLst>
                <a:ext uri="{FF2B5EF4-FFF2-40B4-BE49-F238E27FC236}">
                  <a16:creationId xmlns:a16="http://schemas.microsoft.com/office/drawing/2014/main" id="{A53F2D45-AAC7-B2ED-E122-729481DDE315}"/>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93" name="TextBox 92">
              <a:extLst>
                <a:ext uri="{FF2B5EF4-FFF2-40B4-BE49-F238E27FC236}">
                  <a16:creationId xmlns:a16="http://schemas.microsoft.com/office/drawing/2014/main" id="{7E7B8E0F-170F-95C2-C9E7-1A154BFBE1D9}"/>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94" name="TextBox 93">
              <a:extLst>
                <a:ext uri="{FF2B5EF4-FFF2-40B4-BE49-F238E27FC236}">
                  <a16:creationId xmlns:a16="http://schemas.microsoft.com/office/drawing/2014/main" id="{BA6EA270-E591-DB8E-5D03-3F87AD93AE38}"/>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95" name="TextBox 94">
              <a:extLst>
                <a:ext uri="{FF2B5EF4-FFF2-40B4-BE49-F238E27FC236}">
                  <a16:creationId xmlns:a16="http://schemas.microsoft.com/office/drawing/2014/main" id="{313090E7-B6C7-FE31-C006-D75E8AAA16CB}"/>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96" name="TextBox 95">
              <a:extLst>
                <a:ext uri="{FF2B5EF4-FFF2-40B4-BE49-F238E27FC236}">
                  <a16:creationId xmlns:a16="http://schemas.microsoft.com/office/drawing/2014/main" id="{4D3B7046-53BB-2572-4285-0A8E74F45CDE}"/>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97" name="TextBox 96">
              <a:extLst>
                <a:ext uri="{FF2B5EF4-FFF2-40B4-BE49-F238E27FC236}">
                  <a16:creationId xmlns:a16="http://schemas.microsoft.com/office/drawing/2014/main" id="{E556FA55-5A60-7BAF-97E5-5D6264D674F0}"/>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98" name="TextBox 97">
              <a:extLst>
                <a:ext uri="{FF2B5EF4-FFF2-40B4-BE49-F238E27FC236}">
                  <a16:creationId xmlns:a16="http://schemas.microsoft.com/office/drawing/2014/main" id="{089C450F-1ACE-D8D8-DF7D-21851418344C}"/>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99" name="TextBox 98">
              <a:extLst>
                <a:ext uri="{FF2B5EF4-FFF2-40B4-BE49-F238E27FC236}">
                  <a16:creationId xmlns:a16="http://schemas.microsoft.com/office/drawing/2014/main" id="{804C7EEB-E4B8-1A22-E2BE-9E860E83C3B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100" name="TextBox 99">
              <a:extLst>
                <a:ext uri="{FF2B5EF4-FFF2-40B4-BE49-F238E27FC236}">
                  <a16:creationId xmlns:a16="http://schemas.microsoft.com/office/drawing/2014/main" id="{70BC1760-7101-5DAA-54F9-7B70825ED1B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102" name="TextBox 101">
              <a:extLst>
                <a:ext uri="{FF2B5EF4-FFF2-40B4-BE49-F238E27FC236}">
                  <a16:creationId xmlns:a16="http://schemas.microsoft.com/office/drawing/2014/main" id="{A383D6EA-FCE9-65F8-B4F7-E16558E03102}"/>
                </a:ext>
              </a:extLst>
            </p:cNvPr>
            <p:cNvSpPr txBox="1"/>
            <p:nvPr/>
          </p:nvSpPr>
          <p:spPr>
            <a:xfrm>
              <a:off x="4667986" y="222753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104" name="Straight Arrow Connector 103">
            <a:extLst>
              <a:ext uri="{FF2B5EF4-FFF2-40B4-BE49-F238E27FC236}">
                <a16:creationId xmlns:a16="http://schemas.microsoft.com/office/drawing/2014/main" id="{297FAB23-7F35-F10D-B9D3-6EB520E09FA0}"/>
              </a:ext>
            </a:extLst>
          </p:cNvPr>
          <p:cNvCxnSpPr>
            <a:stCxn id="6" idx="3"/>
            <a:endCxn id="85" idx="1"/>
          </p:cNvCxnSpPr>
          <p:nvPr/>
        </p:nvCxnSpPr>
        <p:spPr bwMode="auto">
          <a:xfrm flipV="1">
            <a:off x="3932525" y="2431138"/>
            <a:ext cx="305921" cy="735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342041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83" grpId="0"/>
      <p:bldP spid="8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6A895-79D5-DBA7-BAEF-BFEAD1951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249F7-3927-AE8C-38E8-F2CDAE72179C}"/>
              </a:ext>
            </a:extLst>
          </p:cNvPr>
          <p:cNvSpPr>
            <a:spLocks noGrp="1"/>
          </p:cNvSpPr>
          <p:nvPr>
            <p:ph type="title"/>
          </p:nvPr>
        </p:nvSpPr>
        <p:spPr/>
        <p:txBody>
          <a:bodyPr>
            <a:normAutofit/>
          </a:bodyPr>
          <a:lstStyle/>
          <a:p>
            <a:r>
              <a:rPr lang="en-US" sz="4400" dirty="0"/>
              <a:t>Outline</a:t>
            </a:r>
          </a:p>
        </p:txBody>
      </p:sp>
      <p:sp>
        <p:nvSpPr>
          <p:cNvPr id="3" name="Content Placeholder 2">
            <a:extLst>
              <a:ext uri="{FF2B5EF4-FFF2-40B4-BE49-F238E27FC236}">
                <a16:creationId xmlns:a16="http://schemas.microsoft.com/office/drawing/2014/main" id="{2745AC62-F6B3-24AD-329A-513C52D38D64}"/>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AD28E67-5B07-087D-2BA5-C9370AE49E3E}"/>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70</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EB0BED99-BB39-A4AC-D66B-3F802216F793}"/>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926269FC-1082-B053-F3F0-EA6813D19A73}"/>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FA86560F-9A12-7DB1-5ABE-57164F6A8ED8}"/>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Part III: Other aspects of crowdsourcing</a:t>
            </a:r>
          </a:p>
        </p:txBody>
      </p:sp>
      <p:sp>
        <p:nvSpPr>
          <p:cNvPr id="10" name="Content Placeholder 2">
            <a:extLst>
              <a:ext uri="{FF2B5EF4-FFF2-40B4-BE49-F238E27FC236}">
                <a16:creationId xmlns:a16="http://schemas.microsoft.com/office/drawing/2014/main" id="{E7A87CDF-26C3-AD11-FD54-02DC6C1226B1}"/>
              </a:ext>
            </a:extLst>
          </p:cNvPr>
          <p:cNvSpPr txBox="1">
            <a:spLocks/>
          </p:cNvSpPr>
          <p:nvPr/>
        </p:nvSpPr>
        <p:spPr bwMode="auto">
          <a:xfrm>
            <a:off x="428133" y="5261041"/>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t> Conclusions and open issues</a:t>
            </a:r>
          </a:p>
          <a:p>
            <a:pPr marL="0" indent="0">
              <a:buNone/>
            </a:pPr>
            <a:endParaRPr lang="en-US" kern="0" dirty="0"/>
          </a:p>
        </p:txBody>
      </p:sp>
      <p:sp>
        <p:nvSpPr>
          <p:cNvPr id="4" name="TextBox 3">
            <a:extLst>
              <a:ext uri="{FF2B5EF4-FFF2-40B4-BE49-F238E27FC236}">
                <a16:creationId xmlns:a16="http://schemas.microsoft.com/office/drawing/2014/main" id="{478BEC7E-A9D5-2664-89BB-29972BF7C8EA}"/>
              </a:ext>
            </a:extLst>
          </p:cNvPr>
          <p:cNvSpPr txBox="1"/>
          <p:nvPr/>
        </p:nvSpPr>
        <p:spPr>
          <a:xfrm>
            <a:off x="1039350" y="3790878"/>
            <a:ext cx="3756156" cy="1200329"/>
          </a:xfrm>
          <a:prstGeom prst="rect">
            <a:avLst/>
          </a:prstGeom>
          <a:noFill/>
        </p:spPr>
        <p:txBody>
          <a:bodyPr wrap="none" rtlCol="0">
            <a:spAutoFit/>
          </a:bodyPr>
          <a:lstStyle/>
          <a:p>
            <a:pPr marL="285750" indent="-285750">
              <a:buFont typeface="Wingdings" panose="05000000000000000000" pitchFamily="2" charset="2"/>
              <a:buChar char="§"/>
            </a:pPr>
            <a:r>
              <a:rPr lang="en-US" sz="1800" dirty="0">
                <a:latin typeface="+mj-lt"/>
                <a:ea typeface="Cambria" panose="02040503050406030204" pitchFamily="18" charset="0"/>
                <a:cs typeface="Times New Roman" panose="02020603050405020304" pitchFamily="18" charset="0"/>
              </a:rPr>
              <a:t>Other types of annotations</a:t>
            </a:r>
            <a:endParaRPr lang="en-US" dirty="0">
              <a:latin typeface="+mj-lt"/>
            </a:endParaRPr>
          </a:p>
          <a:p>
            <a:pPr marL="285750" indent="-285750">
              <a:buFont typeface="Wingdings" panose="05000000000000000000" pitchFamily="2" charset="2"/>
              <a:buChar char="§"/>
            </a:pPr>
            <a:r>
              <a:rPr lang="en-US" dirty="0"/>
              <a:t>Adversary aware crowdsourcing</a:t>
            </a:r>
          </a:p>
          <a:p>
            <a:pPr marL="285750" indent="-285750">
              <a:buFont typeface="Wingdings" panose="05000000000000000000" pitchFamily="2" charset="2"/>
              <a:buChar char="§"/>
            </a:pPr>
            <a:r>
              <a:rPr lang="en-US" dirty="0"/>
              <a:t>Active crowdsourcing</a:t>
            </a:r>
          </a:p>
          <a:p>
            <a:pPr marL="285750" indent="-285750">
              <a:buFont typeface="Wingdings" panose="05000000000000000000" pitchFamily="2" charset="2"/>
              <a:buChar char="§"/>
            </a:pPr>
            <a:r>
              <a:rPr lang="en-US" dirty="0"/>
              <a:t>Bias and fairness issues</a:t>
            </a:r>
          </a:p>
        </p:txBody>
      </p:sp>
    </p:spTree>
    <p:extLst>
      <p:ext uri="{BB962C8B-B14F-4D97-AF65-F5344CB8AC3E}">
        <p14:creationId xmlns:p14="http://schemas.microsoft.com/office/powerpoint/2010/main" val="1829877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5713-D2F3-AC61-52DA-B0FA1985AEDF}"/>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059E3A76-EAD5-A96D-B903-C146BF01EE87}"/>
              </a:ext>
            </a:extLst>
          </p:cNvPr>
          <p:cNvSpPr txBox="1"/>
          <p:nvPr/>
        </p:nvSpPr>
        <p:spPr>
          <a:xfrm>
            <a:off x="169492" y="673040"/>
            <a:ext cx="1582484"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Regression</a:t>
            </a:r>
          </a:p>
        </p:txBody>
      </p:sp>
      <p:sp>
        <p:nvSpPr>
          <p:cNvPr id="5" name="TextBox 4">
            <a:extLst>
              <a:ext uri="{FF2B5EF4-FFF2-40B4-BE49-F238E27FC236}">
                <a16:creationId xmlns:a16="http://schemas.microsoft.com/office/drawing/2014/main" id="{A8A544F2-A339-B76C-CF7F-6F4EA659571A}"/>
              </a:ext>
            </a:extLst>
          </p:cNvPr>
          <p:cNvSpPr txBox="1"/>
          <p:nvPr/>
        </p:nvSpPr>
        <p:spPr>
          <a:xfrm>
            <a:off x="10175" y="1025845"/>
            <a:ext cx="9268171"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The ground-truth label and the annotations take continuous real values, e.g., bounding box annotations and timestamp annotations</a:t>
            </a:r>
          </a:p>
          <a:p>
            <a:pPr marL="285750" indent="-285750">
              <a:buFont typeface="Wingdings" panose="05000000000000000000" pitchFamily="2" charset="2"/>
              <a:buChar char="Ø"/>
            </a:pPr>
            <a:r>
              <a:rPr lang="en-US" dirty="0">
                <a:latin typeface="+mj-lt"/>
                <a:cs typeface="Times New Roman" panose="02020603050405020304" pitchFamily="18" charset="0"/>
              </a:rPr>
              <a:t>Naïve aggregation approach is simple averaging</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A Bayesian iterative algorithm was presented in [Ok et al., 2019] where Gaussian priors are assumed for the ground-truth and the responses</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A regression analogue of the DS model is presented in [Tenzer et al., 2022] using the covariance matrix of the annotator responses by sparse plus low-rank decomposition</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 E2E learning, [Rodrigues et al., 2018] extended the “</a:t>
            </a:r>
            <a:r>
              <a:rPr lang="en-US" dirty="0" err="1">
                <a:latin typeface="+mj-lt"/>
                <a:cs typeface="Times New Roman" panose="02020603050405020304" pitchFamily="18" charset="0"/>
              </a:rPr>
              <a:t>CrowdLayer</a:t>
            </a:r>
            <a:r>
              <a:rPr lang="en-US" dirty="0">
                <a:latin typeface="+mj-lt"/>
                <a:cs typeface="Times New Roman" panose="02020603050405020304" pitchFamily="18" charset="0"/>
              </a:rPr>
              <a:t>” model by training the neural network to predict continuous values. Instead of the confusion matrices, </a:t>
            </a:r>
            <a:r>
              <a:rPr lang="en-US" b="1" dirty="0">
                <a:latin typeface="+mj-lt"/>
                <a:cs typeface="Times New Roman" panose="02020603050405020304" pitchFamily="18" charset="0"/>
              </a:rPr>
              <a:t>the scale and bias parameter are learned as the noise correction terms</a:t>
            </a:r>
            <a:r>
              <a:rPr lang="en-US" dirty="0">
                <a:latin typeface="+mj-lt"/>
                <a:cs typeface="Times New Roman" panose="02020603050405020304" pitchFamily="18" charset="0"/>
              </a:rPr>
              <a:t>.</a:t>
            </a:r>
          </a:p>
        </p:txBody>
      </p:sp>
      <p:pic>
        <p:nvPicPr>
          <p:cNvPr id="6" name="Picture 5"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widehat{y}_n = \frac{1}{|\mathcal{M}_n|}\sum_{m\in\mathcal{M}_n}\widecheck{y}_n^{(m)}&#10;\end{equation*}&#10;&#10;\end{document}" title="IguanaTex Bitmap Display">
            <a:extLst>
              <a:ext uri="{FF2B5EF4-FFF2-40B4-BE49-F238E27FC236}">
                <a16:creationId xmlns:a16="http://schemas.microsoft.com/office/drawing/2014/main" id="{F3AFE239-6239-1FE7-24F3-092C8B4DD507}"/>
              </a:ext>
            </a:extLst>
          </p:cNvPr>
          <p:cNvPicPr>
            <a:picLocks noChangeAspect="1"/>
          </p:cNvPicPr>
          <p:nvPr>
            <p:custDataLst>
              <p:tags r:id="rId1"/>
            </p:custDataLst>
          </p:nvPr>
        </p:nvPicPr>
        <p:blipFill>
          <a:blip r:embed="rId6"/>
          <a:stretch>
            <a:fillRect/>
          </a:stretch>
        </p:blipFill>
        <p:spPr>
          <a:xfrm>
            <a:off x="2638769" y="2027070"/>
            <a:ext cx="2448762" cy="668952"/>
          </a:xfrm>
          <a:prstGeom prst="rect">
            <a:avLst/>
          </a:prstGeom>
        </p:spPr>
      </p:pic>
      <p:pic>
        <p:nvPicPr>
          <p:cNvPr id="7" name="Picture 6" descr="\documentclass{article}&#10;\usepackage{amsmath,amssymb}&#10;\usepackage{bm}&#10;\DeclareFontFamily{U}{mathx}{}&#10;\DeclareFontShape{U}{mathx}{m}{n}{&lt;-&gt; mathx10}{}&#10;\DeclareSymbolFont{mathx}{U}{mathx}{m}{n}&#10;%\DeclareMathAccent{\widehat}{0}{mathx}{&quot;70}&#10;\DeclareMathAccent{\widecheck}{0}{mathx}{&quot;71}&#10;\pagestyle{empty}&#10;\begin{document}&#10;$$y_n \sim \mathcal{N}(\mu_n,\sigma_n^2)$$&#10;\end{document}" title="IguanaTex Bitmap Display">
            <a:extLst>
              <a:ext uri="{FF2B5EF4-FFF2-40B4-BE49-F238E27FC236}">
                <a16:creationId xmlns:a16="http://schemas.microsoft.com/office/drawing/2014/main" id="{2A054959-087C-B8B1-6CB4-C849994A2BDD}"/>
              </a:ext>
            </a:extLst>
          </p:cNvPr>
          <p:cNvPicPr>
            <a:picLocks noChangeAspect="1"/>
          </p:cNvPicPr>
          <p:nvPr>
            <p:custDataLst>
              <p:tags r:id="rId2"/>
            </p:custDataLst>
          </p:nvPr>
        </p:nvPicPr>
        <p:blipFill>
          <a:blip r:embed="rId7"/>
          <a:stretch>
            <a:fillRect/>
          </a:stretch>
        </p:blipFill>
        <p:spPr>
          <a:xfrm>
            <a:off x="1647537" y="3616694"/>
            <a:ext cx="1523657" cy="257829"/>
          </a:xfrm>
          <a:prstGeom prst="rect">
            <a:avLst/>
          </a:prstGeom>
        </p:spPr>
      </p:pic>
      <p:pic>
        <p:nvPicPr>
          <p:cNvPr id="8" name="Picture 7" descr="\documentclass{article}&#10;\usepackage{amsmath,amssymb}&#10;\usepackage{bm}&#10;\DeclareFontFamily{U}{mathx}{}&#10;\DeclareFontShape{U}{mathx}{m}{n}{&lt;-&gt; mathx10}{}&#10;\DeclareSymbolFont{mathx}{U}{mathx}{m}{n}&#10;%\DeclareMathAccent{\widehat}{0}{mathx}{&quot;70}&#10;\DeclareMathAccent{\widecheck}{0}{mathx}{&quot;71}&#10;\pagestyle{empty}&#10;\begin{document}&#10; $\widecheck{y}_n^{(m)}|y_n=\alpha \sim \mathcal{N}(\alpha,\sigma_m^2)$&#10;&#10;\end{document}" title="IguanaTex Bitmap Display">
            <a:extLst>
              <a:ext uri="{FF2B5EF4-FFF2-40B4-BE49-F238E27FC236}">
                <a16:creationId xmlns:a16="http://schemas.microsoft.com/office/drawing/2014/main" id="{3C28121D-43F7-4485-1E91-969F7D0C5AD2}"/>
              </a:ext>
            </a:extLst>
          </p:cNvPr>
          <p:cNvPicPr>
            <a:picLocks noChangeAspect="1"/>
          </p:cNvPicPr>
          <p:nvPr>
            <p:custDataLst>
              <p:tags r:id="rId3"/>
            </p:custDataLst>
          </p:nvPr>
        </p:nvPicPr>
        <p:blipFill>
          <a:blip r:embed="rId8"/>
          <a:stretch>
            <a:fillRect/>
          </a:stretch>
        </p:blipFill>
        <p:spPr>
          <a:xfrm>
            <a:off x="3933242" y="3565003"/>
            <a:ext cx="2526548" cy="309520"/>
          </a:xfrm>
          <a:prstGeom prst="rect">
            <a:avLst/>
          </a:prstGeom>
        </p:spPr>
      </p:pic>
      <p:grpSp>
        <p:nvGrpSpPr>
          <p:cNvPr id="9" name="Group 8">
            <a:extLst>
              <a:ext uri="{FF2B5EF4-FFF2-40B4-BE49-F238E27FC236}">
                <a16:creationId xmlns:a16="http://schemas.microsoft.com/office/drawing/2014/main" id="{E01493AD-7157-DBBE-00E9-74BF4A3E911E}"/>
              </a:ext>
            </a:extLst>
          </p:cNvPr>
          <p:cNvGrpSpPr/>
          <p:nvPr/>
        </p:nvGrpSpPr>
        <p:grpSpPr>
          <a:xfrm>
            <a:off x="7038678" y="3244905"/>
            <a:ext cx="1773628" cy="743578"/>
            <a:chOff x="6942648" y="3818374"/>
            <a:chExt cx="1612502" cy="743578"/>
          </a:xfrm>
        </p:grpSpPr>
        <p:sp>
          <p:nvSpPr>
            <p:cNvPr id="10" name="Speech Bubble: Rectangle with Corners Rounded 9">
              <a:extLst>
                <a:ext uri="{FF2B5EF4-FFF2-40B4-BE49-F238E27FC236}">
                  <a16:creationId xmlns:a16="http://schemas.microsoft.com/office/drawing/2014/main" id="{6343C360-E6E9-A83E-E7DA-08A8F017C51B}"/>
                </a:ext>
              </a:extLst>
            </p:cNvPr>
            <p:cNvSpPr/>
            <p:nvPr/>
          </p:nvSpPr>
          <p:spPr>
            <a:xfrm>
              <a:off x="7094135" y="3818374"/>
              <a:ext cx="1326383" cy="743578"/>
            </a:xfrm>
            <a:prstGeom prst="wedgeRoundRectCallout">
              <a:avLst>
                <a:gd name="adj1" fmla="val -96475"/>
                <a:gd name="adj2" fmla="val 421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TextBox 10">
              <a:extLst>
                <a:ext uri="{FF2B5EF4-FFF2-40B4-BE49-F238E27FC236}">
                  <a16:creationId xmlns:a16="http://schemas.microsoft.com/office/drawing/2014/main" id="{AE6052C8-6533-7F73-0432-F1121025D0A0}"/>
                </a:ext>
              </a:extLst>
            </p:cNvPr>
            <p:cNvSpPr txBox="1"/>
            <p:nvPr/>
          </p:nvSpPr>
          <p:spPr>
            <a:xfrm>
              <a:off x="6942648" y="3846084"/>
              <a:ext cx="1612502" cy="584775"/>
            </a:xfrm>
            <a:prstGeom prst="rect">
              <a:avLst/>
            </a:prstGeom>
            <a:noFill/>
          </p:spPr>
          <p:txBody>
            <a:bodyPr wrap="square" rtlCol="0">
              <a:spAutoFit/>
            </a:bodyPr>
            <a:lstStyle/>
            <a:p>
              <a:pPr algn="ctr"/>
              <a:r>
                <a:rPr lang="en-US" sz="1600" dirty="0">
                  <a:latin typeface="+mj-lt"/>
                  <a:cs typeface="Times New Roman" panose="02020603050405020304" pitchFamily="18" charset="0"/>
                </a:rPr>
                <a:t>Annotator response noise</a:t>
              </a:r>
            </a:p>
          </p:txBody>
        </p:sp>
      </p:grpSp>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bm C]_{i,j}=\mathbb{E}[(\widecheck{y}_n^{(i)}-\mu_i)(\widecheck{y}_n^{(j)}-\mu_j)], ~\mu_i = \mathbb{E}[\widecheck{y}_n^{(i)}]&#10;    \end{align*}&#10;&#10;\end{document}" title="IguanaTex Bitmap Display">
            <a:extLst>
              <a:ext uri="{FF2B5EF4-FFF2-40B4-BE49-F238E27FC236}">
                <a16:creationId xmlns:a16="http://schemas.microsoft.com/office/drawing/2014/main" id="{54423D96-7844-70C6-D74F-8801D4E9419F}"/>
              </a:ext>
            </a:extLst>
          </p:cNvPr>
          <p:cNvPicPr>
            <a:picLocks noChangeAspect="1"/>
          </p:cNvPicPr>
          <p:nvPr>
            <p:custDataLst>
              <p:tags r:id="rId4"/>
            </p:custDataLst>
          </p:nvPr>
        </p:nvPicPr>
        <p:blipFill>
          <a:blip r:embed="rId9"/>
          <a:stretch>
            <a:fillRect/>
          </a:stretch>
        </p:blipFill>
        <p:spPr>
          <a:xfrm>
            <a:off x="2025962" y="4911317"/>
            <a:ext cx="4433828" cy="281143"/>
          </a:xfrm>
          <a:prstGeom prst="rect">
            <a:avLst/>
          </a:prstGeom>
        </p:spPr>
      </p:pic>
    </p:spTree>
    <p:extLst>
      <p:ext uri="{BB962C8B-B14F-4D97-AF65-F5344CB8AC3E}">
        <p14:creationId xmlns:p14="http://schemas.microsoft.com/office/powerpoint/2010/main" val="40630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29AA-D031-CC4B-4E10-4D11162E2147}"/>
              </a:ext>
            </a:extLst>
          </p:cNvPr>
          <p:cNvSpPr>
            <a:spLocks noGrp="1"/>
          </p:cNvSpPr>
          <p:nvPr>
            <p:ph type="title"/>
          </p:nvPr>
        </p:nvSpPr>
        <p:spPr/>
        <p:txBody>
          <a:bodyPr/>
          <a:lstStyle/>
          <a:p>
            <a:r>
              <a:rPr lang="en-US" sz="3200" dirty="0">
                <a:ea typeface="Cambria" panose="02040503050406030204" pitchFamily="18" charset="0"/>
                <a:cs typeface="Times New Roman" panose="02020603050405020304" pitchFamily="18" charset="0"/>
              </a:rPr>
              <a:t>Other Types of Annotations </a:t>
            </a:r>
            <a:endParaRPr lang="en-US" dirty="0"/>
          </a:p>
        </p:txBody>
      </p:sp>
      <p:sp>
        <p:nvSpPr>
          <p:cNvPr id="4" name="Speech Bubble: Rectangle with Corners Rounded 3">
            <a:extLst>
              <a:ext uri="{FF2B5EF4-FFF2-40B4-BE49-F238E27FC236}">
                <a16:creationId xmlns:a16="http://schemas.microsoft.com/office/drawing/2014/main" id="{339C7514-74FA-C1CC-2D05-FAB459605BF2}"/>
              </a:ext>
            </a:extLst>
          </p:cNvPr>
          <p:cNvSpPr/>
          <p:nvPr/>
        </p:nvSpPr>
        <p:spPr>
          <a:xfrm>
            <a:off x="2934119" y="2431701"/>
            <a:ext cx="1296237" cy="459827"/>
          </a:xfrm>
          <a:prstGeom prst="wedgeRoundRectCallout">
            <a:avLst>
              <a:gd name="adj1" fmla="val 65213"/>
              <a:gd name="adj2" fmla="val -4457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12706551-47D1-D7E9-D812-CB402A65C0C7}"/>
              </a:ext>
            </a:extLst>
          </p:cNvPr>
          <p:cNvSpPr txBox="1"/>
          <p:nvPr/>
        </p:nvSpPr>
        <p:spPr>
          <a:xfrm>
            <a:off x="201647" y="697308"/>
            <a:ext cx="2893869"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Similarity Annotations</a:t>
            </a:r>
          </a:p>
        </p:txBody>
      </p:sp>
      <p:sp>
        <p:nvSpPr>
          <p:cNvPr id="6" name="TextBox 5">
            <a:extLst>
              <a:ext uri="{FF2B5EF4-FFF2-40B4-BE49-F238E27FC236}">
                <a16:creationId xmlns:a16="http://schemas.microsoft.com/office/drawing/2014/main" id="{6063F473-DBC3-22BA-7A3C-6B4AF2502658}"/>
              </a:ext>
            </a:extLst>
          </p:cNvPr>
          <p:cNvSpPr txBox="1"/>
          <p:nvPr/>
        </p:nvSpPr>
        <p:spPr>
          <a:xfrm>
            <a:off x="311500" y="1079210"/>
            <a:ext cx="8630853"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If the annotators are asked to indicate the similarity of data items, crowdsourced E2E learning can be formulated as a graph clustering problem</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6393E197-9C82-E733-2443-6BE3F6EC965B}"/>
              </a:ext>
            </a:extLst>
          </p:cNvPr>
          <p:cNvPicPr>
            <a:picLocks noChangeAspect="1"/>
          </p:cNvPicPr>
          <p:nvPr/>
        </p:nvPicPr>
        <p:blipFill>
          <a:blip r:embed="rId7"/>
          <a:stretch>
            <a:fillRect/>
          </a:stretch>
        </p:blipFill>
        <p:spPr>
          <a:xfrm>
            <a:off x="5416758" y="1702565"/>
            <a:ext cx="3610180" cy="2357480"/>
          </a:xfrm>
          <a:prstGeom prst="rect">
            <a:avLst/>
          </a:prstGeom>
        </p:spPr>
      </p:pic>
      <p:sp>
        <p:nvSpPr>
          <p:cNvPr id="8" name="TextBox 7">
            <a:extLst>
              <a:ext uri="{FF2B5EF4-FFF2-40B4-BE49-F238E27FC236}">
                <a16:creationId xmlns:a16="http://schemas.microsoft.com/office/drawing/2014/main" id="{29DD9665-DCD7-0460-B218-F125661CEC6F}"/>
              </a:ext>
            </a:extLst>
          </p:cNvPr>
          <p:cNvSpPr txBox="1"/>
          <p:nvPr/>
        </p:nvSpPr>
        <p:spPr>
          <a:xfrm>
            <a:off x="6064179" y="4176584"/>
            <a:ext cx="2492990" cy="369332"/>
          </a:xfrm>
          <a:prstGeom prst="rect">
            <a:avLst/>
          </a:prstGeom>
          <a:noFill/>
        </p:spPr>
        <p:txBody>
          <a:bodyPr wrap="none" rtlCol="0">
            <a:spAutoFit/>
          </a:bodyPr>
          <a:lstStyle/>
          <a:p>
            <a:r>
              <a:rPr lang="en-US" b="1" dirty="0">
                <a:latin typeface="+mj-lt"/>
                <a:cs typeface="Times New Roman" panose="02020603050405020304" pitchFamily="18" charset="0"/>
              </a:rPr>
              <a:t>Pairwise annotations</a:t>
            </a: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bm G \in \{0,1\}^{N \times N}$&#10;&#10;\end{document}" title="IguanaTex Bitmap Display">
            <a:extLst>
              <a:ext uri="{FF2B5EF4-FFF2-40B4-BE49-F238E27FC236}">
                <a16:creationId xmlns:a16="http://schemas.microsoft.com/office/drawing/2014/main" id="{05ECA572-FD76-D39B-8F56-F33B962E83D8}"/>
              </a:ext>
            </a:extLst>
          </p:cNvPr>
          <p:cNvPicPr>
            <a:picLocks noChangeAspect="1"/>
          </p:cNvPicPr>
          <p:nvPr>
            <p:custDataLst>
              <p:tags r:id="rId1"/>
            </p:custDataLst>
          </p:nvPr>
        </p:nvPicPr>
        <p:blipFill>
          <a:blip r:embed="rId8"/>
          <a:stretch>
            <a:fillRect/>
          </a:stretch>
        </p:blipFill>
        <p:spPr>
          <a:xfrm>
            <a:off x="808029" y="1949670"/>
            <a:ext cx="1647238" cy="275810"/>
          </a:xfrm>
          <a:prstGeom prst="rect">
            <a:avLst/>
          </a:prstGeom>
        </p:spPr>
      </p:pic>
      <p:sp>
        <p:nvSpPr>
          <p:cNvPr id="10" name="TextBox 9">
            <a:extLst>
              <a:ext uri="{FF2B5EF4-FFF2-40B4-BE49-F238E27FC236}">
                <a16:creationId xmlns:a16="http://schemas.microsoft.com/office/drawing/2014/main" id="{F91D2E28-6C3A-5610-93D4-CB38EF257491}"/>
              </a:ext>
            </a:extLst>
          </p:cNvPr>
          <p:cNvSpPr txBox="1"/>
          <p:nvPr/>
        </p:nvSpPr>
        <p:spPr>
          <a:xfrm>
            <a:off x="2556922" y="1885330"/>
            <a:ext cx="2492990" cy="369332"/>
          </a:xfrm>
          <a:prstGeom prst="rect">
            <a:avLst/>
          </a:prstGeom>
          <a:noFill/>
        </p:spPr>
        <p:txBody>
          <a:bodyPr wrap="none" rtlCol="0">
            <a:spAutoFit/>
          </a:bodyPr>
          <a:lstStyle/>
          <a:p>
            <a:r>
              <a:rPr lang="en-US" dirty="0">
                <a:latin typeface="+mj-lt"/>
                <a:cs typeface="Times New Roman" panose="02020603050405020304" pitchFamily="18" charset="0"/>
              </a:rPr>
              <a:t>is the adjacency graph</a:t>
            </a:r>
          </a:p>
        </p:txBody>
      </p:sp>
      <p:pic>
        <p:nvPicPr>
          <p:cNvPr id="11" name="Picture 10"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bm G(i,j)\sim {\rm Bernoulli}\left( \bm f(\bm x_i)^\top \bm f(\bm x_j) \right)&#10;\end{align*}&#10;&#10;\end{document}" title="IguanaTex Bitmap Display">
            <a:extLst>
              <a:ext uri="{FF2B5EF4-FFF2-40B4-BE49-F238E27FC236}">
                <a16:creationId xmlns:a16="http://schemas.microsoft.com/office/drawing/2014/main" id="{F32FD7D2-1049-78EE-5ACB-9A32BE7DCFFA}"/>
              </a:ext>
            </a:extLst>
          </p:cNvPr>
          <p:cNvPicPr>
            <a:picLocks noChangeAspect="1"/>
          </p:cNvPicPr>
          <p:nvPr>
            <p:custDataLst>
              <p:tags r:id="rId2"/>
            </p:custDataLst>
          </p:nvPr>
        </p:nvPicPr>
        <p:blipFill>
          <a:blip r:embed="rId9"/>
          <a:stretch>
            <a:fillRect/>
          </a:stretch>
        </p:blipFill>
        <p:spPr>
          <a:xfrm>
            <a:off x="878368" y="2514781"/>
            <a:ext cx="3442423" cy="291778"/>
          </a:xfrm>
          <a:prstGeom prst="rect">
            <a:avLst/>
          </a:prstGeom>
        </p:spPr>
      </p:pic>
      <p:sp>
        <p:nvSpPr>
          <p:cNvPr id="12" name="TextBox 11">
            <a:extLst>
              <a:ext uri="{FF2B5EF4-FFF2-40B4-BE49-F238E27FC236}">
                <a16:creationId xmlns:a16="http://schemas.microsoft.com/office/drawing/2014/main" id="{EEDE869B-B6FD-6833-6A25-5C8A9C4CBA90}"/>
              </a:ext>
            </a:extLst>
          </p:cNvPr>
          <p:cNvSpPr txBox="1"/>
          <p:nvPr/>
        </p:nvSpPr>
        <p:spPr>
          <a:xfrm>
            <a:off x="144547" y="3348859"/>
            <a:ext cx="5439165"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Similarity-based annotation requires substantially lower expertise level from the annotators</a:t>
            </a:r>
          </a:p>
        </p:txBody>
      </p:sp>
      <p:pic>
        <p:nvPicPr>
          <p:cNvPr id="13" name="Picture 12" descr="\documentclass{article}&#10;\usepackage{amsmath,amssymb}&#10;\usepackage{bm}&#10;\DeclareFontFamily{U}{mathx}{}&#10;\DeclareFontShape{U}{mathx}{m}{n}{&lt;-&gt; mathx10}{}&#10;\DeclareSymbolFont{mathx}{U}{mathx}{m}{n}&#10;%\DeclareMathAccent{\widehat}{0}{mathx}{&quot;70}&#10;\DeclareMathAccent{\widecheck}{0}{mathx}{&quot;71}&#10;\pagestyle{empty}&#10;\begin{document}&#10; $[\bm f(\bm x_n)]_k = {\sf Pr}(y_n=k|\bm x_n)$&#10;&#10;\end{document}" title="IguanaTex Bitmap Display">
            <a:extLst>
              <a:ext uri="{FF2B5EF4-FFF2-40B4-BE49-F238E27FC236}">
                <a16:creationId xmlns:a16="http://schemas.microsoft.com/office/drawing/2014/main" id="{D28B07FF-1435-0E67-27B0-1D8D4D3E9012}"/>
              </a:ext>
            </a:extLst>
          </p:cNvPr>
          <p:cNvPicPr>
            <a:picLocks noChangeAspect="1"/>
          </p:cNvPicPr>
          <p:nvPr>
            <p:custDataLst>
              <p:tags r:id="rId3"/>
            </p:custDataLst>
          </p:nvPr>
        </p:nvPicPr>
        <p:blipFill>
          <a:blip r:embed="rId10"/>
          <a:stretch>
            <a:fillRect/>
          </a:stretch>
        </p:blipFill>
        <p:spPr>
          <a:xfrm>
            <a:off x="1239710" y="3033026"/>
            <a:ext cx="2782476" cy="254476"/>
          </a:xfrm>
          <a:prstGeom prst="rect">
            <a:avLst/>
          </a:prstGeom>
        </p:spPr>
      </p:pic>
      <p:sp>
        <p:nvSpPr>
          <p:cNvPr id="14" name="TextBox 13">
            <a:extLst>
              <a:ext uri="{FF2B5EF4-FFF2-40B4-BE49-F238E27FC236}">
                <a16:creationId xmlns:a16="http://schemas.microsoft.com/office/drawing/2014/main" id="{31C082F1-438E-5732-2FB5-4C93B4DA1688}"/>
              </a:ext>
            </a:extLst>
          </p:cNvPr>
          <p:cNvSpPr txBox="1"/>
          <p:nvPr/>
        </p:nvSpPr>
        <p:spPr>
          <a:xfrm>
            <a:off x="329874" y="4176584"/>
            <a:ext cx="4339650" cy="369332"/>
          </a:xfrm>
          <a:prstGeom prst="rect">
            <a:avLst/>
          </a:prstGeom>
          <a:noFill/>
        </p:spPr>
        <p:txBody>
          <a:bodyPr wrap="none" rtlCol="0">
            <a:spAutoFit/>
          </a:bodyPr>
          <a:lstStyle/>
          <a:p>
            <a:r>
              <a:rPr lang="en-US" b="1" dirty="0">
                <a:solidFill>
                  <a:schemeClr val="accent1">
                    <a:lumMod val="50000"/>
                  </a:schemeClr>
                </a:solidFill>
                <a:latin typeface="+mj-lt"/>
                <a:cs typeface="Times New Roman" panose="02020603050405020304" pitchFamily="18" charset="0"/>
              </a:rPr>
              <a:t>Maximum likelihood Estimation (MLE)</a:t>
            </a:r>
          </a:p>
        </p:txBody>
      </p:sp>
      <p:pic>
        <p:nvPicPr>
          <p:cNvPr id="15" name="Picture 14"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f_{\bm \theta}\in \bm \varDelta_K}{\rm minimize} \sum_{(i,j)\in\bm \Omega} \left[  \mathbb{I}[{\bm G(i,j)}=1] \log \left( \bm f_{\bm \theta}(\bm x_i)^\top  \bm f_{\bm \theta}(\bm x_j)  \right) + \mathbb{I}[{\bm G(i,j)}=0] \log \left( 1-\bm f_{\bm \theta}(\bm x_i)^\top \bm f_{\bm \theta}(\bm x_j)  \right)  \right]&#10;\end{align*}&#10;&#10;\end{document}" title="IguanaTex Bitmap Display">
            <a:extLst>
              <a:ext uri="{FF2B5EF4-FFF2-40B4-BE49-F238E27FC236}">
                <a16:creationId xmlns:a16="http://schemas.microsoft.com/office/drawing/2014/main" id="{A56D2BCD-C41B-7C06-5D75-5B86188A9540}"/>
              </a:ext>
            </a:extLst>
          </p:cNvPr>
          <p:cNvPicPr>
            <a:picLocks noChangeAspect="1"/>
          </p:cNvPicPr>
          <p:nvPr>
            <p:custDataLst>
              <p:tags r:id="rId4"/>
            </p:custDataLst>
          </p:nvPr>
        </p:nvPicPr>
        <p:blipFill>
          <a:blip r:embed="rId11"/>
          <a:stretch>
            <a:fillRect/>
          </a:stretch>
        </p:blipFill>
        <p:spPr>
          <a:xfrm>
            <a:off x="578382" y="4647169"/>
            <a:ext cx="7620723" cy="451521"/>
          </a:xfrm>
          <a:prstGeom prst="rect">
            <a:avLst/>
          </a:prstGeom>
        </p:spPr>
      </p:pic>
      <p:sp>
        <p:nvSpPr>
          <p:cNvPr id="16" name="TextBox 15">
            <a:extLst>
              <a:ext uri="{FF2B5EF4-FFF2-40B4-BE49-F238E27FC236}">
                <a16:creationId xmlns:a16="http://schemas.microsoft.com/office/drawing/2014/main" id="{21BEC361-38C0-23D8-0EF1-E104D52B4320}"/>
              </a:ext>
            </a:extLst>
          </p:cNvPr>
          <p:cNvSpPr txBox="1"/>
          <p:nvPr/>
        </p:nvSpPr>
        <p:spPr>
          <a:xfrm>
            <a:off x="307017" y="5085649"/>
            <a:ext cx="881412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Identifiability of      is established by treating the model as the quantized NMF problem</a:t>
            </a:r>
          </a:p>
          <a:p>
            <a:pPr marL="285750" indent="-285750">
              <a:buFont typeface="Wingdings" panose="05000000000000000000" pitchFamily="2" charset="2"/>
              <a:buChar char="Ø"/>
            </a:pPr>
            <a:r>
              <a:rPr lang="en-US" dirty="0">
                <a:latin typeface="+mj-lt"/>
                <a:cs typeface="Times New Roman" panose="02020603050405020304" pitchFamily="18" charset="0"/>
              </a:rPr>
              <a:t>Similarity annotations can be easily acquired by the crowd (despite no annotator-specific models used here); often referred to as </a:t>
            </a:r>
            <a:r>
              <a:rPr lang="en-US" b="1" i="1" dirty="0">
                <a:latin typeface="+mj-lt"/>
                <a:cs typeface="Times New Roman" panose="02020603050405020304" pitchFamily="18" charset="0"/>
              </a:rPr>
              <a:t>crowdclustering</a:t>
            </a:r>
            <a:r>
              <a:rPr lang="en-US" dirty="0">
                <a:latin typeface="+mj-lt"/>
                <a:cs typeface="Times New Roman" panose="02020603050405020304" pitchFamily="18" charset="0"/>
              </a:rPr>
              <a:t> </a:t>
            </a:r>
          </a:p>
        </p:txBody>
      </p:sp>
      <p:sp>
        <p:nvSpPr>
          <p:cNvPr id="17" name="TextBox 16">
            <a:extLst>
              <a:ext uri="{FF2B5EF4-FFF2-40B4-BE49-F238E27FC236}">
                <a16:creationId xmlns:a16="http://schemas.microsoft.com/office/drawing/2014/main" id="{91F61853-1359-AFF9-69B9-EDF95ABFE600}"/>
              </a:ext>
            </a:extLst>
          </p:cNvPr>
          <p:cNvSpPr txBox="1"/>
          <p:nvPr/>
        </p:nvSpPr>
        <p:spPr>
          <a:xfrm>
            <a:off x="4442741" y="2251753"/>
            <a:ext cx="1018645" cy="523220"/>
          </a:xfrm>
          <a:prstGeom prst="rect">
            <a:avLst/>
          </a:prstGeom>
          <a:noFill/>
        </p:spPr>
        <p:txBody>
          <a:bodyPr wrap="square" rtlCol="0">
            <a:spAutoFit/>
          </a:bodyPr>
          <a:lstStyle/>
          <a:p>
            <a:r>
              <a:rPr lang="en-US" sz="1400" dirty="0">
                <a:latin typeface="+mj-lt"/>
                <a:cs typeface="Times New Roman" panose="02020603050405020304" pitchFamily="18" charset="0"/>
              </a:rPr>
              <a:t>modeling similarity</a:t>
            </a:r>
          </a:p>
        </p:txBody>
      </p:sp>
      <p:pic>
        <p:nvPicPr>
          <p:cNvPr id="18" name="Picture 17" descr="\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title="IguanaTex Bitmap Display">
            <a:extLst>
              <a:ext uri="{FF2B5EF4-FFF2-40B4-BE49-F238E27FC236}">
                <a16:creationId xmlns:a16="http://schemas.microsoft.com/office/drawing/2014/main" id="{F496794A-2E0C-73AA-9001-F1099D323A99}"/>
              </a:ext>
            </a:extLst>
          </p:cNvPr>
          <p:cNvPicPr>
            <a:picLocks noChangeAspect="1"/>
          </p:cNvPicPr>
          <p:nvPr>
            <p:custDataLst>
              <p:tags r:id="rId5"/>
            </p:custDataLst>
          </p:nvPr>
        </p:nvPicPr>
        <p:blipFill>
          <a:blip r:embed="rId12"/>
          <a:stretch>
            <a:fillRect/>
          </a:stretch>
        </p:blipFill>
        <p:spPr>
          <a:xfrm>
            <a:off x="2326353" y="5186925"/>
            <a:ext cx="128914" cy="205714"/>
          </a:xfrm>
          <a:prstGeom prst="rect">
            <a:avLst/>
          </a:prstGeom>
        </p:spPr>
      </p:pic>
      <p:sp>
        <p:nvSpPr>
          <p:cNvPr id="19" name="TextBox 18">
            <a:extLst>
              <a:ext uri="{FF2B5EF4-FFF2-40B4-BE49-F238E27FC236}">
                <a16:creationId xmlns:a16="http://schemas.microsoft.com/office/drawing/2014/main" id="{660BAAA5-802C-12A9-2B14-B63AFD62DC05}"/>
              </a:ext>
            </a:extLst>
          </p:cNvPr>
          <p:cNvSpPr txBox="1"/>
          <p:nvPr/>
        </p:nvSpPr>
        <p:spPr>
          <a:xfrm>
            <a:off x="374663" y="6459866"/>
            <a:ext cx="8494633" cy="523220"/>
          </a:xfrm>
          <a:prstGeom prst="rect">
            <a:avLst/>
          </a:prstGeom>
          <a:noFill/>
        </p:spPr>
        <p:txBody>
          <a:bodyPr wrap="none" rtlCol="0">
            <a:spAutoFit/>
          </a:bodyPr>
          <a:lstStyle/>
          <a:p>
            <a:r>
              <a:rPr lang="en-US" sz="1000" dirty="0">
                <a:latin typeface="+mj-lt"/>
                <a:cs typeface="Times New Roman" panose="02020603050405020304" pitchFamily="18" charset="0"/>
              </a:rPr>
              <a:t>T. Nguyen, S. Ibrahim, and X. Fu “Deep Clustering with Incomplete Noisy Pairwise Annotations: A Geometric Regularization Approach”, ICML 2023</a:t>
            </a:r>
          </a:p>
          <a:p>
            <a:endParaRPr lang="en-US" dirty="0">
              <a:latin typeface="+mj-lt"/>
            </a:endParaRPr>
          </a:p>
        </p:txBody>
      </p:sp>
    </p:spTree>
    <p:extLst>
      <p:ext uri="{BB962C8B-B14F-4D97-AF65-F5344CB8AC3E}">
        <p14:creationId xmlns:p14="http://schemas.microsoft.com/office/powerpoint/2010/main" val="294653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96CB-D815-27DD-D412-8B94F660572A}"/>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30E02D2F-CB33-814D-CFFD-5C876C46A628}"/>
              </a:ext>
            </a:extLst>
          </p:cNvPr>
          <p:cNvSpPr txBox="1"/>
          <p:nvPr/>
        </p:nvSpPr>
        <p:spPr>
          <a:xfrm>
            <a:off x="201647" y="697308"/>
            <a:ext cx="6508513"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Ranking: Pairwise Preferences and Ordinal Ranking</a:t>
            </a:r>
          </a:p>
        </p:txBody>
      </p:sp>
      <p:sp>
        <p:nvSpPr>
          <p:cNvPr id="5" name="TextBox 4">
            <a:extLst>
              <a:ext uri="{FF2B5EF4-FFF2-40B4-BE49-F238E27FC236}">
                <a16:creationId xmlns:a16="http://schemas.microsoft.com/office/drawing/2014/main" id="{2B497AD1-9541-6791-6DD8-7D651B1D1589}"/>
              </a:ext>
            </a:extLst>
          </p:cNvPr>
          <p:cNvSpPr txBox="1"/>
          <p:nvPr/>
        </p:nvSpPr>
        <p:spPr>
          <a:xfrm>
            <a:off x="201647" y="1258092"/>
            <a:ext cx="9005479" cy="2308324"/>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A popular approach to model pairwise preference is the </a:t>
            </a:r>
            <a:r>
              <a:rPr lang="en-US" b="1" i="1" dirty="0">
                <a:latin typeface="+mj-lt"/>
                <a:cs typeface="Times New Roman" panose="02020603050405020304" pitchFamily="18" charset="0"/>
              </a:rPr>
              <a:t>Bradley-Terry (BT) model</a:t>
            </a:r>
            <a:r>
              <a:rPr lang="en-US" dirty="0">
                <a:latin typeface="+mj-lt"/>
                <a:cs typeface="Times New Roman" panose="02020603050405020304" pitchFamily="18" charset="0"/>
              </a:rPr>
              <a:t>:</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[Chen et al., 2013] models annotator-specific preference as below:</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6" name="Picture 5"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sf Pr}(\bm{x}_n \succ \bm{x}_{n'}) = \frac{e^{s_n}}{e^{s_n} + e^{s_{n'}}},&#10;\end{equation*}&#10;&#10;\end{document}" title="IguanaTex Bitmap Display">
            <a:extLst>
              <a:ext uri="{FF2B5EF4-FFF2-40B4-BE49-F238E27FC236}">
                <a16:creationId xmlns:a16="http://schemas.microsoft.com/office/drawing/2014/main" id="{C5DEFBCF-07E4-A977-3D95-937B407FD141}"/>
              </a:ext>
            </a:extLst>
          </p:cNvPr>
          <p:cNvPicPr>
            <a:picLocks noChangeAspect="1"/>
          </p:cNvPicPr>
          <p:nvPr>
            <p:custDataLst>
              <p:tags r:id="rId1"/>
            </p:custDataLst>
          </p:nvPr>
        </p:nvPicPr>
        <p:blipFill>
          <a:blip r:embed="rId16"/>
          <a:stretch>
            <a:fillRect/>
          </a:stretch>
        </p:blipFill>
        <p:spPr>
          <a:xfrm>
            <a:off x="2292755" y="1691837"/>
            <a:ext cx="2670171" cy="482743"/>
          </a:xfrm>
          <a:prstGeom prst="rect">
            <a:avLst/>
          </a:prstGeom>
        </p:spPr>
      </p:pic>
      <p:grpSp>
        <p:nvGrpSpPr>
          <p:cNvPr id="7" name="Group 6">
            <a:extLst>
              <a:ext uri="{FF2B5EF4-FFF2-40B4-BE49-F238E27FC236}">
                <a16:creationId xmlns:a16="http://schemas.microsoft.com/office/drawing/2014/main" id="{D5DF40F6-F84D-8431-9FC0-6119F210BBCE}"/>
              </a:ext>
            </a:extLst>
          </p:cNvPr>
          <p:cNvGrpSpPr/>
          <p:nvPr/>
        </p:nvGrpSpPr>
        <p:grpSpPr>
          <a:xfrm>
            <a:off x="5487633" y="1654893"/>
            <a:ext cx="2467336" cy="555500"/>
            <a:chOff x="5543549" y="1940050"/>
            <a:chExt cx="2467336" cy="555500"/>
          </a:xfrm>
        </p:grpSpPr>
        <p:sp>
          <p:nvSpPr>
            <p:cNvPr id="8" name="Rectangle: Rounded Corners 7">
              <a:extLst>
                <a:ext uri="{FF2B5EF4-FFF2-40B4-BE49-F238E27FC236}">
                  <a16:creationId xmlns:a16="http://schemas.microsoft.com/office/drawing/2014/main" id="{AAE68113-29B4-A275-99BD-D881FFD949EA}"/>
                </a:ext>
              </a:extLst>
            </p:cNvPr>
            <p:cNvSpPr/>
            <p:nvPr/>
          </p:nvSpPr>
          <p:spPr>
            <a:xfrm>
              <a:off x="5543549" y="1940050"/>
              <a:ext cx="2336571" cy="5555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559049B-E75A-B93D-177C-34492CD0B565}"/>
                </a:ext>
              </a:extLst>
            </p:cNvPr>
            <p:cNvPicPr>
              <a:picLocks noChangeAspect="1"/>
            </p:cNvPicPr>
            <p:nvPr>
              <p:custDataLst>
                <p:tags r:id="rId14"/>
              </p:custDataLst>
            </p:nvPr>
          </p:nvPicPr>
          <p:blipFill>
            <a:blip r:embed="rId17"/>
            <a:stretch>
              <a:fillRect/>
            </a:stretch>
          </p:blipFill>
          <p:spPr>
            <a:xfrm>
              <a:off x="5607925" y="2170300"/>
              <a:ext cx="224000" cy="150857"/>
            </a:xfrm>
            <a:prstGeom prst="rect">
              <a:avLst/>
            </a:prstGeom>
          </p:spPr>
        </p:pic>
        <p:sp>
          <p:nvSpPr>
            <p:cNvPr id="10" name="TextBox 9">
              <a:extLst>
                <a:ext uri="{FF2B5EF4-FFF2-40B4-BE49-F238E27FC236}">
                  <a16:creationId xmlns:a16="http://schemas.microsoft.com/office/drawing/2014/main" id="{3B9B282D-3030-14B6-B5F9-09ECE2F72942}"/>
                </a:ext>
              </a:extLst>
            </p:cNvPr>
            <p:cNvSpPr txBox="1"/>
            <p:nvPr/>
          </p:nvSpPr>
          <p:spPr>
            <a:xfrm>
              <a:off x="5790863" y="2033134"/>
              <a:ext cx="2220022" cy="369332"/>
            </a:xfrm>
            <a:prstGeom prst="rect">
              <a:avLst/>
            </a:prstGeom>
            <a:noFill/>
          </p:spPr>
          <p:txBody>
            <a:bodyPr wrap="square" rtlCol="0">
              <a:spAutoFit/>
            </a:bodyPr>
            <a:lstStyle/>
            <a:p>
              <a:r>
                <a:rPr lang="en-US" dirty="0">
                  <a:latin typeface="+mj-lt"/>
                  <a:cs typeface="Times New Roman" panose="02020603050405020304" pitchFamily="18" charset="0"/>
                </a:rPr>
                <a:t>is the ranking score</a:t>
              </a:r>
            </a:p>
          </p:txBody>
        </p:sp>
      </p:grpSp>
      <p:grpSp>
        <p:nvGrpSpPr>
          <p:cNvPr id="11" name="Group 10">
            <a:extLst>
              <a:ext uri="{FF2B5EF4-FFF2-40B4-BE49-F238E27FC236}">
                <a16:creationId xmlns:a16="http://schemas.microsoft.com/office/drawing/2014/main" id="{B00FDB0A-96DE-26B6-F3E6-524933BEF57E}"/>
              </a:ext>
            </a:extLst>
          </p:cNvPr>
          <p:cNvGrpSpPr/>
          <p:nvPr/>
        </p:nvGrpSpPr>
        <p:grpSpPr>
          <a:xfrm>
            <a:off x="1883147" y="2270316"/>
            <a:ext cx="4011857" cy="369332"/>
            <a:chOff x="1883750" y="2555880"/>
            <a:chExt cx="4011857" cy="369332"/>
          </a:xfrm>
        </p:grpSpPr>
        <p:pic>
          <p:nvPicPr>
            <p:cNvPr id="12" name="Picture 11" descr="\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bm{x}_n \succ \bm{x}_{n'}&#10;\end{equation*}&#10;&#10;\end{document}" title="IguanaTex Bitmap Display">
              <a:extLst>
                <a:ext uri="{FF2B5EF4-FFF2-40B4-BE49-F238E27FC236}">
                  <a16:creationId xmlns:a16="http://schemas.microsoft.com/office/drawing/2014/main" id="{7A5D04F8-0741-14E6-4FB7-32FB20FBA5FD}"/>
                </a:ext>
              </a:extLst>
            </p:cNvPr>
            <p:cNvPicPr>
              <a:picLocks noChangeAspect="1"/>
            </p:cNvPicPr>
            <p:nvPr>
              <p:custDataLst>
                <p:tags r:id="rId11"/>
              </p:custDataLst>
            </p:nvPr>
          </p:nvPicPr>
          <p:blipFill>
            <a:blip r:embed="rId18"/>
            <a:stretch>
              <a:fillRect/>
            </a:stretch>
          </p:blipFill>
          <p:spPr>
            <a:xfrm>
              <a:off x="1883750" y="2656554"/>
              <a:ext cx="873600" cy="159086"/>
            </a:xfrm>
            <a:prstGeom prst="rect">
              <a:avLst/>
            </a:prstGeom>
          </p:spPr>
        </p:pic>
        <p:sp>
          <p:nvSpPr>
            <p:cNvPr id="13" name="Arrow: Right 12">
              <a:extLst>
                <a:ext uri="{FF2B5EF4-FFF2-40B4-BE49-F238E27FC236}">
                  <a16:creationId xmlns:a16="http://schemas.microsoft.com/office/drawing/2014/main" id="{89E3B5F9-71A4-794C-6445-1ACB21F198C2}"/>
                </a:ext>
              </a:extLst>
            </p:cNvPr>
            <p:cNvSpPr/>
            <p:nvPr/>
          </p:nvSpPr>
          <p:spPr>
            <a:xfrm>
              <a:off x="2909953" y="2653427"/>
              <a:ext cx="354825" cy="229029"/>
            </a:xfrm>
            <a:prstGeom prs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descr="\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title="IguanaTex Bitmap Display">
              <a:extLst>
                <a:ext uri="{FF2B5EF4-FFF2-40B4-BE49-F238E27FC236}">
                  <a16:creationId xmlns:a16="http://schemas.microsoft.com/office/drawing/2014/main" id="{09C14505-26DA-C005-0C23-70D5F00DDF38}"/>
                </a:ext>
              </a:extLst>
            </p:cNvPr>
            <p:cNvPicPr>
              <a:picLocks noChangeAspect="1"/>
            </p:cNvPicPr>
            <p:nvPr>
              <p:custDataLst>
                <p:tags r:id="rId12"/>
              </p:custDataLst>
            </p:nvPr>
          </p:nvPicPr>
          <p:blipFill>
            <a:blip r:embed="rId19"/>
            <a:stretch>
              <a:fillRect/>
            </a:stretch>
          </p:blipFill>
          <p:spPr>
            <a:xfrm>
              <a:off x="3490698" y="2693046"/>
              <a:ext cx="274286" cy="153905"/>
            </a:xfrm>
            <a:prstGeom prst="rect">
              <a:avLst/>
            </a:prstGeom>
          </p:spPr>
        </p:pic>
        <p:sp>
          <p:nvSpPr>
            <p:cNvPr id="15" name="TextBox 14">
              <a:extLst>
                <a:ext uri="{FF2B5EF4-FFF2-40B4-BE49-F238E27FC236}">
                  <a16:creationId xmlns:a16="http://schemas.microsoft.com/office/drawing/2014/main" id="{7719347C-DCF9-CF2E-CA54-87A5344AFE31}"/>
                </a:ext>
              </a:extLst>
            </p:cNvPr>
            <p:cNvSpPr txBox="1"/>
            <p:nvPr/>
          </p:nvSpPr>
          <p:spPr>
            <a:xfrm>
              <a:off x="3673636" y="2555880"/>
              <a:ext cx="2057400" cy="369332"/>
            </a:xfrm>
            <a:prstGeom prst="rect">
              <a:avLst/>
            </a:prstGeom>
            <a:noFill/>
          </p:spPr>
          <p:txBody>
            <a:bodyPr wrap="square" rtlCol="0">
              <a:spAutoFit/>
            </a:bodyPr>
            <a:lstStyle/>
            <a:p>
              <a:r>
                <a:rPr lang="en-US" dirty="0">
                  <a:latin typeface="+mj-lt"/>
                  <a:cs typeface="Times New Roman" panose="02020603050405020304" pitchFamily="18" charset="0"/>
                </a:rPr>
                <a:t> is preferred over</a:t>
              </a:r>
            </a:p>
          </p:txBody>
        </p:sp>
        <p:pic>
          <p:nvPicPr>
            <p:cNvPr id="16" name="Picture 15" descr="\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title="IguanaTex Bitmap Display">
              <a:extLst>
                <a:ext uri="{FF2B5EF4-FFF2-40B4-BE49-F238E27FC236}">
                  <a16:creationId xmlns:a16="http://schemas.microsoft.com/office/drawing/2014/main" id="{82701788-2609-35FC-71EF-160EA8267B79}"/>
                </a:ext>
              </a:extLst>
            </p:cNvPr>
            <p:cNvPicPr>
              <a:picLocks noChangeAspect="1"/>
            </p:cNvPicPr>
            <p:nvPr>
              <p:custDataLst>
                <p:tags r:id="rId13"/>
              </p:custDataLst>
            </p:nvPr>
          </p:nvPicPr>
          <p:blipFill>
            <a:blip r:embed="rId20"/>
            <a:stretch>
              <a:fillRect/>
            </a:stretch>
          </p:blipFill>
          <p:spPr>
            <a:xfrm>
              <a:off x="5566464" y="2687837"/>
              <a:ext cx="329143" cy="153905"/>
            </a:xfrm>
            <a:prstGeom prst="rect">
              <a:avLst/>
            </a:prstGeom>
          </p:spPr>
        </p:pic>
      </p:grpSp>
      <p:grpSp>
        <p:nvGrpSpPr>
          <p:cNvPr id="17" name="Group 16">
            <a:extLst>
              <a:ext uri="{FF2B5EF4-FFF2-40B4-BE49-F238E27FC236}">
                <a16:creationId xmlns:a16="http://schemas.microsoft.com/office/drawing/2014/main" id="{15356B7F-BB46-B9BC-AB7C-E056A91488AD}"/>
              </a:ext>
            </a:extLst>
          </p:cNvPr>
          <p:cNvGrpSpPr/>
          <p:nvPr/>
        </p:nvGrpSpPr>
        <p:grpSpPr>
          <a:xfrm>
            <a:off x="425150" y="3048224"/>
            <a:ext cx="8479103" cy="910491"/>
            <a:chOff x="509651" y="3429000"/>
            <a:chExt cx="8479103" cy="910491"/>
          </a:xfrm>
        </p:grpSpPr>
        <p:sp>
          <p:nvSpPr>
            <p:cNvPr id="18" name="Speech Bubble: Rectangle with Corners Rounded 17">
              <a:extLst>
                <a:ext uri="{FF2B5EF4-FFF2-40B4-BE49-F238E27FC236}">
                  <a16:creationId xmlns:a16="http://schemas.microsoft.com/office/drawing/2014/main" id="{B1BEA723-23C5-1B67-817C-D6AA2E4D79D4}"/>
                </a:ext>
              </a:extLst>
            </p:cNvPr>
            <p:cNvSpPr/>
            <p:nvPr/>
          </p:nvSpPr>
          <p:spPr>
            <a:xfrm>
              <a:off x="4219576" y="3429000"/>
              <a:ext cx="1186831" cy="291581"/>
            </a:xfrm>
            <a:prstGeom prst="wedgeRoundRectCallout">
              <a:avLst>
                <a:gd name="adj1" fmla="val 4849"/>
                <a:gd name="adj2" fmla="val 134367"/>
                <a:gd name="adj3" fmla="val 1666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Speech Bubble: Rectangle with Corners Rounded 18">
              <a:extLst>
                <a:ext uri="{FF2B5EF4-FFF2-40B4-BE49-F238E27FC236}">
                  <a16:creationId xmlns:a16="http://schemas.microsoft.com/office/drawing/2014/main" id="{54D6C670-6249-D967-6927-28075B44DEDA}"/>
                </a:ext>
              </a:extLst>
            </p:cNvPr>
            <p:cNvSpPr/>
            <p:nvPr/>
          </p:nvSpPr>
          <p:spPr>
            <a:xfrm>
              <a:off x="2009776" y="3429000"/>
              <a:ext cx="2209800" cy="291581"/>
            </a:xfrm>
            <a:prstGeom prst="wedgeRoundRectCallout">
              <a:avLst>
                <a:gd name="adj1" fmla="val -2005"/>
                <a:gd name="adj2" fmla="val 163767"/>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0" name="Picture 19"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sf Pr}(\bm{x}_n \succ_m \bm{x}_{n'}) = {\sf Pr}(\bm{x}_n \succ_m \bm{x}_{n'} | \bm{x}_n \succ \bm{x}_{n'}){\sf Pr}(\bm{x}_n \succ \bm{x}_{n'}) + {\sf Pr}(\bm{x}_n \succ_m \bm{x}_{n'} | \bm{x}_n \prec \bm{x}_{n'}){\sf Pr}(\bm{x}_n \prec \bm{x}_{n'})&#10;\end{align*}&#10;&#10;\end{document}" title="IguanaTex Bitmap Display">
              <a:extLst>
                <a:ext uri="{FF2B5EF4-FFF2-40B4-BE49-F238E27FC236}">
                  <a16:creationId xmlns:a16="http://schemas.microsoft.com/office/drawing/2014/main" id="{084976DE-954A-FCB2-0F4A-B5F797517BDB}"/>
                </a:ext>
              </a:extLst>
            </p:cNvPr>
            <p:cNvPicPr>
              <a:picLocks noChangeAspect="1"/>
            </p:cNvPicPr>
            <p:nvPr>
              <p:custDataLst>
                <p:tags r:id="rId8"/>
              </p:custDataLst>
            </p:nvPr>
          </p:nvPicPr>
          <p:blipFill>
            <a:blip r:embed="rId21"/>
            <a:stretch>
              <a:fillRect/>
            </a:stretch>
          </p:blipFill>
          <p:spPr>
            <a:xfrm>
              <a:off x="509651" y="3462047"/>
              <a:ext cx="8479103" cy="202461"/>
            </a:xfrm>
            <a:prstGeom prst="rect">
              <a:avLst/>
            </a:prstGeom>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title="IguanaTex Bitmap Display">
              <a:extLst>
                <a:ext uri="{FF2B5EF4-FFF2-40B4-BE49-F238E27FC236}">
                  <a16:creationId xmlns:a16="http://schemas.microsoft.com/office/drawing/2014/main" id="{F1EA2D08-37AE-94B1-D272-53B8E551180E}"/>
                </a:ext>
              </a:extLst>
            </p:cNvPr>
            <p:cNvPicPr>
              <a:picLocks noChangeAspect="1"/>
            </p:cNvPicPr>
            <p:nvPr>
              <p:custDataLst>
                <p:tags r:id="rId9"/>
              </p:custDataLst>
            </p:nvPr>
          </p:nvPicPr>
          <p:blipFill>
            <a:blip r:embed="rId22"/>
            <a:stretch>
              <a:fillRect/>
            </a:stretch>
          </p:blipFill>
          <p:spPr>
            <a:xfrm>
              <a:off x="2951309" y="4092635"/>
              <a:ext cx="327619" cy="150857"/>
            </a:xfrm>
            <a:prstGeom prst="rect">
              <a:avLst/>
            </a:prstGeom>
          </p:spPr>
        </p:pic>
        <p:pic>
          <p:nvPicPr>
            <p:cNvPr id="22" name="Picture 21" descr="\documentclass{article}&#10;\usepackage{amsmath,amssymb}&#10;\usepackage{bm}&#10;\DeclareFontFamily{U}{mathx}{}&#10;\DeclareFontShape{U}{mathx}{m}{n}{&lt;-&gt; mathx10}{}&#10;\DeclareSymbolFont{mathx}{U}{mathx}{m}{n}&#10;%\DeclareMathAccent{\widehat}{0}{mathx}{&quot;70}&#10;\DeclareMathAccent{\widecheck}{0}{mathx}{&quot;71}&#10;\pagestyle{empty}&#10;\begin{document}&#10;$\frac{e^{s_n}}{e^{s_n} + e^{s_{n'}}}$&#10;&#10;\end{document}" title="IguanaTex Bitmap Display">
              <a:extLst>
                <a:ext uri="{FF2B5EF4-FFF2-40B4-BE49-F238E27FC236}">
                  <a16:creationId xmlns:a16="http://schemas.microsoft.com/office/drawing/2014/main" id="{4593149F-B015-6953-1091-394B475123A4}"/>
                </a:ext>
              </a:extLst>
            </p:cNvPr>
            <p:cNvPicPr>
              <a:picLocks noChangeAspect="1"/>
            </p:cNvPicPr>
            <p:nvPr>
              <p:custDataLst>
                <p:tags r:id="rId10"/>
              </p:custDataLst>
            </p:nvPr>
          </p:nvPicPr>
          <p:blipFill>
            <a:blip r:embed="rId23"/>
            <a:stretch>
              <a:fillRect/>
            </a:stretch>
          </p:blipFill>
          <p:spPr>
            <a:xfrm>
              <a:off x="4319487" y="3996634"/>
              <a:ext cx="859429" cy="342857"/>
            </a:xfrm>
            <a:prstGeom prst="rect">
              <a:avLst/>
            </a:prstGeom>
          </p:spPr>
        </p:pic>
      </p:grpSp>
      <p:grpSp>
        <p:nvGrpSpPr>
          <p:cNvPr id="23" name="Group 22">
            <a:extLst>
              <a:ext uri="{FF2B5EF4-FFF2-40B4-BE49-F238E27FC236}">
                <a16:creationId xmlns:a16="http://schemas.microsoft.com/office/drawing/2014/main" id="{593B6473-E5BF-1F48-0E0A-E6B9AD667375}"/>
              </a:ext>
            </a:extLst>
          </p:cNvPr>
          <p:cNvGrpSpPr/>
          <p:nvPr/>
        </p:nvGrpSpPr>
        <p:grpSpPr>
          <a:xfrm>
            <a:off x="484056" y="4063981"/>
            <a:ext cx="8175888" cy="923330"/>
            <a:chOff x="463463" y="4533664"/>
            <a:chExt cx="7666227" cy="923330"/>
          </a:xfrm>
        </p:grpSpPr>
        <p:sp>
          <p:nvSpPr>
            <p:cNvPr id="24" name="TextBox 23">
              <a:extLst>
                <a:ext uri="{FF2B5EF4-FFF2-40B4-BE49-F238E27FC236}">
                  <a16:creationId xmlns:a16="http://schemas.microsoft.com/office/drawing/2014/main" id="{B83DFBA9-796E-85C9-2036-920F981CBF1F}"/>
                </a:ext>
              </a:extLst>
            </p:cNvPr>
            <p:cNvSpPr txBox="1"/>
            <p:nvPr/>
          </p:nvSpPr>
          <p:spPr>
            <a:xfrm>
              <a:off x="463463" y="4533664"/>
              <a:ext cx="7117367" cy="923330"/>
            </a:xfrm>
            <a:prstGeom prst="rect">
              <a:avLst/>
            </a:prstGeom>
            <a:noFill/>
          </p:spPr>
          <p:txBody>
            <a:bodyPr wrap="none" rtlCol="0">
              <a:spAutoFit/>
            </a:bodyPr>
            <a:lstStyle/>
            <a:p>
              <a:pPr marL="285750" indent="-285750">
                <a:buFont typeface="Wingdings" panose="05000000000000000000" pitchFamily="2" charset="2"/>
                <a:buChar char="§"/>
              </a:pPr>
              <a:r>
                <a:rPr lang="en-US" dirty="0">
                  <a:latin typeface="+mj-lt"/>
                  <a:cs typeface="Times New Roman" panose="02020603050405020304" pitchFamily="18" charset="0"/>
                </a:rPr>
                <a:t>MLE-based optimization to jointly learn both        and</a:t>
              </a:r>
            </a:p>
            <a:p>
              <a:pPr marL="285750" indent="-285750">
                <a:buFont typeface="Wingdings" panose="05000000000000000000" pitchFamily="2" charset="2"/>
                <a:buChar char="§"/>
              </a:pPr>
              <a:r>
                <a:rPr lang="en-US" dirty="0">
                  <a:latin typeface="+mj-lt"/>
                  <a:cs typeface="Times New Roman" panose="02020603050405020304" pitchFamily="18" charset="0"/>
                </a:rPr>
                <a:t>In E2 learning,      can be represented using a neural network function</a:t>
              </a:r>
            </a:p>
            <a:p>
              <a:r>
                <a:rPr lang="en-US" dirty="0">
                  <a:latin typeface="+mj-lt"/>
                  <a:cs typeface="Times New Roman" panose="02020603050405020304" pitchFamily="18" charset="0"/>
                </a:rPr>
                <a:t>     [Chhan et al., 2024] </a:t>
              </a:r>
            </a:p>
          </p:txBody>
        </p:sp>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title="IguanaTex Bitmap Display">
              <a:extLst>
                <a:ext uri="{FF2B5EF4-FFF2-40B4-BE49-F238E27FC236}">
                  <a16:creationId xmlns:a16="http://schemas.microsoft.com/office/drawing/2014/main" id="{B6930A1D-11ED-585A-3053-0FEC1A9C82BD}"/>
                </a:ext>
              </a:extLst>
            </p:cNvPr>
            <p:cNvPicPr>
              <a:picLocks noChangeAspect="1"/>
            </p:cNvPicPr>
            <p:nvPr>
              <p:custDataLst>
                <p:tags r:id="rId4"/>
              </p:custDataLst>
            </p:nvPr>
          </p:nvPicPr>
          <p:blipFill>
            <a:blip r:embed="rId22"/>
            <a:stretch>
              <a:fillRect/>
            </a:stretch>
          </p:blipFill>
          <p:spPr>
            <a:xfrm>
              <a:off x="5078788" y="4659055"/>
              <a:ext cx="327619" cy="150857"/>
            </a:xfrm>
            <a:prstGeom prst="rect">
              <a:avLst/>
            </a:prstGeom>
          </p:spPr>
        </p:pic>
        <p:pic>
          <p:nvPicPr>
            <p:cNvPr id="26" name="Picture 25"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DB3BD9B-E55D-911C-3FFB-85A6E3055A97}"/>
                </a:ext>
              </a:extLst>
            </p:cNvPr>
            <p:cNvPicPr>
              <a:picLocks noChangeAspect="1"/>
            </p:cNvPicPr>
            <p:nvPr>
              <p:custDataLst>
                <p:tags r:id="rId5"/>
              </p:custDataLst>
            </p:nvPr>
          </p:nvPicPr>
          <p:blipFill>
            <a:blip r:embed="rId17"/>
            <a:stretch>
              <a:fillRect/>
            </a:stretch>
          </p:blipFill>
          <p:spPr>
            <a:xfrm>
              <a:off x="5854968" y="4669138"/>
              <a:ext cx="201600" cy="135771"/>
            </a:xfrm>
            <a:prstGeom prst="rect">
              <a:avLst/>
            </a:prstGeom>
          </p:spPr>
        </p:pic>
        <p:pic>
          <p:nvPicPr>
            <p:cNvPr id="27" name="Picture 26" descr="\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title="IguanaTex Bitmap Display">
              <a:extLst>
                <a:ext uri="{FF2B5EF4-FFF2-40B4-BE49-F238E27FC236}">
                  <a16:creationId xmlns:a16="http://schemas.microsoft.com/office/drawing/2014/main" id="{2BE9707F-A665-CC2E-B17A-0A252BCCCBE1}"/>
                </a:ext>
              </a:extLst>
            </p:cNvPr>
            <p:cNvPicPr>
              <a:picLocks noChangeAspect="1"/>
            </p:cNvPicPr>
            <p:nvPr>
              <p:custDataLst>
                <p:tags r:id="rId6"/>
              </p:custDataLst>
            </p:nvPr>
          </p:nvPicPr>
          <p:blipFill>
            <a:blip r:embed="rId17"/>
            <a:stretch>
              <a:fillRect/>
            </a:stretch>
          </p:blipFill>
          <p:spPr>
            <a:xfrm>
              <a:off x="2301500" y="4961234"/>
              <a:ext cx="201600" cy="135771"/>
            </a:xfrm>
            <a:prstGeom prst="rect">
              <a:avLst/>
            </a:prstGeom>
          </p:spPr>
        </p:pic>
        <p:pic>
          <p:nvPicPr>
            <p:cNvPr id="28" name="Picture 27" descr="\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bm x_n)$&#10;&#10;\end{document}" title="IguanaTex Bitmap Display">
              <a:extLst>
                <a:ext uri="{FF2B5EF4-FFF2-40B4-BE49-F238E27FC236}">
                  <a16:creationId xmlns:a16="http://schemas.microsoft.com/office/drawing/2014/main" id="{92649967-956A-739B-E106-9EC1D15E37BF}"/>
                </a:ext>
              </a:extLst>
            </p:cNvPr>
            <p:cNvPicPr>
              <a:picLocks noChangeAspect="1"/>
            </p:cNvPicPr>
            <p:nvPr>
              <p:custDataLst>
                <p:tags r:id="rId7"/>
              </p:custDataLst>
            </p:nvPr>
          </p:nvPicPr>
          <p:blipFill>
            <a:blip r:embed="rId24"/>
            <a:stretch>
              <a:fillRect/>
            </a:stretch>
          </p:blipFill>
          <p:spPr>
            <a:xfrm>
              <a:off x="7468661" y="4888005"/>
              <a:ext cx="661029" cy="229029"/>
            </a:xfrm>
            <a:prstGeom prst="rect">
              <a:avLst/>
            </a:prstGeom>
          </p:spPr>
        </p:pic>
      </p:grpSp>
      <p:sp>
        <p:nvSpPr>
          <p:cNvPr id="29" name="TextBox 28">
            <a:extLst>
              <a:ext uri="{FF2B5EF4-FFF2-40B4-BE49-F238E27FC236}">
                <a16:creationId xmlns:a16="http://schemas.microsoft.com/office/drawing/2014/main" id="{8DA842A9-78BC-10BA-86A7-E1BE942F5119}"/>
              </a:ext>
            </a:extLst>
          </p:cNvPr>
          <p:cNvSpPr txBox="1"/>
          <p:nvPr/>
        </p:nvSpPr>
        <p:spPr>
          <a:xfrm>
            <a:off x="216607" y="5013624"/>
            <a:ext cx="861306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In ordinal ranking, [</a:t>
            </a:r>
            <a:r>
              <a:rPr lang="en-US" dirty="0" err="1">
                <a:latin typeface="+mj-lt"/>
                <a:cs typeface="Times New Roman" panose="02020603050405020304" pitchFamily="18" charset="0"/>
              </a:rPr>
              <a:t>Raykar</a:t>
            </a:r>
            <a:r>
              <a:rPr lang="en-US" dirty="0">
                <a:latin typeface="+mj-lt"/>
                <a:cs typeface="Times New Roman" panose="02020603050405020304" pitchFamily="18" charset="0"/>
              </a:rPr>
              <a:t> et al., 2010] converted the preference order into a set of binary labels and formulated an MLE problem </a:t>
            </a:r>
            <a:endParaRPr lang="en-US" dirty="0">
              <a:latin typeface="+mj-lt"/>
            </a:endParaRPr>
          </a:p>
        </p:txBody>
      </p:sp>
      <p:pic>
        <p:nvPicPr>
          <p:cNvPr id="30" name="Picture 29" descr="\documentclass{article}&#10;\usepackage{amsmath,amssymb}&#10;\usepackage{bm}&#10;\DeclareFontFamily{U}{mathx}{}&#10;\DeclareFontShape{U}{mathx}{m}{n}{&lt;-&gt; mathx10}{}&#10;\DeclareSymbolFont{mathx}{U}{mathx}{m}{n}&#10;%\DeclareMathAccent{\widehat}{0}{mathx}{&quot;70}&#10;\DeclareMathAccent{\widecheck}{0}{mathx}{&quot;71}&#10;\pagestyle{empty}&#10;\begin{document}&#10;  $[\widecheck{\bm y}_m^{(m)}]_k = \begin{cases} 1 &amp; \text{if}~\widecheck{y}_n^{(m)} &gt; k\\&#10;0 &amp;\text{otherwise}&#10;\end{cases} , ~ k=1,\dots,K-1$&#10;&#10;\end{document}" title="IguanaTex Bitmap Display">
            <a:extLst>
              <a:ext uri="{FF2B5EF4-FFF2-40B4-BE49-F238E27FC236}">
                <a16:creationId xmlns:a16="http://schemas.microsoft.com/office/drawing/2014/main" id="{AFF325B2-C786-58AC-DF5E-7A6BFE77E338}"/>
              </a:ext>
            </a:extLst>
          </p:cNvPr>
          <p:cNvPicPr>
            <a:picLocks noChangeAspect="1"/>
          </p:cNvPicPr>
          <p:nvPr>
            <p:custDataLst>
              <p:tags r:id="rId2"/>
            </p:custDataLst>
          </p:nvPr>
        </p:nvPicPr>
        <p:blipFill>
          <a:blip r:embed="rId25"/>
          <a:stretch>
            <a:fillRect/>
          </a:stretch>
        </p:blipFill>
        <p:spPr>
          <a:xfrm>
            <a:off x="1319795" y="5636844"/>
            <a:ext cx="3918440" cy="601721"/>
          </a:xfrm>
          <a:prstGeom prst="rect">
            <a:avLst/>
          </a:prstGeom>
        </p:spPr>
      </p:pic>
      <p:sp>
        <p:nvSpPr>
          <p:cNvPr id="31" name="Speech Bubble: Rectangle with Corners Rounded 30">
            <a:extLst>
              <a:ext uri="{FF2B5EF4-FFF2-40B4-BE49-F238E27FC236}">
                <a16:creationId xmlns:a16="http://schemas.microsoft.com/office/drawing/2014/main" id="{A9F79D81-49C6-170A-D0AA-F3EC4AC21512}"/>
              </a:ext>
            </a:extLst>
          </p:cNvPr>
          <p:cNvSpPr/>
          <p:nvPr/>
        </p:nvSpPr>
        <p:spPr>
          <a:xfrm>
            <a:off x="5664009" y="5384382"/>
            <a:ext cx="1995325" cy="553323"/>
          </a:xfrm>
          <a:prstGeom prst="wedgeRoundRectCallout">
            <a:avLst>
              <a:gd name="adj1" fmla="val -64074"/>
              <a:gd name="adj2" fmla="val 33744"/>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2" name="Picture 31" descr="\documentclass{article}&#10;\usepackage{amsmath,amssymb}&#10;\usepackage{bm}&#10;\DeclareFontFamily{U}{mathx}{}&#10;\DeclareFontShape{U}{mathx}{m}{n}{&lt;-&gt; mathx10}{}&#10;\DeclareSymbolFont{mathx}{U}{mathx}{m}{n}&#10;%\DeclareMathAccent{\widehat}{0}{mathx}{&quot;70}&#10;\DeclareMathAccent{\widecheck}{0}{mathx}{&quot;71}&#10;\pagestyle{empty}&#10;\begin{document}&#10;  $K-1$&#10;&#10;\end{document}" title="IguanaTex Bitmap Display">
            <a:extLst>
              <a:ext uri="{FF2B5EF4-FFF2-40B4-BE49-F238E27FC236}">
                <a16:creationId xmlns:a16="http://schemas.microsoft.com/office/drawing/2014/main" id="{7F58B176-4828-61FF-5455-76FB21A2B0E4}"/>
              </a:ext>
            </a:extLst>
          </p:cNvPr>
          <p:cNvPicPr>
            <a:picLocks noChangeAspect="1"/>
          </p:cNvPicPr>
          <p:nvPr>
            <p:custDataLst>
              <p:tags r:id="rId3"/>
            </p:custDataLst>
          </p:nvPr>
        </p:nvPicPr>
        <p:blipFill>
          <a:blip r:embed="rId26"/>
          <a:stretch>
            <a:fillRect/>
          </a:stretch>
        </p:blipFill>
        <p:spPr>
          <a:xfrm>
            <a:off x="5716897" y="5565225"/>
            <a:ext cx="518928" cy="139616"/>
          </a:xfrm>
          <a:prstGeom prst="rect">
            <a:avLst/>
          </a:prstGeom>
        </p:spPr>
      </p:pic>
      <p:sp>
        <p:nvSpPr>
          <p:cNvPr id="33" name="TextBox 32">
            <a:extLst>
              <a:ext uri="{FF2B5EF4-FFF2-40B4-BE49-F238E27FC236}">
                <a16:creationId xmlns:a16="http://schemas.microsoft.com/office/drawing/2014/main" id="{52ABBBB0-87F8-0B22-FC0E-D4534A82B90C}"/>
              </a:ext>
            </a:extLst>
          </p:cNvPr>
          <p:cNvSpPr txBox="1"/>
          <p:nvPr/>
        </p:nvSpPr>
        <p:spPr>
          <a:xfrm>
            <a:off x="6070955" y="5465575"/>
            <a:ext cx="1753250" cy="369332"/>
          </a:xfrm>
          <a:prstGeom prst="rect">
            <a:avLst/>
          </a:prstGeom>
          <a:noFill/>
        </p:spPr>
        <p:txBody>
          <a:bodyPr wrap="square" rtlCol="0">
            <a:spAutoFit/>
          </a:bodyPr>
          <a:lstStyle/>
          <a:p>
            <a:r>
              <a:rPr lang="en-US" dirty="0">
                <a:latin typeface="+mj-lt"/>
                <a:cs typeface="Times New Roman" panose="02020603050405020304" pitchFamily="18" charset="0"/>
              </a:rPr>
              <a:t>  binary labels</a:t>
            </a:r>
          </a:p>
        </p:txBody>
      </p:sp>
    </p:spTree>
    <p:extLst>
      <p:ext uri="{BB962C8B-B14F-4D97-AF65-F5344CB8AC3E}">
        <p14:creationId xmlns:p14="http://schemas.microsoft.com/office/powerpoint/2010/main" val="420796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9" grpId="0"/>
      <p:bldP spid="31" grpId="0" animBg="1"/>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51BD-CDE5-3226-5153-046715ED2AFF}"/>
              </a:ext>
            </a:extLst>
          </p:cNvPr>
          <p:cNvSpPr>
            <a:spLocks noGrp="1"/>
          </p:cNvSpPr>
          <p:nvPr>
            <p:ph type="title"/>
          </p:nvPr>
        </p:nvSpPr>
        <p:spPr/>
        <p:txBody>
          <a:bodyPr/>
          <a:lstStyle/>
          <a:p>
            <a:r>
              <a:rPr lang="en-US" dirty="0"/>
              <a:t>Other Types of Annotations </a:t>
            </a:r>
          </a:p>
        </p:txBody>
      </p:sp>
      <p:sp>
        <p:nvSpPr>
          <p:cNvPr id="4" name="TextBox 3">
            <a:extLst>
              <a:ext uri="{FF2B5EF4-FFF2-40B4-BE49-F238E27FC236}">
                <a16:creationId xmlns:a16="http://schemas.microsoft.com/office/drawing/2014/main" id="{BBA8433C-CDDE-8EF9-0832-44F61279B38C}"/>
              </a:ext>
            </a:extLst>
          </p:cNvPr>
          <p:cNvSpPr txBox="1"/>
          <p:nvPr/>
        </p:nvSpPr>
        <p:spPr>
          <a:xfrm>
            <a:off x="201647" y="697308"/>
            <a:ext cx="5066067" cy="400110"/>
          </a:xfrm>
          <a:prstGeom prst="rect">
            <a:avLst/>
          </a:prstGeom>
          <a:noFill/>
        </p:spPr>
        <p:txBody>
          <a:bodyPr wrap="none" rtlCol="0">
            <a:spAutoFit/>
          </a:bodyPr>
          <a:lstStyle/>
          <a:p>
            <a:r>
              <a:rPr lang="en-US" sz="2000" b="1" dirty="0">
                <a:solidFill>
                  <a:schemeClr val="accent1">
                    <a:lumMod val="50000"/>
                  </a:schemeClr>
                </a:solidFill>
                <a:latin typeface="+mj-lt"/>
                <a:cs typeface="Times New Roman" panose="02020603050405020304" pitchFamily="18" charset="0"/>
              </a:rPr>
              <a:t>Preference Annotations: LLM Alignment</a:t>
            </a:r>
          </a:p>
        </p:txBody>
      </p:sp>
      <p:sp>
        <p:nvSpPr>
          <p:cNvPr id="5" name="TextBox 4">
            <a:extLst>
              <a:ext uri="{FF2B5EF4-FFF2-40B4-BE49-F238E27FC236}">
                <a16:creationId xmlns:a16="http://schemas.microsoft.com/office/drawing/2014/main" id="{69D5E4FD-2398-2ACF-2B9D-3616B01D391B}"/>
              </a:ext>
            </a:extLst>
          </p:cNvPr>
          <p:cNvSpPr txBox="1"/>
          <p:nvPr/>
        </p:nvSpPr>
        <p:spPr>
          <a:xfrm>
            <a:off x="112481" y="1073150"/>
            <a:ext cx="5479751"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mj-lt"/>
                <a:cs typeface="Times New Roman" panose="02020603050405020304" pitchFamily="18" charset="0"/>
              </a:rPr>
              <a:t>LLM alignment techniques rely on human preference annotations</a:t>
            </a:r>
          </a:p>
          <a:p>
            <a:pPr marL="742950" lvl="1" indent="-285750">
              <a:buFont typeface="Wingdings" panose="05000000000000000000" pitchFamily="2" charset="2"/>
              <a:buChar char="§"/>
            </a:pPr>
            <a:r>
              <a:rPr lang="en-US" dirty="0">
                <a:latin typeface="+mj-lt"/>
                <a:cs typeface="Times New Roman" panose="02020603050405020304" pitchFamily="18" charset="0"/>
              </a:rPr>
              <a:t>Reinforcement Learning from </a:t>
            </a:r>
          </a:p>
          <a:p>
            <a:pPr lvl="1"/>
            <a:r>
              <a:rPr lang="en-US" dirty="0">
                <a:latin typeface="+mj-lt"/>
                <a:cs typeface="Times New Roman" panose="02020603050405020304" pitchFamily="18" charset="0"/>
              </a:rPr>
              <a:t>     Human Feedback (RLHF) </a:t>
            </a:r>
          </a:p>
          <a:p>
            <a:pPr marL="742950" lvl="1" indent="-285750">
              <a:buFont typeface="Wingdings" panose="05000000000000000000" pitchFamily="2" charset="2"/>
              <a:buChar char="§"/>
            </a:pPr>
            <a:r>
              <a:rPr lang="en-US" dirty="0">
                <a:latin typeface="+mj-lt"/>
                <a:cs typeface="Times New Roman" panose="02020603050405020304" pitchFamily="18" charset="0"/>
              </a:rPr>
              <a:t>Direct Preference </a:t>
            </a:r>
          </a:p>
          <a:p>
            <a:pPr lvl="1"/>
            <a:r>
              <a:rPr lang="en-US" dirty="0">
                <a:latin typeface="+mj-lt"/>
                <a:cs typeface="Times New Roman" panose="02020603050405020304" pitchFamily="18" charset="0"/>
              </a:rPr>
              <a:t>     Optimization (DPO)</a:t>
            </a:r>
          </a:p>
          <a:p>
            <a:pPr marL="285750" indent="-285750">
              <a:buFont typeface="Wingdings" panose="05000000000000000000" pitchFamily="2" charset="2"/>
              <a:buChar char="Ø"/>
            </a:pPr>
            <a:r>
              <a:rPr lang="en-US" dirty="0">
                <a:latin typeface="+mj-lt"/>
                <a:cs typeface="Times New Roman" panose="02020603050405020304" pitchFamily="18" charset="0"/>
              </a:rPr>
              <a:t>In a single annotator setting, a robust DPO model is proposed Chowdhury et al., 2024] where the preference noise is modeled using </a:t>
            </a:r>
          </a:p>
          <a:p>
            <a:pPr marL="285750" indent="-285750">
              <a:buFont typeface="Wingdings" panose="05000000000000000000" pitchFamily="2" charset="2"/>
              <a:buChar char="Ø"/>
            </a:pPr>
            <a:endParaRPr lang="en-US" dirty="0">
              <a:latin typeface="+mj-lt"/>
              <a:cs typeface="Times New Roman" panose="02020603050405020304" pitchFamily="18" charset="0"/>
            </a:endParaRPr>
          </a:p>
        </p:txBody>
      </p:sp>
      <p:pic>
        <p:nvPicPr>
          <p:cNvPr id="6" name="Picture 2" descr="Llm Images – Browse 18,278 Stock Photos, Vectors, and Video | Adobe Stock">
            <a:extLst>
              <a:ext uri="{FF2B5EF4-FFF2-40B4-BE49-F238E27FC236}">
                <a16:creationId xmlns:a16="http://schemas.microsoft.com/office/drawing/2014/main" id="{86F17FD7-B920-C804-F1B9-9C3FC67DE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556" y="1769838"/>
            <a:ext cx="857649" cy="8576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ymbol text prompt Vector Icons free download in SVG, PNG Format">
            <a:extLst>
              <a:ext uri="{FF2B5EF4-FFF2-40B4-BE49-F238E27FC236}">
                <a16:creationId xmlns:a16="http://schemas.microsoft.com/office/drawing/2014/main" id="{0A4DF4E1-50A0-C466-8F98-59C36FDE05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5763" y="1955400"/>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1" descr="Diploma roll icon | Freepik">
            <a:extLst>
              <a:ext uri="{FF2B5EF4-FFF2-40B4-BE49-F238E27FC236}">
                <a16:creationId xmlns:a16="http://schemas.microsoft.com/office/drawing/2014/main" id="{A98E2D01-4665-772C-8831-752F0A531A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4487" y="1668774"/>
            <a:ext cx="581025" cy="581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uman Icon Vector Art, Icons, and Graphics for Free Download">
            <a:extLst>
              <a:ext uri="{FF2B5EF4-FFF2-40B4-BE49-F238E27FC236}">
                <a16:creationId xmlns:a16="http://schemas.microsoft.com/office/drawing/2014/main" id="{AF22827D-22E5-6D9E-759B-125D55C1A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2367" y="1713744"/>
            <a:ext cx="857650" cy="857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7638FD-5397-9B8B-4595-1CB07F43A59E}"/>
              </a:ext>
            </a:extLst>
          </p:cNvPr>
          <p:cNvSpPr txBox="1"/>
          <p:nvPr/>
        </p:nvSpPr>
        <p:spPr>
          <a:xfrm>
            <a:off x="3887421" y="2331453"/>
            <a:ext cx="928459" cy="369332"/>
          </a:xfrm>
          <a:prstGeom prst="rect">
            <a:avLst/>
          </a:prstGeom>
          <a:noFill/>
        </p:spPr>
        <p:txBody>
          <a:bodyPr wrap="none" rtlCol="0">
            <a:spAutoFit/>
          </a:bodyPr>
          <a:lstStyle/>
          <a:p>
            <a:r>
              <a:rPr lang="en-US" dirty="0">
                <a:latin typeface="+mj-lt"/>
                <a:cs typeface="Times New Roman" panose="02020603050405020304" pitchFamily="18" charset="0"/>
              </a:rPr>
              <a:t>Prompt</a:t>
            </a:r>
          </a:p>
        </p:txBody>
      </p:sp>
      <p:cxnSp>
        <p:nvCxnSpPr>
          <p:cNvPr id="11" name="Straight Arrow Connector 10">
            <a:extLst>
              <a:ext uri="{FF2B5EF4-FFF2-40B4-BE49-F238E27FC236}">
                <a16:creationId xmlns:a16="http://schemas.microsoft.com/office/drawing/2014/main" id="{9FFB1161-012F-CB1D-D407-95A506658AD9}"/>
              </a:ext>
            </a:extLst>
          </p:cNvPr>
          <p:cNvCxnSpPr>
            <a:cxnSpLocks/>
            <a:stCxn id="7" idx="3"/>
            <a:endCxn id="6" idx="1"/>
          </p:cNvCxnSpPr>
          <p:nvPr/>
        </p:nvCxnSpPr>
        <p:spPr>
          <a:xfrm>
            <a:off x="4337428" y="2186233"/>
            <a:ext cx="539128" cy="124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F03EE9-1D61-01FA-DF9B-51F32641DCB7}"/>
              </a:ext>
            </a:extLst>
          </p:cNvPr>
          <p:cNvCxnSpPr>
            <a:cxnSpLocks/>
            <a:stCxn id="6" idx="3"/>
          </p:cNvCxnSpPr>
          <p:nvPr/>
        </p:nvCxnSpPr>
        <p:spPr>
          <a:xfrm flipV="1">
            <a:off x="5734205" y="2023641"/>
            <a:ext cx="290512" cy="175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9F55D0-90A2-5866-76BF-EE7556DAFDAB}"/>
              </a:ext>
            </a:extLst>
          </p:cNvPr>
          <p:cNvCxnSpPr>
            <a:cxnSpLocks/>
          </p:cNvCxnSpPr>
          <p:nvPr/>
        </p:nvCxnSpPr>
        <p:spPr>
          <a:xfrm>
            <a:off x="5660988" y="2485306"/>
            <a:ext cx="363729" cy="2113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C88704-CCFD-DEE8-AAC3-169B3920AC83}"/>
              </a:ext>
            </a:extLst>
          </p:cNvPr>
          <p:cNvSpPr txBox="1"/>
          <p:nvPr/>
        </p:nvSpPr>
        <p:spPr>
          <a:xfrm>
            <a:off x="6002099" y="1299442"/>
            <a:ext cx="1146468" cy="369332"/>
          </a:xfrm>
          <a:prstGeom prst="rect">
            <a:avLst/>
          </a:prstGeom>
          <a:noFill/>
        </p:spPr>
        <p:txBody>
          <a:bodyPr wrap="none" rtlCol="0">
            <a:spAutoFit/>
          </a:bodyPr>
          <a:lstStyle/>
          <a:p>
            <a:r>
              <a:rPr lang="en-US" dirty="0">
                <a:latin typeface="+mj-lt"/>
                <a:cs typeface="Times New Roman" panose="02020603050405020304" pitchFamily="18" charset="0"/>
              </a:rPr>
              <a:t>Answer 1</a:t>
            </a:r>
          </a:p>
        </p:txBody>
      </p:sp>
      <p:sp>
        <p:nvSpPr>
          <p:cNvPr id="15" name="TextBox 14">
            <a:extLst>
              <a:ext uri="{FF2B5EF4-FFF2-40B4-BE49-F238E27FC236}">
                <a16:creationId xmlns:a16="http://schemas.microsoft.com/office/drawing/2014/main" id="{AD60ADE2-C331-7D1C-0CF5-6FC4A5F5DDEF}"/>
              </a:ext>
            </a:extLst>
          </p:cNvPr>
          <p:cNvSpPr txBox="1"/>
          <p:nvPr/>
        </p:nvSpPr>
        <p:spPr>
          <a:xfrm>
            <a:off x="5879461" y="2741768"/>
            <a:ext cx="1146468" cy="369332"/>
          </a:xfrm>
          <a:prstGeom prst="rect">
            <a:avLst/>
          </a:prstGeom>
          <a:noFill/>
        </p:spPr>
        <p:txBody>
          <a:bodyPr wrap="none" rtlCol="0">
            <a:spAutoFit/>
          </a:bodyPr>
          <a:lstStyle/>
          <a:p>
            <a:r>
              <a:rPr lang="en-US" dirty="0">
                <a:latin typeface="+mj-lt"/>
                <a:cs typeface="Times New Roman" panose="02020603050405020304" pitchFamily="18" charset="0"/>
              </a:rPr>
              <a:t>Answer 2</a:t>
            </a:r>
          </a:p>
        </p:txBody>
      </p:sp>
      <p:cxnSp>
        <p:nvCxnSpPr>
          <p:cNvPr id="16" name="Straight Arrow Connector 15">
            <a:extLst>
              <a:ext uri="{FF2B5EF4-FFF2-40B4-BE49-F238E27FC236}">
                <a16:creationId xmlns:a16="http://schemas.microsoft.com/office/drawing/2014/main" id="{4EE559BA-77EB-F467-40FC-DC7E1BFB550C}"/>
              </a:ext>
            </a:extLst>
          </p:cNvPr>
          <p:cNvCxnSpPr>
            <a:cxnSpLocks/>
            <a:stCxn id="8" idx="3"/>
          </p:cNvCxnSpPr>
          <p:nvPr/>
        </p:nvCxnSpPr>
        <p:spPr>
          <a:xfrm>
            <a:off x="6635512" y="1959287"/>
            <a:ext cx="442523" cy="129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C40221-70CA-C702-86A6-42B824D0FA4E}"/>
              </a:ext>
            </a:extLst>
          </p:cNvPr>
          <p:cNvCxnSpPr>
            <a:cxnSpLocks/>
          </p:cNvCxnSpPr>
          <p:nvPr/>
        </p:nvCxnSpPr>
        <p:spPr>
          <a:xfrm flipV="1">
            <a:off x="6659717" y="2331453"/>
            <a:ext cx="395698" cy="16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F86B9E-20AE-593B-FA69-B314B3BDEF87}"/>
              </a:ext>
            </a:extLst>
          </p:cNvPr>
          <p:cNvCxnSpPr>
            <a:cxnSpLocks/>
          </p:cNvCxnSpPr>
          <p:nvPr/>
        </p:nvCxnSpPr>
        <p:spPr>
          <a:xfrm flipV="1">
            <a:off x="7573261" y="2198662"/>
            <a:ext cx="22264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0 1" descr="Diploma - Free icons">
            <a:extLst>
              <a:ext uri="{FF2B5EF4-FFF2-40B4-BE49-F238E27FC236}">
                <a16:creationId xmlns:a16="http://schemas.microsoft.com/office/drawing/2014/main" id="{F9302874-BA08-7268-B87D-31FBBD650A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7116" y="2321798"/>
            <a:ext cx="594666" cy="5946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2" descr="Diploma roll icon | Freepik">
            <a:extLst>
              <a:ext uri="{FF2B5EF4-FFF2-40B4-BE49-F238E27FC236}">
                <a16:creationId xmlns:a16="http://schemas.microsoft.com/office/drawing/2014/main" id="{73047924-CC3A-7F41-D35E-A7AEC08BD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1767" y="2053405"/>
            <a:ext cx="290514" cy="2905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documentclass{article}&#10;\usepackage{amsmath,amssymb}&#10;\usepackage{bm}&#10;\DeclareFontFamily{U}{mathx}{}&#10;\DeclareFontShape{U}{mathx}{m}{n}{&lt;-&gt; mathx10}{}&#10;\DeclareSymbolFont{mathx}{U}{mathx}{m}{n}&#10;%\DeclareMathAccent{\widehat}{0}{mathx}{&quot;70}&#10;\DeclareMathAccent{\widecheck}{0}{mathx}{&quot;71}&#10;\pagestyle{empty}&#10;\begin{document}&#10;$\succ$&#10;&#10;\end{document}" title="IguanaTex Bitmap Display">
            <a:extLst>
              <a:ext uri="{FF2B5EF4-FFF2-40B4-BE49-F238E27FC236}">
                <a16:creationId xmlns:a16="http://schemas.microsoft.com/office/drawing/2014/main" id="{0B582DA4-16A6-E05D-5926-BE4E551958F8}"/>
              </a:ext>
            </a:extLst>
          </p:cNvPr>
          <p:cNvPicPr>
            <a:picLocks noChangeAspect="1"/>
          </p:cNvPicPr>
          <p:nvPr>
            <p:custDataLst>
              <p:tags r:id="rId1"/>
            </p:custDataLst>
          </p:nvPr>
        </p:nvPicPr>
        <p:blipFill>
          <a:blip r:embed="rId9"/>
          <a:stretch>
            <a:fillRect/>
          </a:stretch>
        </p:blipFill>
        <p:spPr>
          <a:xfrm>
            <a:off x="8195157" y="2072297"/>
            <a:ext cx="290513" cy="273591"/>
          </a:xfrm>
          <a:prstGeom prst="rect">
            <a:avLst/>
          </a:prstGeom>
        </p:spPr>
      </p:pic>
      <p:pic>
        <p:nvPicPr>
          <p:cNvPr id="22" name="Picture 10 2" descr="Diploma - Free icons">
            <a:extLst>
              <a:ext uri="{FF2B5EF4-FFF2-40B4-BE49-F238E27FC236}">
                <a16:creationId xmlns:a16="http://schemas.microsoft.com/office/drawing/2014/main" id="{F6D31047-C7B7-5D5B-407E-6E00EFA279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2148" y="2047748"/>
            <a:ext cx="399505" cy="39950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DE0ACA9-6826-CFE0-2912-6B9965F12F5A}"/>
              </a:ext>
            </a:extLst>
          </p:cNvPr>
          <p:cNvSpPr txBox="1"/>
          <p:nvPr/>
        </p:nvSpPr>
        <p:spPr>
          <a:xfrm>
            <a:off x="7103052" y="2728172"/>
            <a:ext cx="2095445" cy="369332"/>
          </a:xfrm>
          <a:prstGeom prst="rect">
            <a:avLst/>
          </a:prstGeom>
          <a:noFill/>
        </p:spPr>
        <p:txBody>
          <a:bodyPr wrap="none" rtlCol="0">
            <a:spAutoFit/>
          </a:bodyPr>
          <a:lstStyle/>
          <a:p>
            <a:r>
              <a:rPr lang="en-US" dirty="0">
                <a:latin typeface="+mj-lt"/>
                <a:cs typeface="Times New Roman" panose="02020603050405020304" pitchFamily="18" charset="0"/>
              </a:rPr>
              <a:t>Human preference</a:t>
            </a:r>
          </a:p>
        </p:txBody>
      </p:sp>
      <p:sp>
        <p:nvSpPr>
          <p:cNvPr id="24" name="TextBox 23">
            <a:extLst>
              <a:ext uri="{FF2B5EF4-FFF2-40B4-BE49-F238E27FC236}">
                <a16:creationId xmlns:a16="http://schemas.microsoft.com/office/drawing/2014/main" id="{F8CB3BF5-0301-72E5-BAAF-5E78A2DFB9DA}"/>
              </a:ext>
            </a:extLst>
          </p:cNvPr>
          <p:cNvSpPr txBox="1"/>
          <p:nvPr/>
        </p:nvSpPr>
        <p:spPr>
          <a:xfrm>
            <a:off x="201647" y="3684880"/>
            <a:ext cx="8877300" cy="2862322"/>
          </a:xfrm>
          <a:prstGeom prst="rect">
            <a:avLst/>
          </a:prstGeom>
          <a:noFill/>
        </p:spPr>
        <p:txBody>
          <a:bodyPr wrap="square" rtlCol="0">
            <a:spAutoFit/>
          </a:bodyPr>
          <a:lstStyle/>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In [Li et al., 2024], RLHF is extended to </a:t>
            </a:r>
            <a:r>
              <a:rPr lang="en-US" b="1" dirty="0">
                <a:latin typeface="+mj-lt"/>
                <a:cs typeface="Times New Roman" panose="02020603050405020304" pitchFamily="18" charset="0"/>
              </a:rPr>
              <a:t>multi-annotator setting </a:t>
            </a:r>
            <a:r>
              <a:rPr lang="en-US" dirty="0">
                <a:latin typeface="+mj-lt"/>
                <a:cs typeface="Times New Roman" panose="02020603050405020304" pitchFamily="18" charset="0"/>
              </a:rPr>
              <a:t>by combining the multiple preference annotations using weighted majority voting</a:t>
            </a:r>
          </a:p>
          <a:p>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dirty="0">
                <a:latin typeface="+mj-lt"/>
                <a:cs typeface="Times New Roman" panose="02020603050405020304" pitchFamily="18" charset="0"/>
              </a:rPr>
              <a:t>[Chakraborty et al., 2024] learns a mixture of reward models using an EM algorithm for integrating the multiple preferences</a:t>
            </a:r>
          </a:p>
          <a:p>
            <a:pPr marL="285750" indent="-285750">
              <a:buFont typeface="Wingdings" panose="05000000000000000000" pitchFamily="2" charset="2"/>
              <a:buChar char="Ø"/>
            </a:pPr>
            <a:endParaRPr lang="en-US" dirty="0">
              <a:latin typeface="+mj-lt"/>
              <a:cs typeface="Times New Roman" panose="02020603050405020304" pitchFamily="18" charset="0"/>
            </a:endParaRPr>
          </a:p>
          <a:p>
            <a:pPr marL="285750" indent="-285750">
              <a:buFont typeface="Wingdings" panose="05000000000000000000" pitchFamily="2" charset="2"/>
              <a:buChar char="Ø"/>
            </a:pPr>
            <a:r>
              <a:rPr lang="en-US" b="1" dirty="0">
                <a:latin typeface="+mj-lt"/>
                <a:cs typeface="Times New Roman" panose="02020603050405020304" pitchFamily="18" charset="0"/>
              </a:rPr>
              <a:t>LLM alignment using crowd feedback remains an active research area with exciting open directions</a:t>
            </a:r>
          </a:p>
          <a:p>
            <a:endParaRPr lang="en-US" dirty="0">
              <a:latin typeface="+mj-lt"/>
            </a:endParaRPr>
          </a:p>
        </p:txBody>
      </p:sp>
      <p:pic>
        <p:nvPicPr>
          <p:cNvPr id="25" name="Picture 24" descr="\documentclass{article}&#10;\usepackage{amsmath,amssymb}&#10;\usepackage{bm}&#10;\DeclareFontFamily{U}{mathx}{}&#10;\DeclareFontShape{U}{mathx}{m}{n}{&lt;-&gt; mathx10}{}&#10;\DeclareSymbolFont{mathx}{U}{mathx}{m}{n}&#10;%\DeclareMathAccent{\widehat}{0}{mathx}{&quot;70}&#10;\DeclareMathAccent{\widecheck}{0}{mathx}{&quot;71}&#10;\pagestyle{empty}&#10;\begin{document}&#10;\begin{align*}&#10; \epsilon := {\sf Pr}(\bm{x}_n \widehat{\succ} \bm{x}_{n'} | \bm{x}_n \succ \bm{x}_{n'}))&#10;\end{align*}&#10;&#10;\end{document}" title="IguanaTex Bitmap Display">
            <a:extLst>
              <a:ext uri="{FF2B5EF4-FFF2-40B4-BE49-F238E27FC236}">
                <a16:creationId xmlns:a16="http://schemas.microsoft.com/office/drawing/2014/main" id="{A748E7CC-2031-9564-82FB-DB9BDF6AA9D5}"/>
              </a:ext>
            </a:extLst>
          </p:cNvPr>
          <p:cNvPicPr>
            <a:picLocks noChangeAspect="1"/>
          </p:cNvPicPr>
          <p:nvPr>
            <p:custDataLst>
              <p:tags r:id="rId2"/>
            </p:custDataLst>
          </p:nvPr>
        </p:nvPicPr>
        <p:blipFill>
          <a:blip r:embed="rId10"/>
          <a:stretch>
            <a:fillRect/>
          </a:stretch>
        </p:blipFill>
        <p:spPr>
          <a:xfrm>
            <a:off x="2159847" y="3616091"/>
            <a:ext cx="2716709" cy="255560"/>
          </a:xfrm>
          <a:prstGeom prst="rect">
            <a:avLst/>
          </a:prstGeom>
        </p:spPr>
      </p:pic>
      <p:grpSp>
        <p:nvGrpSpPr>
          <p:cNvPr id="26" name="Group 25">
            <a:extLst>
              <a:ext uri="{FF2B5EF4-FFF2-40B4-BE49-F238E27FC236}">
                <a16:creationId xmlns:a16="http://schemas.microsoft.com/office/drawing/2014/main" id="{F39DC73D-CB5A-3DDC-20A5-C72735487005}"/>
              </a:ext>
            </a:extLst>
          </p:cNvPr>
          <p:cNvGrpSpPr/>
          <p:nvPr/>
        </p:nvGrpSpPr>
        <p:grpSpPr>
          <a:xfrm>
            <a:off x="5403590" y="3130782"/>
            <a:ext cx="1478777" cy="770400"/>
            <a:chOff x="5476620" y="3256460"/>
            <a:chExt cx="1478777" cy="770400"/>
          </a:xfrm>
        </p:grpSpPr>
        <p:sp>
          <p:nvSpPr>
            <p:cNvPr id="27" name="Speech Bubble: Rectangle with Corners Rounded 26">
              <a:extLst>
                <a:ext uri="{FF2B5EF4-FFF2-40B4-BE49-F238E27FC236}">
                  <a16:creationId xmlns:a16="http://schemas.microsoft.com/office/drawing/2014/main" id="{6D6E1E2E-A7A8-64A9-A7DB-5A3C7C4DC61E}"/>
                </a:ext>
              </a:extLst>
            </p:cNvPr>
            <p:cNvSpPr/>
            <p:nvPr/>
          </p:nvSpPr>
          <p:spPr>
            <a:xfrm>
              <a:off x="5476620" y="3256460"/>
              <a:ext cx="1478777" cy="770400"/>
            </a:xfrm>
            <a:prstGeom prst="wedgeRoundRectCallout">
              <a:avLst>
                <a:gd name="adj1" fmla="val -80016"/>
                <a:gd name="adj2" fmla="val 30970"/>
                <a:gd name="adj3" fmla="val 16667"/>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TextBox 27">
              <a:extLst>
                <a:ext uri="{FF2B5EF4-FFF2-40B4-BE49-F238E27FC236}">
                  <a16:creationId xmlns:a16="http://schemas.microsoft.com/office/drawing/2014/main" id="{4B05A120-8E47-662E-61F4-7296BF535A5E}"/>
                </a:ext>
              </a:extLst>
            </p:cNvPr>
            <p:cNvSpPr txBox="1"/>
            <p:nvPr/>
          </p:nvSpPr>
          <p:spPr>
            <a:xfrm>
              <a:off x="5505087" y="3311875"/>
              <a:ext cx="1450310" cy="646331"/>
            </a:xfrm>
            <a:prstGeom prst="rect">
              <a:avLst/>
            </a:prstGeom>
            <a:noFill/>
          </p:spPr>
          <p:txBody>
            <a:bodyPr wrap="square" rtlCol="0">
              <a:spAutoFit/>
            </a:bodyPr>
            <a:lstStyle/>
            <a:p>
              <a:pPr algn="ctr"/>
              <a:r>
                <a:rPr lang="en-US" dirty="0">
                  <a:latin typeface="+mj-lt"/>
                  <a:cs typeface="Times New Roman" panose="02020603050405020304" pitchFamily="18" charset="0"/>
                </a:rPr>
                <a:t>Preference flipping rate</a:t>
              </a:r>
            </a:p>
          </p:txBody>
        </p:sp>
      </p:grpSp>
    </p:spTree>
    <p:extLst>
      <p:ext uri="{BB962C8B-B14F-4D97-AF65-F5344CB8AC3E}">
        <p14:creationId xmlns:p14="http://schemas.microsoft.com/office/powerpoint/2010/main" val="32361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Crowdsourcing under attack</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75</a:t>
            </a:fld>
            <a:endParaRPr lang="en-US" dirty="0">
              <a:solidFill>
                <a:srgbClr val="000000"/>
              </a:solidFill>
              <a:ea typeface="ＭＳ Ｐゴシック"/>
            </a:endParaRPr>
          </a:p>
        </p:txBody>
      </p:sp>
      <p:sp>
        <p:nvSpPr>
          <p:cNvPr id="8" name="TextBox 7"/>
          <p:cNvSpPr txBox="1"/>
          <p:nvPr/>
        </p:nvSpPr>
        <p:spPr>
          <a:xfrm>
            <a:off x="530753" y="1553892"/>
            <a:ext cx="7340471" cy="1697901"/>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may hide as legitimate annotators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manipulate labels to hamper performance or drain resources</a:t>
            </a:r>
            <a:br>
              <a:rPr lang="en-US" sz="1600" dirty="0">
                <a:solidFill>
                  <a:srgbClr val="000000"/>
                </a:solidFill>
                <a:ea typeface="宋体" charset="-122"/>
              </a:rPr>
            </a:br>
            <a:endParaRPr lang="en-US" sz="1600" dirty="0">
              <a:solidFill>
                <a:srgbClr val="000000"/>
              </a:solidFill>
              <a:ea typeface="宋体" charset="-122"/>
            </a:endParaRPr>
          </a:p>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poison crowdsourcing datasets</a:t>
            </a:r>
            <a:br>
              <a:rPr lang="en-US" sz="1600" dirty="0">
                <a:solidFill>
                  <a:srgbClr val="000000"/>
                </a:solidFill>
                <a:ea typeface="宋体" charset="-122"/>
              </a:rPr>
            </a:br>
            <a:endParaRPr lang="en-US" sz="1600" dirty="0">
              <a:solidFill>
                <a:srgbClr val="000000"/>
              </a:solidFill>
              <a:ea typeface="宋体" charset="-122"/>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2589170"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b="1" dirty="0">
                <a:solidFill>
                  <a:srgbClr val="0000FF"/>
                </a:solidFill>
                <a:latin typeface="Arial" panose="020B0604020202020204"/>
                <a:ea typeface="宋体" charset="-122"/>
              </a:rPr>
              <a:t>Adversarial attacks</a:t>
            </a:r>
          </a:p>
        </p:txBody>
      </p:sp>
      <p:sp>
        <p:nvSpPr>
          <p:cNvPr id="25" name="TextBox 24">
            <a:extLst>
              <a:ext uri="{FF2B5EF4-FFF2-40B4-BE49-F238E27FC236}">
                <a16:creationId xmlns:a16="http://schemas.microsoft.com/office/drawing/2014/main" id="{73A4034F-CFAF-408C-A7FF-AB9F65157F11}"/>
              </a:ext>
            </a:extLst>
          </p:cNvPr>
          <p:cNvSpPr txBox="1"/>
          <p:nvPr/>
        </p:nvSpPr>
        <p:spPr>
          <a:xfrm>
            <a:off x="521144" y="3982197"/>
            <a:ext cx="7072352" cy="646331"/>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Q2. </a:t>
            </a:r>
            <a:r>
              <a:rPr lang="en-US" dirty="0">
                <a:latin typeface="Arial" panose="020B0604020202020204"/>
                <a:ea typeface="宋体" charset="-122"/>
              </a:rPr>
              <a:t>Can we identify such attacks and discard corresponding annotators?</a:t>
            </a:r>
            <a:endParaRPr lang="el-GR" dirty="0">
              <a:latin typeface="Arial" panose="020B0604020202020204"/>
              <a:ea typeface="宋体" charset="-122"/>
            </a:endParaRPr>
          </a:p>
        </p:txBody>
      </p:sp>
      <p:sp>
        <p:nvSpPr>
          <p:cNvPr id="12" name="TextBox 11">
            <a:extLst>
              <a:ext uri="{FF2B5EF4-FFF2-40B4-BE49-F238E27FC236}">
                <a16:creationId xmlns:a16="http://schemas.microsoft.com/office/drawing/2014/main" id="{49D3A75C-9B2D-4F9F-98C1-CA6796BFD8CF}"/>
              </a:ext>
            </a:extLst>
          </p:cNvPr>
          <p:cNvSpPr txBox="1"/>
          <p:nvPr/>
        </p:nvSpPr>
        <p:spPr>
          <a:xfrm>
            <a:off x="521144" y="3478002"/>
            <a:ext cx="6284068" cy="369332"/>
          </a:xfrm>
          <a:prstGeom prst="rect">
            <a:avLst/>
          </a:prstGeom>
          <a:noFill/>
        </p:spPr>
        <p:txBody>
          <a:bodyPr wrap="square" rtlCol="0">
            <a:spAutoFit/>
          </a:bodyPr>
          <a:lstStyle/>
          <a:p>
            <a:pPr>
              <a:spcBef>
                <a:spcPts val="450"/>
              </a:spcBef>
            </a:pPr>
            <a:r>
              <a:rPr lang="en-US" b="1" dirty="0">
                <a:solidFill>
                  <a:srgbClr val="C00000"/>
                </a:solidFill>
                <a:latin typeface="Arial" panose="020B0604020202020204"/>
                <a:ea typeface="宋体" charset="-122"/>
              </a:rPr>
              <a:t>Q1. </a:t>
            </a:r>
            <a:r>
              <a:rPr lang="en-US" dirty="0">
                <a:latin typeface="Arial" panose="020B0604020202020204"/>
                <a:ea typeface="宋体" charset="-122"/>
              </a:rPr>
              <a:t>Which are the worst adversarial attacks?</a:t>
            </a:r>
            <a:endParaRPr lang="el-GR" dirty="0">
              <a:latin typeface="Arial" panose="020B0604020202020204"/>
              <a:ea typeface="宋体" charset="-122"/>
            </a:endParaRPr>
          </a:p>
        </p:txBody>
      </p:sp>
      <p:pic>
        <p:nvPicPr>
          <p:cNvPr id="10" name="Picture 9" descr="Diagram, schematic&#10;&#10;Description automatically generated">
            <a:extLst>
              <a:ext uri="{FF2B5EF4-FFF2-40B4-BE49-F238E27FC236}">
                <a16:creationId xmlns:a16="http://schemas.microsoft.com/office/drawing/2014/main" id="{208C2770-18BA-45F4-B76A-13444FD604D0}"/>
              </a:ext>
            </a:extLst>
          </p:cNvPr>
          <p:cNvPicPr>
            <a:picLocks noChangeAspect="1"/>
          </p:cNvPicPr>
          <p:nvPr/>
        </p:nvPicPr>
        <p:blipFill rotWithShape="1">
          <a:blip r:embed="rId4">
            <a:extLst>
              <a:ext uri="{28A0092B-C50C-407E-A947-70E740481C1C}">
                <a14:useLocalDpi xmlns:a14="http://schemas.microsoft.com/office/drawing/2010/main" val="0"/>
              </a:ext>
            </a:extLst>
          </a:blip>
          <a:srcRect l="3270" t="5108" r="72707" b="36459"/>
          <a:stretch/>
        </p:blipFill>
        <p:spPr>
          <a:xfrm>
            <a:off x="7760722" y="3218554"/>
            <a:ext cx="1174377" cy="1757888"/>
          </a:xfrm>
          <a:prstGeom prst="rect">
            <a:avLst/>
          </a:prstGeom>
        </p:spPr>
      </p:pic>
      <p:pic>
        <p:nvPicPr>
          <p:cNvPr id="18" name="Picture 17" descr="Graphical user interface, diagram&#10;&#10;Description automatically generated">
            <a:extLst>
              <a:ext uri="{FF2B5EF4-FFF2-40B4-BE49-F238E27FC236}">
                <a16:creationId xmlns:a16="http://schemas.microsoft.com/office/drawing/2014/main" id="{DE19C193-D4B1-4F36-9993-04E63CB219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118" t="26635" r="3050" b="46665"/>
          <a:stretch/>
        </p:blipFill>
        <p:spPr>
          <a:xfrm>
            <a:off x="7129709" y="750070"/>
            <a:ext cx="1610593" cy="1122661"/>
          </a:xfrm>
          <a:prstGeom prst="rect">
            <a:avLst/>
          </a:prstGeom>
        </p:spPr>
      </p:pic>
      <p:sp>
        <p:nvSpPr>
          <p:cNvPr id="3" name="TextBox 2">
            <a:extLst>
              <a:ext uri="{FF2B5EF4-FFF2-40B4-BE49-F238E27FC236}">
                <a16:creationId xmlns:a16="http://schemas.microsoft.com/office/drawing/2014/main" id="{75E2EE09-3301-3F8B-7D8B-3F737D40BFAB}"/>
              </a:ext>
            </a:extLst>
          </p:cNvPr>
          <p:cNvSpPr txBox="1"/>
          <p:nvPr/>
        </p:nvSpPr>
        <p:spPr>
          <a:xfrm>
            <a:off x="331696" y="5304108"/>
            <a:ext cx="8385694" cy="369332"/>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latin typeface="Arial" panose="020B0604020202020204"/>
                <a:ea typeface="宋体" charset="-122"/>
              </a:rPr>
              <a:t>Two types of adversaries considered: </a:t>
            </a:r>
            <a:r>
              <a:rPr lang="en-US" b="1" dirty="0">
                <a:solidFill>
                  <a:srgbClr val="0000FF"/>
                </a:solidFill>
                <a:latin typeface="Arial" panose="020B0604020202020204"/>
                <a:ea typeface="宋体" charset="-122"/>
              </a:rPr>
              <a:t>spammers</a:t>
            </a:r>
            <a:r>
              <a:rPr lang="en-US" dirty="0">
                <a:solidFill>
                  <a:srgbClr val="0000FF"/>
                </a:solidFill>
                <a:latin typeface="Arial" panose="020B0604020202020204"/>
                <a:ea typeface="宋体" charset="-122"/>
              </a:rPr>
              <a:t> </a:t>
            </a:r>
            <a:r>
              <a:rPr lang="en-US" dirty="0">
                <a:latin typeface="Arial" panose="020B0604020202020204"/>
                <a:ea typeface="宋体" charset="-122"/>
              </a:rPr>
              <a:t>and</a:t>
            </a:r>
            <a:r>
              <a:rPr lang="en-US" dirty="0">
                <a:solidFill>
                  <a:srgbClr val="0000FF"/>
                </a:solidFill>
                <a:latin typeface="Arial" panose="020B0604020202020204"/>
                <a:ea typeface="宋体" charset="-122"/>
              </a:rPr>
              <a:t> </a:t>
            </a:r>
            <a:r>
              <a:rPr lang="en-US" b="1" dirty="0">
                <a:solidFill>
                  <a:srgbClr val="0000FF"/>
                </a:solidFill>
                <a:latin typeface="Arial" panose="020B0604020202020204"/>
                <a:ea typeface="宋体" charset="-122"/>
              </a:rPr>
              <a:t>colluding adversaries</a:t>
            </a:r>
            <a:endParaRPr lang="en-US" dirty="0">
              <a:latin typeface="Arial" panose="020B0604020202020204"/>
              <a:ea typeface="宋体" charset="-122"/>
            </a:endParaRPr>
          </a:p>
        </p:txBody>
      </p:sp>
    </p:spTree>
    <p:custDataLst>
      <p:tags r:id="rId1"/>
    </p:custDataLst>
    <p:extLst>
      <p:ext uri="{BB962C8B-B14F-4D97-AF65-F5344CB8AC3E}">
        <p14:creationId xmlns:p14="http://schemas.microsoft.com/office/powerpoint/2010/main" val="31706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2">
            <a:extLst>
              <a:ext uri="{FF2B5EF4-FFF2-40B4-BE49-F238E27FC236}">
                <a16:creationId xmlns:a16="http://schemas.microsoft.com/office/drawing/2014/main" id="{24EFEBAA-7033-0405-89FE-988E933C6778}"/>
              </a:ext>
            </a:extLst>
          </p:cNvPr>
          <p:cNvSpPr/>
          <p:nvPr/>
        </p:nvSpPr>
        <p:spPr bwMode="auto">
          <a:xfrm>
            <a:off x="6139981" y="3951180"/>
            <a:ext cx="814272" cy="35703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 name="Title 1"/>
          <p:cNvSpPr>
            <a:spLocks noGrp="1"/>
          </p:cNvSpPr>
          <p:nvPr>
            <p:ph type="title"/>
          </p:nvPr>
        </p:nvSpPr>
        <p:spPr>
          <a:xfrm>
            <a:off x="189812" y="145702"/>
            <a:ext cx="8643909" cy="565284"/>
          </a:xfrm>
        </p:spPr>
        <p:txBody>
          <a:bodyPr/>
          <a:lstStyle/>
          <a:p>
            <a:r>
              <a:rPr lang="en-US" sz="2800" dirty="0"/>
              <a:t>Information-theoretic characterization of spammers</a:t>
            </a:r>
          </a:p>
        </p:txBody>
      </p:sp>
      <p:sp>
        <p:nvSpPr>
          <p:cNvPr id="3" name="Footer Placeholder 3">
            <a:extLst>
              <a:ext uri="{FF2B5EF4-FFF2-40B4-BE49-F238E27FC236}">
                <a16:creationId xmlns:a16="http://schemas.microsoft.com/office/drawing/2014/main" id="{BE5D73AB-4F3B-A994-F682-AA6CE621B5C2}"/>
              </a:ext>
            </a:extLst>
          </p:cNvPr>
          <p:cNvSpPr>
            <a:spLocks noGrp="1"/>
          </p:cNvSpPr>
          <p:nvPr>
            <p:ph type="ftr" sz="quarter" idx="11"/>
          </p:nvPr>
        </p:nvSpPr>
        <p:spPr>
          <a:xfrm>
            <a:off x="380823" y="6346738"/>
            <a:ext cx="8924544" cy="457200"/>
          </a:xfrm>
        </p:spPr>
        <p:txBody>
          <a:bodyPr/>
          <a:lstStyle/>
          <a:p>
            <a:r>
              <a:rPr lang="en-US" sz="1300" dirty="0">
                <a:solidFill>
                  <a:srgbClr val="000000"/>
                </a:solidFill>
                <a:latin typeface="+mj-lt"/>
              </a:rPr>
              <a:t>P. A. Traganitis and G. B. Giannakis, “Identifying spammers to boost crowdsourced classification,” </a:t>
            </a:r>
            <a:br>
              <a:rPr lang="en-US" sz="1300" dirty="0">
                <a:solidFill>
                  <a:srgbClr val="000000"/>
                </a:solidFill>
                <a:latin typeface="+mj-lt"/>
              </a:rPr>
            </a:br>
            <a:r>
              <a:rPr lang="en-US" sz="1300" i="1" dirty="0">
                <a:solidFill>
                  <a:srgbClr val="000000"/>
                </a:solidFill>
                <a:latin typeface="+mj-lt"/>
              </a:rPr>
              <a:t>Proc. IEEE Intl. Conf. on Acoustics, Speech and Signal Processing</a:t>
            </a:r>
            <a:r>
              <a:rPr lang="en-US" sz="1300" dirty="0">
                <a:solidFill>
                  <a:srgbClr val="000000"/>
                </a:solidFill>
                <a:latin typeface="+mj-lt"/>
              </a:rPr>
              <a:t>, Toronto, Canada, June 2021.</a:t>
            </a:r>
          </a:p>
        </p:txBody>
      </p:sp>
      <p:sp>
        <p:nvSpPr>
          <p:cNvPr id="5" name="Slide Number Placeholder 4"/>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76</a:t>
            </a:fld>
            <a:endParaRPr lang="en-US">
              <a:solidFill>
                <a:srgbClr val="000000"/>
              </a:solidFill>
              <a:ea typeface="ＭＳ Ｐゴシック"/>
            </a:endParaRPr>
          </a:p>
        </p:txBody>
      </p:sp>
      <p:sp>
        <p:nvSpPr>
          <p:cNvPr id="39" name="TextBox 38"/>
          <p:cNvSpPr txBox="1"/>
          <p:nvPr/>
        </p:nvSpPr>
        <p:spPr>
          <a:xfrm>
            <a:off x="314973" y="800705"/>
            <a:ext cx="7233712" cy="369332"/>
          </a:xfrm>
          <a:prstGeom prst="rect">
            <a:avLst/>
          </a:prstGeom>
          <a:noFill/>
        </p:spPr>
        <p:txBody>
          <a:bodyPr wrap="none" rtlCol="0">
            <a:spAutoFit/>
          </a:bodyPr>
          <a:lstStyle/>
          <a:p>
            <a:pPr>
              <a:spcBef>
                <a:spcPts val="450"/>
              </a:spcBef>
              <a:buClr>
                <a:srgbClr val="0000FF"/>
              </a:buClr>
            </a:pPr>
            <a:r>
              <a:rPr lang="en-US" b="1" dirty="0">
                <a:solidFill>
                  <a:srgbClr val="0000FF"/>
                </a:solidFill>
                <a:latin typeface="Arial" panose="020B0604020202020204"/>
                <a:ea typeface="宋体" charset="-122"/>
              </a:rPr>
              <a:t>Idea. </a:t>
            </a:r>
            <a:r>
              <a:rPr lang="en-US" dirty="0">
                <a:solidFill>
                  <a:srgbClr val="000000"/>
                </a:solidFill>
                <a:latin typeface="Arial" panose="020B0604020202020204"/>
                <a:ea typeface="宋体" charset="-122"/>
              </a:rPr>
              <a:t>View annotators as independent information-bearing channels  </a:t>
            </a:r>
          </a:p>
        </p:txBody>
      </p:sp>
      <p:grpSp>
        <p:nvGrpSpPr>
          <p:cNvPr id="41" name="Group 40">
            <a:extLst>
              <a:ext uri="{FF2B5EF4-FFF2-40B4-BE49-F238E27FC236}">
                <a16:creationId xmlns:a16="http://schemas.microsoft.com/office/drawing/2014/main" id="{B73DED1C-A8B4-4D19-B2E9-DB972E9B806D}"/>
              </a:ext>
            </a:extLst>
          </p:cNvPr>
          <p:cNvGrpSpPr/>
          <p:nvPr/>
        </p:nvGrpSpPr>
        <p:grpSpPr>
          <a:xfrm>
            <a:off x="4189042" y="2519537"/>
            <a:ext cx="3455413" cy="711069"/>
            <a:chOff x="3569633" y="3035702"/>
            <a:chExt cx="3455413" cy="711069"/>
          </a:xfrm>
        </p:grpSpPr>
        <p:pic>
          <p:nvPicPr>
            <p:cNvPr id="37" name="Picture 36">
              <a:extLst>
                <a:ext uri="{FF2B5EF4-FFF2-40B4-BE49-F238E27FC236}">
                  <a16:creationId xmlns:a16="http://schemas.microsoft.com/office/drawing/2014/main" id="{21881E90-D2EA-437E-80BB-23ABA019A770}"/>
                </a:ext>
              </a:extLst>
            </p:cNvPr>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a:xfrm>
              <a:off x="5554225" y="3035702"/>
              <a:ext cx="1470821" cy="711069"/>
            </a:xfrm>
            <a:prstGeom prst="rect">
              <a:avLst/>
            </a:prstGeom>
          </p:spPr>
        </p:pic>
        <p:sp>
          <p:nvSpPr>
            <p:cNvPr id="6" name="Rectangle 5"/>
            <p:cNvSpPr/>
            <p:nvPr/>
          </p:nvSpPr>
          <p:spPr>
            <a:xfrm>
              <a:off x="3569633" y="3198009"/>
              <a:ext cx="213366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Overall capacity</a:t>
              </a:r>
              <a:endParaRPr lang="en-US" sz="1600" dirty="0">
                <a:solidFill>
                  <a:srgbClr val="C00000"/>
                </a:solidFill>
                <a:ea typeface="宋体" charset="-122"/>
              </a:endParaRPr>
            </a:p>
          </p:txBody>
        </p:sp>
      </p:grpSp>
      <p:grpSp>
        <p:nvGrpSpPr>
          <p:cNvPr id="31" name="Group 30">
            <a:extLst>
              <a:ext uri="{FF2B5EF4-FFF2-40B4-BE49-F238E27FC236}">
                <a16:creationId xmlns:a16="http://schemas.microsoft.com/office/drawing/2014/main" id="{F9DC695A-1026-4CDD-BB62-5757961146B2}"/>
              </a:ext>
            </a:extLst>
          </p:cNvPr>
          <p:cNvGrpSpPr/>
          <p:nvPr/>
        </p:nvGrpSpPr>
        <p:grpSpPr>
          <a:xfrm>
            <a:off x="314972" y="2039436"/>
            <a:ext cx="7058906" cy="1026203"/>
            <a:chOff x="122825" y="2586753"/>
            <a:chExt cx="7058906" cy="1026203"/>
          </a:xfrm>
        </p:grpSpPr>
        <p:sp>
          <p:nvSpPr>
            <p:cNvPr id="71" name="Rectangle 70">
              <a:extLst>
                <a:ext uri="{FF2B5EF4-FFF2-40B4-BE49-F238E27FC236}">
                  <a16:creationId xmlns:a16="http://schemas.microsoft.com/office/drawing/2014/main" id="{86EB8C9F-01EF-4057-BF1E-196823981B06}"/>
                </a:ext>
              </a:extLst>
            </p:cNvPr>
            <p:cNvSpPr/>
            <p:nvPr/>
          </p:nvSpPr>
          <p:spPr>
            <a:xfrm>
              <a:off x="122825" y="2586753"/>
              <a:ext cx="7058906" cy="338554"/>
            </a:xfrm>
            <a:prstGeom prst="rect">
              <a:avLst/>
            </a:prstGeom>
          </p:spPr>
          <p:txBody>
            <a:bodyPr wrap="square">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ea typeface="宋体" charset="-122"/>
                </a:rPr>
                <a:t>Per annotator</a:t>
              </a:r>
              <a:r>
                <a:rPr lang="en-US" sz="1600" i="1" dirty="0">
                  <a:solidFill>
                    <a:srgbClr val="000000"/>
                  </a:solidFill>
                  <a:ea typeface="宋体" charset="-122"/>
                </a:rPr>
                <a:t> m</a:t>
              </a:r>
              <a:r>
                <a:rPr lang="en-US" sz="1600" dirty="0">
                  <a:solidFill>
                    <a:srgbClr val="000000"/>
                  </a:solidFill>
                  <a:ea typeface="宋体" charset="-122"/>
                </a:rPr>
                <a:t>, performance can be benchmarked by channel capacity</a:t>
              </a:r>
              <a:endParaRPr lang="en-US" sz="1600" dirty="0">
                <a:solidFill>
                  <a:srgbClr val="C00000"/>
                </a:solidFill>
                <a:ea typeface="宋体" charset="-122"/>
              </a:endParaRPr>
            </a:p>
          </p:txBody>
        </p:sp>
        <p:pic>
          <p:nvPicPr>
            <p:cNvPr id="30" name="Picture 29">
              <a:extLst>
                <a:ext uri="{FF2B5EF4-FFF2-40B4-BE49-F238E27FC236}">
                  <a16:creationId xmlns:a16="http://schemas.microsoft.com/office/drawing/2014/main" id="{7D2A7E4C-4B27-4B70-A56C-1D984A6735F1}"/>
                </a:ext>
              </a:extLst>
            </p:cNvPr>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812900" y="3233817"/>
              <a:ext cx="2999177" cy="379139"/>
            </a:xfrm>
            <a:prstGeom prst="rect">
              <a:avLst/>
            </a:prstGeom>
          </p:spPr>
        </p:pic>
      </p:grpSp>
      <p:grpSp>
        <p:nvGrpSpPr>
          <p:cNvPr id="47" name="Group 46">
            <a:extLst>
              <a:ext uri="{FF2B5EF4-FFF2-40B4-BE49-F238E27FC236}">
                <a16:creationId xmlns:a16="http://schemas.microsoft.com/office/drawing/2014/main" id="{0F289F01-F240-438F-A9D7-D7D1F875F42E}"/>
              </a:ext>
            </a:extLst>
          </p:cNvPr>
          <p:cNvGrpSpPr/>
          <p:nvPr/>
        </p:nvGrpSpPr>
        <p:grpSpPr>
          <a:xfrm>
            <a:off x="310279" y="3369263"/>
            <a:ext cx="6737229" cy="338554"/>
            <a:chOff x="122826" y="3737156"/>
            <a:chExt cx="6737229"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3737156"/>
              <a:ext cx="6737229"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Worst spammer annotator:                   , </a:t>
              </a:r>
              <a:r>
                <a:rPr lang="en-US" sz="1600" dirty="0">
                  <a:solidFill>
                    <a:srgbClr val="0000FF"/>
                  </a:solidFill>
                  <a:latin typeface="Arial" panose="020B0604020202020204"/>
                  <a:ea typeface="宋体" charset="-122"/>
                </a:rPr>
                <a:t>output not related to input  </a:t>
              </a:r>
              <a:r>
                <a:rPr lang="en-US" sz="1600" i="1" dirty="0" err="1">
                  <a:ea typeface="宋体" charset="-122"/>
                </a:rPr>
                <a:t>y</a:t>
              </a:r>
              <a:r>
                <a:rPr lang="en-US" sz="1600" i="1" baseline="-25000" dirty="0" err="1">
                  <a:ea typeface="宋体" charset="-122"/>
                </a:rPr>
                <a:t>n</a:t>
              </a:r>
              <a:endParaRPr lang="en-US" sz="1600" dirty="0">
                <a:latin typeface="Arial" panose="020B0604020202020204"/>
                <a:ea typeface="宋体" charset="-122"/>
              </a:endParaRPr>
            </a:p>
          </p:txBody>
        </p:sp>
        <p:pic>
          <p:nvPicPr>
            <p:cNvPr id="45" name="Picture 44">
              <a:extLst>
                <a:ext uri="{FF2B5EF4-FFF2-40B4-BE49-F238E27FC236}">
                  <a16:creationId xmlns:a16="http://schemas.microsoft.com/office/drawing/2014/main" id="{FD590DE6-FD16-464C-A512-98A31FF62F63}"/>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004844" y="3754609"/>
              <a:ext cx="960386" cy="236040"/>
            </a:xfrm>
            <a:prstGeom prst="rect">
              <a:avLst/>
            </a:prstGeom>
          </p:spPr>
        </p:pic>
      </p:grpSp>
      <p:sp>
        <p:nvSpPr>
          <p:cNvPr id="88" name="Rectangle 87">
            <a:extLst>
              <a:ext uri="{FF2B5EF4-FFF2-40B4-BE49-F238E27FC236}">
                <a16:creationId xmlns:a16="http://schemas.microsoft.com/office/drawing/2014/main" id="{F8240B08-143D-472A-952A-9656CD716FC9}"/>
              </a:ext>
            </a:extLst>
          </p:cNvPr>
          <p:cNvSpPr/>
          <p:nvPr/>
        </p:nvSpPr>
        <p:spPr>
          <a:xfrm>
            <a:off x="839869" y="4475942"/>
            <a:ext cx="549907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Zero-capacity confusion matrix</a:t>
            </a:r>
            <a:endParaRPr lang="en-US" sz="1600" dirty="0">
              <a:solidFill>
                <a:srgbClr val="C00000"/>
              </a:solidFill>
              <a:ea typeface="宋体" charset="-122"/>
            </a:endParaRPr>
          </a:p>
        </p:txBody>
      </p:sp>
      <p:pic>
        <p:nvPicPr>
          <p:cNvPr id="14" name="Picture 13" descr="\documentclass{article}&#10;\usepackage{amsmath,bm,amsfonts}&#10;\usepackage{xcolor}&#10;\DeclareMathOperator{\prob}{Pr}&#10;\newcommand{\Expect}{{\rm I\kern-.3em E}}&#10;\pagestyle{empty}&#10;\begin{document}&#10;&#10;&#10;\begin{equation*}&#10;{\bm A}_m  = \bm{s}^{(m)}\bm{1}^{\top}&#10;\end{equation*}&#10;&#10;\end{document}" title="IguanaTex Bitmap Display">
            <a:extLst>
              <a:ext uri="{FF2B5EF4-FFF2-40B4-BE49-F238E27FC236}">
                <a16:creationId xmlns:a16="http://schemas.microsoft.com/office/drawing/2014/main" id="{09D673C9-E0EB-6EAF-5491-955357344D4C}"/>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077377" y="4520859"/>
            <a:ext cx="1336443" cy="244948"/>
          </a:xfrm>
          <a:prstGeom prst="rect">
            <a:avLst/>
          </a:prstGeom>
        </p:spPr>
      </p:pic>
      <p:sp>
        <p:nvSpPr>
          <p:cNvPr id="99" name="TextBox 98">
            <a:extLst>
              <a:ext uri="{FF2B5EF4-FFF2-40B4-BE49-F238E27FC236}">
                <a16:creationId xmlns:a16="http://schemas.microsoft.com/office/drawing/2014/main" id="{111E8D2D-9D91-4FE0-881C-E9FB9FDFA7B9}"/>
              </a:ext>
            </a:extLst>
          </p:cNvPr>
          <p:cNvSpPr txBox="1"/>
          <p:nvPr/>
        </p:nvSpPr>
        <p:spPr>
          <a:xfrm>
            <a:off x="310279" y="5068584"/>
            <a:ext cx="2789418" cy="338554"/>
          </a:xfrm>
          <a:prstGeom prst="rect">
            <a:avLst/>
          </a:prstGeom>
          <a:noFill/>
        </p:spPr>
        <p:txBody>
          <a:bodyPr wrap="none" rtlCol="0">
            <a:spAutoFit/>
          </a:bodyPr>
          <a:lstStyle/>
          <a:p>
            <a:pPr marL="285750" indent="-285750">
              <a:spcBef>
                <a:spcPts val="450"/>
              </a:spcBef>
              <a:buClr>
                <a:schemeClr val="tx1"/>
              </a:buClr>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107" name="Group 106">
            <a:extLst>
              <a:ext uri="{FF2B5EF4-FFF2-40B4-BE49-F238E27FC236}">
                <a16:creationId xmlns:a16="http://schemas.microsoft.com/office/drawing/2014/main" id="{2B746923-1CF4-4F29-9E39-72F3FE9E9D4C}"/>
              </a:ext>
            </a:extLst>
          </p:cNvPr>
          <p:cNvGrpSpPr/>
          <p:nvPr/>
        </p:nvGrpSpPr>
        <p:grpSpPr>
          <a:xfrm>
            <a:off x="3049143" y="4910097"/>
            <a:ext cx="2242046" cy="338554"/>
            <a:chOff x="663328" y="5264962"/>
            <a:chExt cx="2242046"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663328" y="5264962"/>
              <a:ext cx="165374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Spammers </a:t>
              </a:r>
              <a:endParaRPr lang="en-US" sz="1600" dirty="0">
                <a:solidFill>
                  <a:srgbClr val="C00000"/>
                </a:solidFill>
                <a:ea typeface="宋体" charset="-122"/>
              </a:endParaRPr>
            </a:p>
          </p:txBody>
        </p:sp>
        <p:pic>
          <p:nvPicPr>
            <p:cNvPr id="93" name="Picture 92">
              <a:extLst>
                <a:ext uri="{FF2B5EF4-FFF2-40B4-BE49-F238E27FC236}">
                  <a16:creationId xmlns:a16="http://schemas.microsoft.com/office/drawing/2014/main" id="{7112FFCC-7393-46A0-B0CC-5DF3994A2DC9}"/>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298389" y="5329361"/>
              <a:ext cx="606985" cy="166887"/>
            </a:xfrm>
            <a:prstGeom prst="rect">
              <a:avLst/>
            </a:prstGeom>
          </p:spPr>
        </p:pic>
      </p:grpSp>
      <p:sp>
        <p:nvSpPr>
          <p:cNvPr id="100" name="Rectangle 99">
            <a:extLst>
              <a:ext uri="{FF2B5EF4-FFF2-40B4-BE49-F238E27FC236}">
                <a16:creationId xmlns:a16="http://schemas.microsoft.com/office/drawing/2014/main" id="{2D044023-8B64-42C9-8B39-A652DDE8A03F}"/>
              </a:ext>
            </a:extLst>
          </p:cNvPr>
          <p:cNvSpPr/>
          <p:nvPr/>
        </p:nvSpPr>
        <p:spPr>
          <a:xfrm>
            <a:off x="3049143" y="5273258"/>
            <a:ext cx="578457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DS annotator model</a:t>
            </a:r>
          </a:p>
        </p:txBody>
      </p:sp>
      <p:pic>
        <p:nvPicPr>
          <p:cNvPr id="95" name="Picture 94">
            <a:extLst>
              <a:ext uri="{FF2B5EF4-FFF2-40B4-BE49-F238E27FC236}">
                <a16:creationId xmlns:a16="http://schemas.microsoft.com/office/drawing/2014/main" id="{E26ADBDE-F761-4A31-B163-AEDD9F0C7661}"/>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4647866" y="5353713"/>
            <a:ext cx="643323" cy="164195"/>
          </a:xfrm>
          <a:prstGeom prst="rect">
            <a:avLst/>
          </a:prstGeom>
        </p:spPr>
      </p:pic>
      <p:grpSp>
        <p:nvGrpSpPr>
          <p:cNvPr id="24" name="Group 23">
            <a:extLst>
              <a:ext uri="{FF2B5EF4-FFF2-40B4-BE49-F238E27FC236}">
                <a16:creationId xmlns:a16="http://schemas.microsoft.com/office/drawing/2014/main" id="{393ACEE1-7D76-498E-8FB6-22DE54A21241}"/>
              </a:ext>
            </a:extLst>
          </p:cNvPr>
          <p:cNvGrpSpPr/>
          <p:nvPr/>
        </p:nvGrpSpPr>
        <p:grpSpPr>
          <a:xfrm>
            <a:off x="2489573" y="1223601"/>
            <a:ext cx="3497901" cy="732240"/>
            <a:chOff x="2481941" y="1571094"/>
            <a:chExt cx="3497901" cy="732240"/>
          </a:xfrm>
        </p:grpSpPr>
        <p:grpSp>
          <p:nvGrpSpPr>
            <p:cNvPr id="23" name="Group 22">
              <a:extLst>
                <a:ext uri="{FF2B5EF4-FFF2-40B4-BE49-F238E27FC236}">
                  <a16:creationId xmlns:a16="http://schemas.microsoft.com/office/drawing/2014/main" id="{6456628A-1DB0-4C4E-9D24-A2C5A023B039}"/>
                </a:ext>
              </a:extLst>
            </p:cNvPr>
            <p:cNvGrpSpPr/>
            <p:nvPr/>
          </p:nvGrpSpPr>
          <p:grpSpPr>
            <a:xfrm>
              <a:off x="2481941" y="1593889"/>
              <a:ext cx="3497901" cy="709445"/>
              <a:chOff x="2481941" y="1593889"/>
              <a:chExt cx="3497901" cy="709445"/>
            </a:xfrm>
          </p:grpSpPr>
          <p:grpSp>
            <p:nvGrpSpPr>
              <p:cNvPr id="22" name="Group 21">
                <a:extLst>
                  <a:ext uri="{FF2B5EF4-FFF2-40B4-BE49-F238E27FC236}">
                    <a16:creationId xmlns:a16="http://schemas.microsoft.com/office/drawing/2014/main" id="{30026A62-97D8-4611-9BEC-169C4D7D45D6}"/>
                  </a:ext>
                </a:extLst>
              </p:cNvPr>
              <p:cNvGrpSpPr/>
              <p:nvPr/>
            </p:nvGrpSpPr>
            <p:grpSpPr>
              <a:xfrm>
                <a:off x="2650219" y="1984087"/>
                <a:ext cx="3064146" cy="258253"/>
                <a:chOff x="2650219" y="1984087"/>
                <a:chExt cx="3064146" cy="258253"/>
              </a:xfrm>
            </p:grpSpPr>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50219" y="2045147"/>
                  <a:ext cx="181576" cy="139561"/>
                </a:xfrm>
                <a:prstGeom prst="rect">
                  <a:avLst/>
                </a:prstGeom>
              </p:spPr>
            </p:pic>
            <p:pic>
              <p:nvPicPr>
                <p:cNvPr id="20" name="Picture 19">
                  <a:extLst>
                    <a:ext uri="{FF2B5EF4-FFF2-40B4-BE49-F238E27FC236}">
                      <a16:creationId xmlns:a16="http://schemas.microsoft.com/office/drawing/2014/main" id="{DB0FA81F-EFCA-42B1-8737-FCD2DA45C86F}"/>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370079" y="1984087"/>
                  <a:ext cx="344286" cy="258253"/>
                </a:xfrm>
                <a:prstGeom prst="rect">
                  <a:avLst/>
                </a:prstGeom>
              </p:spPr>
            </p:pic>
          </p:grpSp>
          <p:sp>
            <p:nvSpPr>
              <p:cNvPr id="56" name="Rectangle 55">
                <a:extLst>
                  <a:ext uri="{FF2B5EF4-FFF2-40B4-BE49-F238E27FC236}">
                    <a16:creationId xmlns:a16="http://schemas.microsoft.com/office/drawing/2014/main" id="{C4E5F9CE-E361-44EC-950F-72C05143811F}"/>
                  </a:ext>
                </a:extLst>
              </p:cNvPr>
              <p:cNvSpPr/>
              <p:nvPr/>
            </p:nvSpPr>
            <p:spPr bwMode="auto">
              <a:xfrm>
                <a:off x="3433743" y="1934002"/>
                <a:ext cx="1424999" cy="369332"/>
              </a:xfrm>
              <a:prstGeom prst="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ＭＳ Ｐゴシック" charset="0"/>
                  </a:rPr>
                  <a:t>Annotator </a:t>
                </a:r>
                <a:r>
                  <a:rPr lang="en-US" sz="1600" i="1" dirty="0">
                    <a:ea typeface="ＭＳ Ｐゴシック" charset="0"/>
                  </a:rPr>
                  <a:t>m</a:t>
                </a:r>
                <a:endParaRPr kumimoji="0" lang="en-US" sz="1600" b="0" i="0" u="none" strike="noStrike" cap="none" normalizeH="0" baseline="0" dirty="0">
                  <a:ln>
                    <a:noFill/>
                  </a:ln>
                  <a:solidFill>
                    <a:schemeClr val="tx1"/>
                  </a:solidFill>
                  <a:effectLst/>
                  <a:ea typeface="ＭＳ Ｐゴシック" charset="0"/>
                </a:endParaRPr>
              </a:p>
            </p:txBody>
          </p:sp>
          <p:sp>
            <p:nvSpPr>
              <p:cNvPr id="57" name="Rectangle 56">
                <a:extLst>
                  <a:ext uri="{FF2B5EF4-FFF2-40B4-BE49-F238E27FC236}">
                    <a16:creationId xmlns:a16="http://schemas.microsoft.com/office/drawing/2014/main" id="{71B01FFE-91FE-49A7-B5CF-A666DD8E12CC}"/>
                  </a:ext>
                </a:extLst>
              </p:cNvPr>
              <p:cNvSpPr/>
              <p:nvPr/>
            </p:nvSpPr>
            <p:spPr>
              <a:xfrm>
                <a:off x="2481941" y="1593889"/>
                <a:ext cx="701404" cy="338554"/>
              </a:xfrm>
              <a:prstGeom prst="rect">
                <a:avLst/>
              </a:prstGeom>
            </p:spPr>
            <p:txBody>
              <a:bodyPr wrap="square">
                <a:spAutoFit/>
              </a:bodyPr>
              <a:lstStyle/>
              <a:p>
                <a:pPr>
                  <a:spcBef>
                    <a:spcPts val="450"/>
                  </a:spcBef>
                </a:pPr>
                <a:r>
                  <a:rPr lang="en-US" sz="1600" dirty="0">
                    <a:ea typeface="宋体" charset="-122"/>
                  </a:rPr>
                  <a:t>Input</a:t>
                </a:r>
              </a:p>
            </p:txBody>
          </p:sp>
          <p:sp>
            <p:nvSpPr>
              <p:cNvPr id="64" name="Rectangle 63">
                <a:extLst>
                  <a:ext uri="{FF2B5EF4-FFF2-40B4-BE49-F238E27FC236}">
                    <a16:creationId xmlns:a16="http://schemas.microsoft.com/office/drawing/2014/main" id="{1337041E-5248-4537-A5DF-E456C2E6EAC5}"/>
                  </a:ext>
                </a:extLst>
              </p:cNvPr>
              <p:cNvSpPr/>
              <p:nvPr/>
            </p:nvSpPr>
            <p:spPr>
              <a:xfrm>
                <a:off x="5109142" y="1596467"/>
                <a:ext cx="870700" cy="338554"/>
              </a:xfrm>
              <a:prstGeom prst="rect">
                <a:avLst/>
              </a:prstGeom>
            </p:spPr>
            <p:txBody>
              <a:bodyPr wrap="square">
                <a:spAutoFit/>
              </a:bodyPr>
              <a:lstStyle/>
              <a:p>
                <a:pPr>
                  <a:spcBef>
                    <a:spcPts val="450"/>
                  </a:spcBef>
                </a:pPr>
                <a:r>
                  <a:rPr lang="en-US" sz="1600" dirty="0">
                    <a:ea typeface="宋体" charset="-122"/>
                  </a:rPr>
                  <a:t>Output</a:t>
                </a:r>
              </a:p>
            </p:txBody>
          </p:sp>
          <p:cxnSp>
            <p:nvCxnSpPr>
              <p:cNvPr id="15" name="Straight Arrow Connector 14">
                <a:extLst>
                  <a:ext uri="{FF2B5EF4-FFF2-40B4-BE49-F238E27FC236}">
                    <a16:creationId xmlns:a16="http://schemas.microsoft.com/office/drawing/2014/main" id="{576B490C-8032-43B2-AF93-B81C1BCA98CD}"/>
                  </a:ext>
                </a:extLst>
              </p:cNvPr>
              <p:cNvCxnSpPr>
                <a:cxnSpLocks/>
                <a:endCxn id="56" idx="1"/>
              </p:cNvCxnSpPr>
              <p:nvPr/>
            </p:nvCxnSpPr>
            <p:spPr bwMode="auto">
              <a:xfrm>
                <a:off x="2941161" y="2113214"/>
                <a:ext cx="492582"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65" name="Straight Arrow Connector 64">
                <a:extLst>
                  <a:ext uri="{FF2B5EF4-FFF2-40B4-BE49-F238E27FC236}">
                    <a16:creationId xmlns:a16="http://schemas.microsoft.com/office/drawing/2014/main" id="{3579EBDD-D2EB-4F31-B633-4AA6601CEC2A}"/>
                  </a:ext>
                </a:extLst>
              </p:cNvPr>
              <p:cNvCxnSpPr>
                <a:cxnSpLocks/>
                <a:stCxn id="56" idx="3"/>
              </p:cNvCxnSpPr>
              <p:nvPr/>
            </p:nvCxnSpPr>
            <p:spPr bwMode="auto">
              <a:xfrm flipV="1">
                <a:off x="4858742" y="2113214"/>
                <a:ext cx="413680" cy="54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66" name="Rectangle 65">
              <a:extLst>
                <a:ext uri="{FF2B5EF4-FFF2-40B4-BE49-F238E27FC236}">
                  <a16:creationId xmlns:a16="http://schemas.microsoft.com/office/drawing/2014/main" id="{675B74A6-8245-441E-B8C5-D67F177E3145}"/>
                </a:ext>
              </a:extLst>
            </p:cNvPr>
            <p:cNvSpPr/>
            <p:nvPr/>
          </p:nvSpPr>
          <p:spPr>
            <a:xfrm>
              <a:off x="3402181" y="1571094"/>
              <a:ext cx="976969" cy="338554"/>
            </a:xfrm>
            <a:prstGeom prst="rect">
              <a:avLst/>
            </a:prstGeom>
          </p:spPr>
          <p:txBody>
            <a:bodyPr wrap="square">
              <a:spAutoFit/>
            </a:bodyPr>
            <a:lstStyle/>
            <a:p>
              <a:pPr>
                <a:spcBef>
                  <a:spcPts val="450"/>
                </a:spcBef>
              </a:pPr>
              <a:r>
                <a:rPr lang="en-US" sz="1600" dirty="0">
                  <a:ea typeface="宋体" charset="-122"/>
                </a:rPr>
                <a:t>Channel</a:t>
              </a:r>
            </a:p>
          </p:txBody>
        </p:sp>
      </p:grpSp>
      <p:pic>
        <p:nvPicPr>
          <p:cNvPr id="9" name="Picture 8" descr="\documentclass{article}&#10;\usepackage{amsmath,bm,amsfonts}&#10;\usepackage{xcolor}&#10;\DeclareMathOperator{\prob}{Pr}&#10;\newcommand{\Expect}{{\rm I\kern-.3em E}}&#10;\pagestyle{empty}&#10;\begin{document}&#10;&#10;&#10;\begin{equation*}&#10;{\bm A}_m&#10;\end{equation*}&#10;&#10;\end{document}" title="IguanaTex Bitmap Display">
            <a:extLst>
              <a:ext uri="{FF2B5EF4-FFF2-40B4-BE49-F238E27FC236}">
                <a16:creationId xmlns:a16="http://schemas.microsoft.com/office/drawing/2014/main" id="{4A40B740-0ADE-8866-90CB-75191658F78E}"/>
              </a:ext>
            </a:extLst>
          </p:cNvPr>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325120" y="1276836"/>
            <a:ext cx="336466" cy="193805"/>
          </a:xfrm>
          <a:prstGeom prst="rect">
            <a:avLst/>
          </a:prstGeom>
        </p:spPr>
      </p:pic>
      <p:sp>
        <p:nvSpPr>
          <p:cNvPr id="42" name="Rectangle 41">
            <a:extLst>
              <a:ext uri="{FF2B5EF4-FFF2-40B4-BE49-F238E27FC236}">
                <a16:creationId xmlns:a16="http://schemas.microsoft.com/office/drawing/2014/main" id="{2E869E2B-33E2-420F-AB7C-87DF1D387E53}"/>
              </a:ext>
            </a:extLst>
          </p:cNvPr>
          <p:cNvSpPr/>
          <p:nvPr/>
        </p:nvSpPr>
        <p:spPr>
          <a:xfrm>
            <a:off x="5729203" y="4888662"/>
            <a:ext cx="1920975" cy="338554"/>
          </a:xfrm>
          <a:prstGeom prst="rect">
            <a:avLst/>
          </a:prstGeom>
        </p:spPr>
        <p:txBody>
          <a:bodyPr wrap="square">
            <a:spAutoFit/>
          </a:bodyPr>
          <a:lstStyle/>
          <a:p>
            <a:pPr>
              <a:spcBef>
                <a:spcPts val="450"/>
              </a:spcBef>
            </a:pPr>
            <a:r>
              <a:rPr lang="en-US" sz="1600" dirty="0">
                <a:solidFill>
                  <a:srgbClr val="0000FF"/>
                </a:solidFill>
                <a:ea typeface="宋体" charset="-122"/>
              </a:rPr>
              <a:t>to be removed</a:t>
            </a:r>
          </a:p>
        </p:txBody>
      </p:sp>
      <p:pic>
        <p:nvPicPr>
          <p:cNvPr id="13" name="Picture 12" descr="A can of food on a plate&#10;&#10;Description automatically generated with low confidence">
            <a:extLst>
              <a:ext uri="{FF2B5EF4-FFF2-40B4-BE49-F238E27FC236}">
                <a16:creationId xmlns:a16="http://schemas.microsoft.com/office/drawing/2014/main" id="{79D85EA5-3BEE-4E91-9F45-2AE1B1ECBB0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85976" y="2797527"/>
            <a:ext cx="1398833" cy="787344"/>
          </a:xfrm>
          <a:prstGeom prst="rect">
            <a:avLst/>
          </a:prstGeom>
        </p:spPr>
      </p:pic>
      <p:pic>
        <p:nvPicPr>
          <p:cNvPr id="11" name="Picture 10" descr="\documentclass{article}&#10;\usepackage{amsmath,bm,amsfonts}&#10;\usepackage{xcolor}&#10;\DeclareMathOperator{\prob}{Pr}&#10;\newcommand{\Expect}{{\rm I\kern-.3em E}}&#10;\pagestyle{empty}&#10;\begin{document}&#10;&#10;&#10;\begin{equation*}&#10;{\bm A}_m(k',k):=\prob(\check{y}_n^{(m)} = k' | y_n = k) = \prob(\check{y}_n^{(m)} = k') := s_{k'}^{(m)}&#10;\end{equation*}&#10;&#10;\end{document}" title="IguanaTex Bitmap Display">
            <a:extLst>
              <a:ext uri="{FF2B5EF4-FFF2-40B4-BE49-F238E27FC236}">
                <a16:creationId xmlns:a16="http://schemas.microsoft.com/office/drawing/2014/main" id="{B92E8127-0B7C-5912-D419-1357043A9AC1}"/>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867029" y="3960093"/>
            <a:ext cx="6031081" cy="318774"/>
          </a:xfrm>
          <a:prstGeom prst="rect">
            <a:avLst/>
          </a:prstGeom>
        </p:spPr>
      </p:pic>
      <p:sp>
        <p:nvSpPr>
          <p:cNvPr id="52" name="Rectangle 51">
            <a:extLst>
              <a:ext uri="{FF2B5EF4-FFF2-40B4-BE49-F238E27FC236}">
                <a16:creationId xmlns:a16="http://schemas.microsoft.com/office/drawing/2014/main" id="{F5863968-14E8-4057-B78D-9079B0B644E6}"/>
              </a:ext>
            </a:extLst>
          </p:cNvPr>
          <p:cNvSpPr/>
          <p:nvPr/>
        </p:nvSpPr>
        <p:spPr>
          <a:xfrm>
            <a:off x="7073426" y="3777295"/>
            <a:ext cx="1591861" cy="502702"/>
          </a:xfrm>
          <a:prstGeom prst="rect">
            <a:avLst/>
          </a:prstGeom>
        </p:spPr>
        <p:txBody>
          <a:bodyPr wrap="square">
            <a:spAutoFit/>
          </a:bodyPr>
          <a:lstStyle/>
          <a:p>
            <a:pPr>
              <a:spcBef>
                <a:spcPts val="450"/>
              </a:spcBef>
            </a:pPr>
            <a:r>
              <a:rPr lang="en-US" sz="1600" dirty="0">
                <a:solidFill>
                  <a:srgbClr val="0000FF"/>
                </a:solidFill>
                <a:ea typeface="宋体" charset="-122"/>
              </a:rPr>
              <a:t>Irrelevant to </a:t>
            </a:r>
            <a:r>
              <a:rPr lang="en-US" sz="1600" i="1" dirty="0" err="1">
                <a:solidFill>
                  <a:srgbClr val="0000FF"/>
                </a:solidFill>
                <a:ea typeface="宋体" charset="-122"/>
              </a:rPr>
              <a:t>y</a:t>
            </a:r>
            <a:r>
              <a:rPr lang="en-US" sz="1600" i="1" baseline="-25000" dirty="0" err="1">
                <a:solidFill>
                  <a:srgbClr val="0000FF"/>
                </a:solidFill>
                <a:ea typeface="宋体" charset="-122"/>
              </a:rPr>
              <a:t>n</a:t>
            </a:r>
            <a:r>
              <a:rPr lang="en-US" sz="1600" i="1" baseline="-25000" dirty="0">
                <a:solidFill>
                  <a:srgbClr val="0000FF"/>
                </a:solidFill>
                <a:ea typeface="宋体" charset="-122"/>
              </a:rPr>
              <a:t>, </a:t>
            </a:r>
            <a:br>
              <a:rPr lang="en-US" sz="1600" i="1" baseline="-25000" dirty="0">
                <a:solidFill>
                  <a:srgbClr val="0000FF"/>
                </a:solidFill>
                <a:ea typeface="宋体" charset="-122"/>
              </a:rPr>
            </a:br>
            <a:endParaRPr lang="en-US" sz="1600" baseline="-25000" dirty="0">
              <a:solidFill>
                <a:srgbClr val="0000FF"/>
              </a:solidFill>
              <a:ea typeface="宋体" charset="-122"/>
            </a:endParaRPr>
          </a:p>
        </p:txBody>
      </p:sp>
      <p:pic>
        <p:nvPicPr>
          <p:cNvPr id="27" name="Picture 26">
            <a:extLst>
              <a:ext uri="{FF2B5EF4-FFF2-40B4-BE49-F238E27FC236}">
                <a16:creationId xmlns:a16="http://schemas.microsoft.com/office/drawing/2014/main" id="{48D5F1CE-3C5B-4FBF-BF57-E7ED8B672F9B}"/>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7196263" y="4115331"/>
            <a:ext cx="1271663" cy="237515"/>
          </a:xfrm>
          <a:prstGeom prst="rect">
            <a:avLst/>
          </a:prstGeom>
        </p:spPr>
      </p:pic>
      <p:sp>
        <p:nvSpPr>
          <p:cNvPr id="7" name="TextBox 6">
            <a:extLst>
              <a:ext uri="{FF2B5EF4-FFF2-40B4-BE49-F238E27FC236}">
                <a16:creationId xmlns:a16="http://schemas.microsoft.com/office/drawing/2014/main" id="{00BA1E49-0EF4-D635-66EC-43DDA357BF98}"/>
              </a:ext>
            </a:extLst>
          </p:cNvPr>
          <p:cNvSpPr txBox="1"/>
          <p:nvPr/>
        </p:nvSpPr>
        <p:spPr>
          <a:xfrm>
            <a:off x="314972" y="5808994"/>
            <a:ext cx="688989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q"/>
            </a:pPr>
            <a:r>
              <a:rPr lang="en-US" sz="1600" dirty="0">
                <a:ea typeface="宋体" charset="-122"/>
              </a:rPr>
              <a:t>Spammer detection while fusing labels via modified EM [Raykar-Yu’12]</a:t>
            </a:r>
          </a:p>
        </p:txBody>
      </p:sp>
    </p:spTree>
    <p:custDataLst>
      <p:tags r:id="rId1"/>
    </p:custDataLst>
    <p:extLst>
      <p:ext uri="{BB962C8B-B14F-4D97-AF65-F5344CB8AC3E}">
        <p14:creationId xmlns:p14="http://schemas.microsoft.com/office/powerpoint/2010/main" val="29284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8" grpId="0"/>
      <p:bldP spid="99" grpId="0"/>
      <p:bldP spid="100" grpId="0"/>
      <p:bldP spid="42" grpId="0"/>
      <p:bldP spid="5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2">
            <a:extLst>
              <a:ext uri="{FF2B5EF4-FFF2-40B4-BE49-F238E27FC236}">
                <a16:creationId xmlns:a16="http://schemas.microsoft.com/office/drawing/2014/main" id="{28E2DCBF-B66A-4CFB-BA79-1D24AE5A3335}"/>
              </a:ext>
            </a:extLst>
          </p:cNvPr>
          <p:cNvSpPr/>
          <p:nvPr/>
        </p:nvSpPr>
        <p:spPr bwMode="auto">
          <a:xfrm>
            <a:off x="2516090" y="5448103"/>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8" name="Rounded Rectangle 22">
            <a:extLst>
              <a:ext uri="{FF2B5EF4-FFF2-40B4-BE49-F238E27FC236}">
                <a16:creationId xmlns:a16="http://schemas.microsoft.com/office/drawing/2014/main" id="{FA7B8895-1E87-449B-8093-7664F363397B}"/>
              </a:ext>
            </a:extLst>
          </p:cNvPr>
          <p:cNvSpPr/>
          <p:nvPr/>
        </p:nvSpPr>
        <p:spPr bwMode="auto">
          <a:xfrm>
            <a:off x="2643611" y="4263067"/>
            <a:ext cx="255041" cy="223108"/>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6" name="Picture 25">
            <a:extLst>
              <a:ext uri="{FF2B5EF4-FFF2-40B4-BE49-F238E27FC236}">
                <a16:creationId xmlns:a16="http://schemas.microsoft.com/office/drawing/2014/main" id="{74D4800C-FA96-47B1-AF83-9F575A62B81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4212672"/>
            <a:ext cx="3839513" cy="281773"/>
          </a:xfrm>
          <a:prstGeom prst="rect">
            <a:avLst/>
          </a:prstGeom>
        </p:spPr>
      </p:pic>
      <p:sp>
        <p:nvSpPr>
          <p:cNvPr id="2" name="Title 1"/>
          <p:cNvSpPr>
            <a:spLocks noGrp="1"/>
          </p:cNvSpPr>
          <p:nvPr>
            <p:ph type="title"/>
          </p:nvPr>
        </p:nvSpPr>
        <p:spPr>
          <a:xfrm>
            <a:off x="185975" y="105471"/>
            <a:ext cx="8511466" cy="561173"/>
          </a:xfrm>
        </p:spPr>
        <p:txBody>
          <a:bodyPr>
            <a:normAutofit fontScale="90000"/>
          </a:bodyPr>
          <a:lstStyle/>
          <a:p>
            <a:r>
              <a:rPr lang="en-US" sz="3600" dirty="0"/>
              <a:t>Testing the effect of spammers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77</a:t>
            </a:fld>
            <a:endParaRPr lang="en-US">
              <a:solidFill>
                <a:srgbClr val="000000"/>
              </a:solidFill>
              <a:ea typeface="ＭＳ Ｐゴシック"/>
            </a:endParaRPr>
          </a:p>
        </p:txBody>
      </p:sp>
      <p:sp>
        <p:nvSpPr>
          <p:cNvPr id="32" name="TextBox 31"/>
          <p:cNvSpPr txBox="1"/>
          <p:nvPr/>
        </p:nvSpPr>
        <p:spPr>
          <a:xfrm>
            <a:off x="239008" y="1089375"/>
            <a:ext cx="433676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pic>
        <p:nvPicPr>
          <p:cNvPr id="4" name="Picture 3" descr="Graphical user interface, chart, line chart&#10;&#10;Description automatically generated">
            <a:extLst>
              <a:ext uri="{FF2B5EF4-FFF2-40B4-BE49-F238E27FC236}">
                <a16:creationId xmlns:a16="http://schemas.microsoft.com/office/drawing/2014/main" id="{942A0CD6-3E5A-4786-A2F3-11DEDE6A4AB0}"/>
              </a:ext>
            </a:extLst>
          </p:cNvPr>
          <p:cNvPicPr>
            <a:picLocks noChangeAspect="1"/>
          </p:cNvPicPr>
          <p:nvPr/>
        </p:nvPicPr>
        <p:blipFill rotWithShape="1">
          <a:blip r:embed="rId8">
            <a:extLst>
              <a:ext uri="{28A0092B-C50C-407E-A947-70E740481C1C}">
                <a14:useLocalDpi xmlns:a14="http://schemas.microsoft.com/office/drawing/2010/main" val="0"/>
              </a:ext>
            </a:extLst>
          </a:blip>
          <a:srcRect l="2473" t="17217" r="21759" b="4157"/>
          <a:stretch/>
        </p:blipFill>
        <p:spPr>
          <a:xfrm>
            <a:off x="4481465" y="2057656"/>
            <a:ext cx="4611700" cy="3615336"/>
          </a:xfrm>
          <a:prstGeom prst="rect">
            <a:avLst/>
          </a:prstGeom>
        </p:spPr>
      </p:pic>
      <p:sp>
        <p:nvSpPr>
          <p:cNvPr id="14" name="TextBox 13">
            <a:extLst>
              <a:ext uri="{FF2B5EF4-FFF2-40B4-BE49-F238E27FC236}">
                <a16:creationId xmlns:a16="http://schemas.microsoft.com/office/drawing/2014/main" id="{2E6C1E5D-7A32-4E49-8FA5-00F4D7ED03D6}"/>
              </a:ext>
            </a:extLst>
          </p:cNvPr>
          <p:cNvSpPr txBox="1"/>
          <p:nvPr/>
        </p:nvSpPr>
        <p:spPr>
          <a:xfrm>
            <a:off x="527016" y="1549926"/>
            <a:ext cx="4636206"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l-GR" sz="1600" i="1" dirty="0">
                <a:solidFill>
                  <a:srgbClr val="000000"/>
                </a:solidFill>
                <a:latin typeface="Arial" panose="020B0604020202020204"/>
                <a:ea typeface="宋体" charset="-122"/>
              </a:rPr>
              <a:t>α</a:t>
            </a:r>
            <a:r>
              <a:rPr lang="en-US" sz="1600" i="1" dirty="0">
                <a:solidFill>
                  <a:srgbClr val="000000"/>
                </a:solidFill>
                <a:latin typeface="Arial" panose="020B0604020202020204"/>
                <a:ea typeface="宋体" charset="-122"/>
              </a:rPr>
              <a:t>M </a:t>
            </a:r>
            <a:r>
              <a:rPr lang="en-US" sz="1600" dirty="0">
                <a:solidFill>
                  <a:srgbClr val="000000"/>
                </a:solidFill>
                <a:latin typeface="Arial" panose="020B0604020202020204"/>
                <a:ea typeface="宋体" charset="-122"/>
              </a:rPr>
              <a:t>annotators as adversaries, </a:t>
            </a:r>
            <a:r>
              <a:rPr lang="en-US" sz="1600" i="1" dirty="0">
                <a:solidFill>
                  <a:srgbClr val="000000"/>
                </a:solidFill>
                <a:latin typeface="Arial" panose="020B0604020202020204"/>
                <a:ea typeface="宋体" charset="-122"/>
              </a:rPr>
              <a:t>(1-</a:t>
            </a:r>
            <a:r>
              <a:rPr lang="el-GR" sz="1600" i="1" dirty="0">
                <a:solidFill>
                  <a:srgbClr val="000000"/>
                </a:solidFill>
                <a:latin typeface="Arial" panose="020B0604020202020204"/>
                <a:ea typeface="宋体" charset="-122"/>
              </a:rPr>
              <a:t>α)Μ</a:t>
            </a:r>
            <a:r>
              <a:rPr lang="el-GR" sz="1600"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honest </a:t>
            </a:r>
            <a:endParaRPr lang="en-US" sz="1600" i="1"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3BB0ABCD-31EA-4114-940E-8E8504EE708E}"/>
              </a:ext>
            </a:extLst>
          </p:cNvPr>
          <p:cNvSpPr txBox="1"/>
          <p:nvPr/>
        </p:nvSpPr>
        <p:spPr>
          <a:xfrm>
            <a:off x="517961" y="1985231"/>
            <a:ext cx="2627642"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Oracle: classifier knows</a:t>
            </a:r>
          </a:p>
        </p:txBody>
      </p:sp>
      <p:pic>
        <p:nvPicPr>
          <p:cNvPr id="9" name="Picture 8">
            <a:extLst>
              <a:ext uri="{FF2B5EF4-FFF2-40B4-BE49-F238E27FC236}">
                <a16:creationId xmlns:a16="http://schemas.microsoft.com/office/drawing/2014/main" id="{BA080309-DE1C-4059-9394-947DF83703A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176222" y="2006909"/>
            <a:ext cx="1364706" cy="266481"/>
          </a:xfrm>
          <a:prstGeom prst="rect">
            <a:avLst/>
          </a:prstGeom>
        </p:spPr>
      </p:pic>
      <p:sp>
        <p:nvSpPr>
          <p:cNvPr id="10" name="TextBox 9">
            <a:extLst>
              <a:ext uri="{FF2B5EF4-FFF2-40B4-BE49-F238E27FC236}">
                <a16:creationId xmlns:a16="http://schemas.microsoft.com/office/drawing/2014/main" id="{3BB0ABCD-31EA-4114-940E-8E8504EE708E}"/>
              </a:ext>
            </a:extLst>
          </p:cNvPr>
          <p:cNvSpPr txBox="1"/>
          <p:nvPr/>
        </p:nvSpPr>
        <p:spPr>
          <a:xfrm>
            <a:off x="508903" y="2484168"/>
            <a:ext cx="232666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MV: majority voting  </a:t>
            </a:r>
          </a:p>
        </p:txBody>
      </p:sp>
      <p:sp>
        <p:nvSpPr>
          <p:cNvPr id="11" name="TextBox 10">
            <a:extLst>
              <a:ext uri="{FF2B5EF4-FFF2-40B4-BE49-F238E27FC236}">
                <a16:creationId xmlns:a16="http://schemas.microsoft.com/office/drawing/2014/main" id="{A7E3ABF2-7C3F-4F37-9066-874C8E77947D}"/>
              </a:ext>
            </a:extLst>
          </p:cNvPr>
          <p:cNvSpPr txBox="1"/>
          <p:nvPr/>
        </p:nvSpPr>
        <p:spPr>
          <a:xfrm>
            <a:off x="239008" y="3028657"/>
            <a:ext cx="155523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a:t>
            </a:r>
          </a:p>
        </p:txBody>
      </p:sp>
      <p:sp>
        <p:nvSpPr>
          <p:cNvPr id="12" name="TextBox 11">
            <a:extLst>
              <a:ext uri="{FF2B5EF4-FFF2-40B4-BE49-F238E27FC236}">
                <a16:creationId xmlns:a16="http://schemas.microsoft.com/office/drawing/2014/main" id="{A3EB7A3C-2737-484F-8B00-492F551AAD32}"/>
              </a:ext>
            </a:extLst>
          </p:cNvPr>
          <p:cNvSpPr txBox="1"/>
          <p:nvPr/>
        </p:nvSpPr>
        <p:spPr>
          <a:xfrm>
            <a:off x="536067" y="3574834"/>
            <a:ext cx="3655168"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Spammers give random responses</a:t>
            </a:r>
          </a:p>
        </p:txBody>
      </p:sp>
      <p:sp>
        <p:nvSpPr>
          <p:cNvPr id="13" name="TextBox 12">
            <a:extLst>
              <a:ext uri="{FF2B5EF4-FFF2-40B4-BE49-F238E27FC236}">
                <a16:creationId xmlns:a16="http://schemas.microsoft.com/office/drawing/2014/main" id="{7D692995-C6A5-45CA-863C-99E00C83DB5B}"/>
              </a:ext>
            </a:extLst>
          </p:cNvPr>
          <p:cNvSpPr txBox="1"/>
          <p:nvPr/>
        </p:nvSpPr>
        <p:spPr>
          <a:xfrm>
            <a:off x="545124" y="4816349"/>
            <a:ext cx="2353529"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Malicious annotators</a:t>
            </a:r>
          </a:p>
        </p:txBody>
      </p:sp>
      <p:pic>
        <p:nvPicPr>
          <p:cNvPr id="19" name="Picture 18">
            <a:extLst>
              <a:ext uri="{FF2B5EF4-FFF2-40B4-BE49-F238E27FC236}">
                <a16:creationId xmlns:a16="http://schemas.microsoft.com/office/drawing/2014/main" id="{993CE244-EE18-4B65-887E-F327213E681B}"/>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7200" y="5403552"/>
            <a:ext cx="4282546" cy="266481"/>
          </a:xfrm>
          <a:prstGeom prst="rect">
            <a:avLst/>
          </a:prstGeom>
        </p:spPr>
      </p:pic>
      <p:pic>
        <p:nvPicPr>
          <p:cNvPr id="22" name="Picture 21">
            <a:extLst>
              <a:ext uri="{FF2B5EF4-FFF2-40B4-BE49-F238E27FC236}">
                <a16:creationId xmlns:a16="http://schemas.microsoft.com/office/drawing/2014/main" id="{7BD2EE37-002A-4284-A6E6-54BBFF2454F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917521" y="4882204"/>
            <a:ext cx="542724" cy="211612"/>
          </a:xfrm>
          <a:prstGeom prst="rect">
            <a:avLst/>
          </a:prstGeom>
        </p:spPr>
      </p:pic>
      <p:sp>
        <p:nvSpPr>
          <p:cNvPr id="30" name="TextBox 29">
            <a:extLst>
              <a:ext uri="{FF2B5EF4-FFF2-40B4-BE49-F238E27FC236}">
                <a16:creationId xmlns:a16="http://schemas.microsoft.com/office/drawing/2014/main" id="{74676C4E-D497-472C-8C73-B1659B97AA82}"/>
              </a:ext>
            </a:extLst>
          </p:cNvPr>
          <p:cNvSpPr txBox="1"/>
          <p:nvPr/>
        </p:nvSpPr>
        <p:spPr>
          <a:xfrm>
            <a:off x="239008" y="5864315"/>
            <a:ext cx="7277954"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Spammers challenge oracle approaches; we can “flip” malicious responses</a:t>
            </a:r>
          </a:p>
        </p:txBody>
      </p:sp>
    </p:spTree>
    <p:extLst>
      <p:ext uri="{BB962C8B-B14F-4D97-AF65-F5344CB8AC3E}">
        <p14:creationId xmlns:p14="http://schemas.microsoft.com/office/powerpoint/2010/main" val="2128907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E3AF-BF2F-7C21-AE34-7EC8258E10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45E2AE9-1717-7CE5-D8B9-644C5D67B6F6}"/>
              </a:ext>
            </a:extLst>
          </p:cNvPr>
          <p:cNvSpPr>
            <a:spLocks noGrp="1"/>
          </p:cNvSpPr>
          <p:nvPr>
            <p:ph type="title"/>
          </p:nvPr>
        </p:nvSpPr>
        <p:spPr>
          <a:xfrm>
            <a:off x="110248" y="125445"/>
            <a:ext cx="8643937" cy="566737"/>
          </a:xfrm>
        </p:spPr>
        <p:txBody>
          <a:bodyPr>
            <a:normAutofit/>
          </a:bodyPr>
          <a:lstStyle/>
          <a:p>
            <a:r>
              <a:rPr lang="en-US" sz="3200" dirty="0"/>
              <a:t>Flagging spammers with cross-covariances</a:t>
            </a:r>
          </a:p>
        </p:txBody>
      </p:sp>
      <p:sp>
        <p:nvSpPr>
          <p:cNvPr id="5" name="Slide Number Placeholder 4">
            <a:extLst>
              <a:ext uri="{FF2B5EF4-FFF2-40B4-BE49-F238E27FC236}">
                <a16:creationId xmlns:a16="http://schemas.microsoft.com/office/drawing/2014/main" id="{B6182CD6-50DF-2500-77D1-C057CBC6F567}"/>
              </a:ext>
            </a:extLst>
          </p:cNvPr>
          <p:cNvSpPr>
            <a:spLocks noGrp="1"/>
          </p:cNvSpPr>
          <p:nvPr>
            <p:ph type="sldNum" sz="quarter" idx="12"/>
          </p:nvPr>
        </p:nvSpPr>
        <p:spPr>
          <a:xfrm>
            <a:off x="6412551" y="6243638"/>
            <a:ext cx="2133600" cy="457200"/>
          </a:xfrm>
        </p:spPr>
        <p:txBody>
          <a:bodyPr/>
          <a:lstStyle/>
          <a:p>
            <a:pPr>
              <a:defRPr/>
            </a:pPr>
            <a:fld id="{65C7B4C7-9631-4E7F-B6B5-87750243A7A4}" type="slidenum">
              <a:rPr lang="en-US">
                <a:solidFill>
                  <a:srgbClr val="000000"/>
                </a:solidFill>
                <a:ea typeface="ＭＳ Ｐゴシック"/>
              </a:rPr>
              <a:pPr>
                <a:defRPr/>
              </a:pPr>
              <a:t>78</a:t>
            </a:fld>
            <a:endParaRPr lang="en-US">
              <a:solidFill>
                <a:srgbClr val="000000"/>
              </a:solidFill>
              <a:ea typeface="ＭＳ Ｐゴシック"/>
            </a:endParaRPr>
          </a:p>
        </p:txBody>
      </p:sp>
      <p:sp>
        <p:nvSpPr>
          <p:cNvPr id="39" name="TextBox 38">
            <a:extLst>
              <a:ext uri="{FF2B5EF4-FFF2-40B4-BE49-F238E27FC236}">
                <a16:creationId xmlns:a16="http://schemas.microsoft.com/office/drawing/2014/main" id="{D60D851F-7C03-734E-2EC1-7D2BEAE61383}"/>
              </a:ext>
            </a:extLst>
          </p:cNvPr>
          <p:cNvSpPr txBox="1"/>
          <p:nvPr/>
        </p:nvSpPr>
        <p:spPr>
          <a:xfrm>
            <a:off x="314973" y="2121137"/>
            <a:ext cx="6769802"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b="1" dirty="0">
                <a:latin typeface="Arial" panose="020B0604020202020204"/>
                <a:ea typeface="宋体" charset="-122"/>
              </a:rPr>
              <a:t> </a:t>
            </a:r>
            <a:r>
              <a:rPr lang="en-US" sz="1600" u="sng" dirty="0">
                <a:latin typeface="Arial" panose="020B0604020202020204"/>
                <a:ea typeface="宋体" charset="-122"/>
              </a:rPr>
              <a:t>Sample cross-covariance </a:t>
            </a:r>
            <a:r>
              <a:rPr lang="en-US" sz="1600" dirty="0">
                <a:latin typeface="Arial" panose="020B0604020202020204"/>
                <a:ea typeface="宋体" charset="-122"/>
              </a:rPr>
              <a:t>matrix has </a:t>
            </a:r>
            <a:r>
              <a:rPr lang="en-US" sz="1600" b="1" dirty="0">
                <a:latin typeface="Arial" panose="020B0604020202020204"/>
                <a:ea typeface="宋体" charset="-122"/>
              </a:rPr>
              <a:t>low rank + diagonal </a:t>
            </a:r>
            <a:r>
              <a:rPr lang="en-US" sz="1600" dirty="0">
                <a:latin typeface="Arial" panose="020B0604020202020204"/>
                <a:ea typeface="宋体" charset="-122"/>
              </a:rPr>
              <a:t>structure </a:t>
            </a:r>
          </a:p>
        </p:txBody>
      </p:sp>
      <p:sp>
        <p:nvSpPr>
          <p:cNvPr id="43" name="TextBox 42">
            <a:extLst>
              <a:ext uri="{FF2B5EF4-FFF2-40B4-BE49-F238E27FC236}">
                <a16:creationId xmlns:a16="http://schemas.microsoft.com/office/drawing/2014/main" id="{9D468207-8838-469D-5E9C-F51AA27E515A}"/>
              </a:ext>
            </a:extLst>
          </p:cNvPr>
          <p:cNvSpPr txBox="1"/>
          <p:nvPr/>
        </p:nvSpPr>
        <p:spPr>
          <a:xfrm>
            <a:off x="724364" y="3194732"/>
            <a:ext cx="4123245"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Ø"/>
            </a:pPr>
            <a:r>
              <a:rPr lang="en-US" sz="1600" dirty="0">
                <a:solidFill>
                  <a:srgbClr val="000000"/>
                </a:solidFill>
                <a:latin typeface="Arial" panose="020B0604020202020204"/>
                <a:ea typeface="宋体" charset="-122"/>
              </a:rPr>
              <a:t>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close to </a:t>
            </a:r>
            <a:r>
              <a:rPr lang="en-US" sz="1600" b="1" dirty="0">
                <a:solidFill>
                  <a:srgbClr val="000000"/>
                </a:solidFill>
                <a:latin typeface="Arial" panose="020B0604020202020204"/>
                <a:ea typeface="宋体" charset="-122"/>
              </a:rPr>
              <a:t>0</a:t>
            </a:r>
            <a:r>
              <a:rPr lang="en-US" sz="1600" dirty="0">
                <a:solidFill>
                  <a:srgbClr val="000000"/>
                </a:solidFill>
                <a:latin typeface="Arial" panose="020B0604020202020204"/>
                <a:ea typeface="宋体" charset="-122"/>
              </a:rPr>
              <a:t> indicate spammers</a:t>
            </a:r>
            <a:endParaRPr lang="en-US" sz="1600" dirty="0">
              <a:latin typeface="Arial" panose="020B0604020202020204"/>
              <a:ea typeface="宋体" charset="-122"/>
            </a:endParaRPr>
          </a:p>
        </p:txBody>
      </p:sp>
      <p:grpSp>
        <p:nvGrpSpPr>
          <p:cNvPr id="9" name="Group 8">
            <a:extLst>
              <a:ext uri="{FF2B5EF4-FFF2-40B4-BE49-F238E27FC236}">
                <a16:creationId xmlns:a16="http://schemas.microsoft.com/office/drawing/2014/main" id="{7B598B1E-52BF-F4B6-6B50-26ADB79B3C0D}"/>
              </a:ext>
            </a:extLst>
          </p:cNvPr>
          <p:cNvGrpSpPr/>
          <p:nvPr/>
        </p:nvGrpSpPr>
        <p:grpSpPr>
          <a:xfrm>
            <a:off x="2726935" y="2611693"/>
            <a:ext cx="3420849" cy="414146"/>
            <a:chOff x="2726935" y="2611693"/>
            <a:chExt cx="3420849" cy="414146"/>
          </a:xfrm>
        </p:grpSpPr>
        <p:sp>
          <p:nvSpPr>
            <p:cNvPr id="7" name="Rounded Rectangle 22 1 1">
              <a:extLst>
                <a:ext uri="{FF2B5EF4-FFF2-40B4-BE49-F238E27FC236}">
                  <a16:creationId xmlns:a16="http://schemas.microsoft.com/office/drawing/2014/main" id="{4EBA69BC-F70B-078B-EEFD-83C0EA0FB57B}"/>
                </a:ext>
              </a:extLst>
            </p:cNvPr>
            <p:cNvSpPr/>
            <p:nvPr/>
          </p:nvSpPr>
          <p:spPr bwMode="auto">
            <a:xfrm>
              <a:off x="2726935" y="2611693"/>
              <a:ext cx="3420849" cy="414146"/>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8" name="Picture 7" descr="\documentclass{article}&#10;\usepackage{amsmath,bm,amsfonts}&#10;\DeclareMathOperator{\prob}{Pr}&#10;\newcommand{\Expect}{{\rm I\kern-.3em E}}&#10;\pagestyle{empty}&#10;\begin{document}&#10;&#10;&#10;\begin{equation*}&#10;%\tilde&#10;\hat{\mathbf{C}} =\mathbf{L} + \mathbf{D} = \mathbf{V}\mathbf{V}^{\top} + \mathbf{D}, \;\; \mathbf{V}\in\mathbb{R}^{M\times K}&#10;\end{equation*}&#10;\end{document}" title="IguanaTex Bitmap Display">
              <a:extLst>
                <a:ext uri="{FF2B5EF4-FFF2-40B4-BE49-F238E27FC236}">
                  <a16:creationId xmlns:a16="http://schemas.microsoft.com/office/drawing/2014/main" id="{3B70F68E-1D68-E686-84EE-A3F321DA48BB}"/>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843647" y="2705637"/>
              <a:ext cx="3177141" cy="222836"/>
            </a:xfrm>
            <a:prstGeom prst="rect">
              <a:avLst/>
            </a:prstGeom>
          </p:spPr>
        </p:pic>
      </p:grpSp>
      <p:pic>
        <p:nvPicPr>
          <p:cNvPr id="13" name="Picture 12" descr="\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title="IguanaTex Bitmap Display">
            <a:extLst>
              <a:ext uri="{FF2B5EF4-FFF2-40B4-BE49-F238E27FC236}">
                <a16:creationId xmlns:a16="http://schemas.microsoft.com/office/drawing/2014/main" id="{6CD44C60-7C95-C4FF-F770-485ED644AA2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24366" y="1502627"/>
            <a:ext cx="6172133" cy="286669"/>
          </a:xfrm>
          <a:prstGeom prst="rect">
            <a:avLst/>
          </a:prstGeom>
        </p:spPr>
      </p:pic>
      <p:sp>
        <p:nvSpPr>
          <p:cNvPr id="11" name="Rectangle 10">
            <a:extLst>
              <a:ext uri="{FF2B5EF4-FFF2-40B4-BE49-F238E27FC236}">
                <a16:creationId xmlns:a16="http://schemas.microsoft.com/office/drawing/2014/main" id="{029FE59F-2A19-F5DE-D2CC-A57BDC3F2B36}"/>
              </a:ext>
            </a:extLst>
          </p:cNvPr>
          <p:cNvSpPr/>
          <p:nvPr/>
        </p:nvSpPr>
        <p:spPr>
          <a:xfrm>
            <a:off x="7111209" y="1342056"/>
            <a:ext cx="1874064" cy="584775"/>
          </a:xfrm>
          <a:prstGeom prst="rect">
            <a:avLst/>
          </a:prstGeom>
        </p:spPr>
        <p:txBody>
          <a:bodyPr wrap="square">
            <a:spAutoFit/>
          </a:bodyPr>
          <a:lstStyle/>
          <a:p>
            <a:pPr>
              <a:spcBef>
                <a:spcPts val="450"/>
              </a:spcBef>
            </a:pPr>
            <a:r>
              <a:rPr lang="en-US" sz="1600" dirty="0">
                <a:solidFill>
                  <a:srgbClr val="0000FF"/>
                </a:solidFill>
                <a:ea typeface="宋体" charset="-122"/>
              </a:rPr>
              <a:t>Can be used to </a:t>
            </a:r>
            <a:br>
              <a:rPr lang="en-US" sz="1600" dirty="0">
                <a:solidFill>
                  <a:srgbClr val="0000FF"/>
                </a:solidFill>
                <a:ea typeface="宋体" charset="-122"/>
              </a:rPr>
            </a:br>
            <a:r>
              <a:rPr lang="en-US" sz="1600" dirty="0">
                <a:solidFill>
                  <a:srgbClr val="0000FF"/>
                </a:solidFill>
                <a:ea typeface="宋体" charset="-122"/>
              </a:rPr>
              <a:t>flag spammers</a:t>
            </a:r>
          </a:p>
        </p:txBody>
      </p:sp>
      <p:grpSp>
        <p:nvGrpSpPr>
          <p:cNvPr id="12" name="Group 11">
            <a:extLst>
              <a:ext uri="{FF2B5EF4-FFF2-40B4-BE49-F238E27FC236}">
                <a16:creationId xmlns:a16="http://schemas.microsoft.com/office/drawing/2014/main" id="{52F33EBE-80E3-B62D-2C8F-17706C79E328}"/>
              </a:ext>
            </a:extLst>
          </p:cNvPr>
          <p:cNvGrpSpPr/>
          <p:nvPr/>
        </p:nvGrpSpPr>
        <p:grpSpPr>
          <a:xfrm>
            <a:off x="314973" y="1023323"/>
            <a:ext cx="5570447" cy="338554"/>
            <a:chOff x="285456" y="881821"/>
            <a:chExt cx="5570447" cy="338554"/>
          </a:xfrm>
        </p:grpSpPr>
        <p:grpSp>
          <p:nvGrpSpPr>
            <p:cNvPr id="14" name="Group 13">
              <a:extLst>
                <a:ext uri="{FF2B5EF4-FFF2-40B4-BE49-F238E27FC236}">
                  <a16:creationId xmlns:a16="http://schemas.microsoft.com/office/drawing/2014/main" id="{BBB27EB0-D421-DB75-A834-2606EF286F09}"/>
                </a:ext>
              </a:extLst>
            </p:cNvPr>
            <p:cNvGrpSpPr/>
            <p:nvPr/>
          </p:nvGrpSpPr>
          <p:grpSpPr>
            <a:xfrm>
              <a:off x="285456" y="881821"/>
              <a:ext cx="5570447" cy="338554"/>
              <a:chOff x="430308" y="836556"/>
              <a:chExt cx="5570447" cy="338554"/>
            </a:xfrm>
          </p:grpSpPr>
          <p:sp>
            <p:nvSpPr>
              <p:cNvPr id="18" name="Rectangle 17">
                <a:extLst>
                  <a:ext uri="{FF2B5EF4-FFF2-40B4-BE49-F238E27FC236}">
                    <a16:creationId xmlns:a16="http://schemas.microsoft.com/office/drawing/2014/main" id="{F626EEF0-C4C9-A1AB-21B9-11FBD8787326}"/>
                  </a:ext>
                </a:extLst>
              </p:cNvPr>
              <p:cNvSpPr/>
              <p:nvPr/>
            </p:nvSpPr>
            <p:spPr>
              <a:xfrm>
                <a:off x="430308" y="836556"/>
                <a:ext cx="5570447" cy="338554"/>
              </a:xfrm>
              <a:prstGeom prst="rect">
                <a:avLst/>
              </a:prstGeom>
            </p:spPr>
            <p:txBody>
              <a:bodyPr wrap="square">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ea typeface="宋体" charset="-122"/>
                  </a:rPr>
                  <a:t>Covariance of annotators                     and </a:t>
                </a:r>
                <a:endParaRPr lang="en-US" sz="1600" dirty="0">
                  <a:solidFill>
                    <a:srgbClr val="C00000"/>
                  </a:solidFill>
                  <a:ea typeface="宋体" charset="-122"/>
                </a:endParaRPr>
              </a:p>
            </p:txBody>
          </p:sp>
          <p:pic>
            <p:nvPicPr>
              <p:cNvPr id="19" name="Picture 18">
                <a:extLst>
                  <a:ext uri="{FF2B5EF4-FFF2-40B4-BE49-F238E27FC236}">
                    <a16:creationId xmlns:a16="http://schemas.microsoft.com/office/drawing/2014/main" id="{E65B2DF3-6B1D-5CF5-6AF4-948E420A3FDB}"/>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130079" y="910357"/>
                <a:ext cx="1047082" cy="169579"/>
              </a:xfrm>
              <a:prstGeom prst="rect">
                <a:avLst/>
              </a:prstGeom>
            </p:spPr>
          </p:pic>
        </p:grpSp>
        <p:pic>
          <p:nvPicPr>
            <p:cNvPr id="16" name="Picture 15">
              <a:extLst>
                <a:ext uri="{FF2B5EF4-FFF2-40B4-BE49-F238E27FC236}">
                  <a16:creationId xmlns:a16="http://schemas.microsoft.com/office/drawing/2014/main" id="{7191E3FA-7BDF-3249-A778-345C2A46615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53073" y="925121"/>
              <a:ext cx="670240" cy="189767"/>
            </a:xfrm>
            <a:prstGeom prst="rect">
              <a:avLst/>
            </a:prstGeom>
          </p:spPr>
        </p:pic>
      </p:grpSp>
      <p:sp>
        <p:nvSpPr>
          <p:cNvPr id="21" name="TextBox 20">
            <a:extLst>
              <a:ext uri="{FF2B5EF4-FFF2-40B4-BE49-F238E27FC236}">
                <a16:creationId xmlns:a16="http://schemas.microsoft.com/office/drawing/2014/main" id="{1DF280FA-2CC2-D3C6-2D86-7E92D88849B0}"/>
              </a:ext>
            </a:extLst>
          </p:cNvPr>
          <p:cNvSpPr txBox="1"/>
          <p:nvPr/>
        </p:nvSpPr>
        <p:spPr>
          <a:xfrm>
            <a:off x="314973" y="3760880"/>
            <a:ext cx="3653564"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solidFill>
                  <a:srgbClr val="000000"/>
                </a:solidFill>
                <a:latin typeface="Arial" panose="020B0604020202020204"/>
                <a:ea typeface="宋体" charset="-122"/>
              </a:rPr>
              <a:t>Spammer identification algorithm </a:t>
            </a:r>
            <a:endParaRPr lang="en-US" sz="1600" dirty="0">
              <a:latin typeface="Arial" panose="020B0604020202020204"/>
              <a:ea typeface="宋体" charset="-122"/>
            </a:endParaRPr>
          </a:p>
        </p:txBody>
      </p:sp>
      <p:sp>
        <p:nvSpPr>
          <p:cNvPr id="25" name="TextBox 24">
            <a:extLst>
              <a:ext uri="{FF2B5EF4-FFF2-40B4-BE49-F238E27FC236}">
                <a16:creationId xmlns:a16="http://schemas.microsoft.com/office/drawing/2014/main" id="{BA07FB74-6E4E-8B2F-03CC-8A04F6872C72}"/>
              </a:ext>
            </a:extLst>
          </p:cNvPr>
          <p:cNvSpPr txBox="1"/>
          <p:nvPr/>
        </p:nvSpPr>
        <p:spPr>
          <a:xfrm>
            <a:off x="724364" y="4327028"/>
            <a:ext cx="5035353"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S1.</a:t>
            </a:r>
            <a:r>
              <a:rPr lang="en-US" sz="1600" dirty="0">
                <a:solidFill>
                  <a:srgbClr val="000000"/>
                </a:solidFill>
                <a:latin typeface="Arial" panose="020B0604020202020204"/>
                <a:ea typeface="宋体" charset="-122"/>
              </a:rPr>
              <a:t> Recover </a:t>
            </a:r>
            <a:r>
              <a:rPr lang="en-US" sz="1600" b="1" i="1" dirty="0">
                <a:solidFill>
                  <a:srgbClr val="000000"/>
                </a:solidFill>
                <a:latin typeface="Arial" panose="020B0604020202020204"/>
                <a:ea typeface="宋体" charset="-122"/>
              </a:rPr>
              <a:t>V</a:t>
            </a:r>
            <a:r>
              <a:rPr lang="en-US" sz="1600" dirty="0">
                <a:solidFill>
                  <a:srgbClr val="000000"/>
                </a:solidFill>
                <a:latin typeface="Arial" panose="020B0604020202020204"/>
                <a:ea typeface="宋体" charset="-122"/>
              </a:rPr>
              <a:t>  from sample cross-covariance matrix </a:t>
            </a:r>
            <a:endParaRPr lang="en-US" sz="1600" dirty="0">
              <a:latin typeface="Arial" panose="020B0604020202020204"/>
              <a:ea typeface="宋体" charset="-122"/>
            </a:endParaRPr>
          </a:p>
        </p:txBody>
      </p:sp>
      <p:sp>
        <p:nvSpPr>
          <p:cNvPr id="26" name="TextBox 25">
            <a:extLst>
              <a:ext uri="{FF2B5EF4-FFF2-40B4-BE49-F238E27FC236}">
                <a16:creationId xmlns:a16="http://schemas.microsoft.com/office/drawing/2014/main" id="{2F1B0E5C-826F-C1A6-64FF-2AA8D40AB67C}"/>
              </a:ext>
            </a:extLst>
          </p:cNvPr>
          <p:cNvSpPr txBox="1"/>
          <p:nvPr/>
        </p:nvSpPr>
        <p:spPr>
          <a:xfrm>
            <a:off x="724363" y="4882795"/>
            <a:ext cx="3962944"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S2.</a:t>
            </a:r>
            <a:r>
              <a:rPr lang="en-US" sz="1600" dirty="0">
                <a:solidFill>
                  <a:srgbClr val="000000"/>
                </a:solidFill>
                <a:latin typeface="Arial" panose="020B0604020202020204"/>
                <a:ea typeface="宋体" charset="-122"/>
              </a:rPr>
              <a:t> Cluster rows of </a:t>
            </a:r>
            <a:r>
              <a:rPr lang="en-US" sz="1600" b="1" i="1" dirty="0">
                <a:solidFill>
                  <a:srgbClr val="000000"/>
                </a:solidFill>
                <a:latin typeface="Arial" panose="020B0604020202020204"/>
                <a:ea typeface="宋体" charset="-122"/>
              </a:rPr>
              <a:t>V</a:t>
            </a:r>
            <a:r>
              <a:rPr lang="en-US" sz="1600" b="1" dirty="0">
                <a:solidFill>
                  <a:srgbClr val="000000"/>
                </a:solidFill>
                <a:latin typeface="Arial" panose="020B0604020202020204"/>
                <a:ea typeface="宋体" charset="-122"/>
              </a:rPr>
              <a:t> </a:t>
            </a:r>
            <a:r>
              <a:rPr lang="en-US" sz="1600" dirty="0">
                <a:solidFill>
                  <a:srgbClr val="000000"/>
                </a:solidFill>
                <a:latin typeface="Arial" panose="020B0604020202020204"/>
                <a:ea typeface="宋体" charset="-122"/>
              </a:rPr>
              <a:t>using e.g., </a:t>
            </a:r>
            <a:r>
              <a:rPr lang="en-US" sz="1600" i="1" dirty="0">
                <a:solidFill>
                  <a:srgbClr val="000000"/>
                </a:solidFill>
                <a:latin typeface="Arial" panose="020B0604020202020204"/>
                <a:ea typeface="宋体" charset="-122"/>
              </a:rPr>
              <a:t>k</a:t>
            </a:r>
            <a:r>
              <a:rPr lang="en-US" sz="1600" dirty="0">
                <a:solidFill>
                  <a:srgbClr val="000000"/>
                </a:solidFill>
                <a:latin typeface="Arial" panose="020B0604020202020204"/>
                <a:ea typeface="宋体" charset="-122"/>
              </a:rPr>
              <a:t>-means</a:t>
            </a:r>
            <a:endParaRPr lang="en-US" sz="1600" dirty="0">
              <a:latin typeface="Arial" panose="020B0604020202020204"/>
              <a:ea typeface="宋体" charset="-122"/>
            </a:endParaRPr>
          </a:p>
        </p:txBody>
      </p:sp>
      <p:sp>
        <p:nvSpPr>
          <p:cNvPr id="28" name="TextBox 27">
            <a:extLst>
              <a:ext uri="{FF2B5EF4-FFF2-40B4-BE49-F238E27FC236}">
                <a16:creationId xmlns:a16="http://schemas.microsoft.com/office/drawing/2014/main" id="{C830C44D-434B-9FD7-D0CB-42BAE6C5467D}"/>
              </a:ext>
            </a:extLst>
          </p:cNvPr>
          <p:cNvSpPr txBox="1"/>
          <p:nvPr/>
        </p:nvSpPr>
        <p:spPr>
          <a:xfrm>
            <a:off x="724363" y="5417891"/>
            <a:ext cx="6109365" cy="338554"/>
          </a:xfrm>
          <a:prstGeom prst="rect">
            <a:avLst/>
          </a:prstGeom>
          <a:noFill/>
        </p:spPr>
        <p:txBody>
          <a:bodyPr wrap="none" rtlCol="0">
            <a:spAutoFit/>
          </a:bodyPr>
          <a:lstStyle/>
          <a:p>
            <a:pPr>
              <a:spcBef>
                <a:spcPts val="450"/>
              </a:spcBef>
              <a:buClr>
                <a:srgbClr val="0000FF"/>
              </a:buClr>
            </a:pPr>
            <a:r>
              <a:rPr lang="en-US" sz="1600" b="1" dirty="0">
                <a:solidFill>
                  <a:srgbClr val="0000FF"/>
                </a:solidFill>
                <a:latin typeface="Arial" panose="020B0604020202020204"/>
                <a:ea typeface="宋体" charset="-122"/>
              </a:rPr>
              <a:t>S3.</a:t>
            </a:r>
            <a:r>
              <a:rPr lang="en-US" sz="1600" dirty="0">
                <a:solidFill>
                  <a:srgbClr val="000000"/>
                </a:solidFill>
                <a:latin typeface="Arial" panose="020B0604020202020204"/>
                <a:ea typeface="宋体" charset="-122"/>
              </a:rPr>
              <a:t> Identify spammers as the cluster heads with norm closest to 0</a:t>
            </a:r>
            <a:endParaRPr lang="en-US" sz="1600" dirty="0">
              <a:latin typeface="Arial" panose="020B0604020202020204"/>
              <a:ea typeface="宋体" charset="-122"/>
            </a:endParaRPr>
          </a:p>
        </p:txBody>
      </p:sp>
      <p:sp>
        <p:nvSpPr>
          <p:cNvPr id="4" name="TextBox 3">
            <a:extLst>
              <a:ext uri="{FF2B5EF4-FFF2-40B4-BE49-F238E27FC236}">
                <a16:creationId xmlns:a16="http://schemas.microsoft.com/office/drawing/2014/main" id="{8DAA7B0C-A4DA-D03A-56B2-F515EA0F1F76}"/>
              </a:ext>
            </a:extLst>
          </p:cNvPr>
          <p:cNvSpPr txBox="1"/>
          <p:nvPr/>
        </p:nvSpPr>
        <p:spPr>
          <a:xfrm>
            <a:off x="354387" y="6252764"/>
            <a:ext cx="8960244"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b="0" i="0" dirty="0">
                <a:solidFill>
                  <a:srgbClr val="000000"/>
                </a:solidFill>
                <a:effectLst/>
              </a:rPr>
              <a:t> and G. B. Giannakis, "Detecting Adversaries in Crowdsourcing," </a:t>
            </a:r>
          </a:p>
          <a:p>
            <a:pPr algn="l"/>
            <a:r>
              <a:rPr lang="en-US" sz="1400" b="0" i="1" dirty="0">
                <a:solidFill>
                  <a:srgbClr val="000000"/>
                </a:solidFill>
                <a:effectLst/>
              </a:rPr>
              <a:t>Proc. of Intl. Conf. on Data Mining</a:t>
            </a:r>
            <a:r>
              <a:rPr lang="en-US" sz="1400" b="0" i="0" dirty="0">
                <a:solidFill>
                  <a:srgbClr val="000000"/>
                </a:solidFill>
                <a:effectLst/>
              </a:rPr>
              <a:t>, Auckland, New Zealand, Dec. 2021.</a:t>
            </a:r>
          </a:p>
        </p:txBody>
      </p:sp>
    </p:spTree>
    <p:custDataLst>
      <p:tags r:id="rId1"/>
    </p:custDataLst>
    <p:extLst>
      <p:ext uri="{BB962C8B-B14F-4D97-AF65-F5344CB8AC3E}">
        <p14:creationId xmlns:p14="http://schemas.microsoft.com/office/powerpoint/2010/main" val="41036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08" y="139175"/>
            <a:ext cx="8511466" cy="561173"/>
          </a:xfrm>
        </p:spPr>
        <p:txBody>
          <a:bodyPr>
            <a:normAutofit/>
          </a:bodyPr>
          <a:lstStyle/>
          <a:p>
            <a:r>
              <a:rPr lang="en-US" sz="3200" dirty="0"/>
              <a:t>Spammer detection performance</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79</a:t>
            </a:fld>
            <a:endParaRPr lang="en-US">
              <a:solidFill>
                <a:srgbClr val="000000"/>
              </a:solidFill>
              <a:ea typeface="ＭＳ Ｐゴシック"/>
            </a:endParaRPr>
          </a:p>
        </p:txBody>
      </p:sp>
      <p:sp>
        <p:nvSpPr>
          <p:cNvPr id="32" name="TextBox 31"/>
          <p:cNvSpPr txBox="1"/>
          <p:nvPr/>
        </p:nvSpPr>
        <p:spPr>
          <a:xfrm>
            <a:off x="292569" y="1057916"/>
            <a:ext cx="475835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N=10,000</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K = 4,</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M</a:t>
            </a:r>
            <a:r>
              <a:rPr lang="en-US" sz="1600" dirty="0">
                <a:solidFill>
                  <a:srgbClr val="000000"/>
                </a:solidFill>
                <a:latin typeface="Arial" panose="020B0604020202020204"/>
                <a:ea typeface="宋体" charset="-122"/>
              </a:rPr>
              <a:t> = 20</a:t>
            </a:r>
          </a:p>
        </p:txBody>
      </p:sp>
      <p:sp>
        <p:nvSpPr>
          <p:cNvPr id="14" name="TextBox 13">
            <a:extLst>
              <a:ext uri="{FF2B5EF4-FFF2-40B4-BE49-F238E27FC236}">
                <a16:creationId xmlns:a16="http://schemas.microsoft.com/office/drawing/2014/main" id="{2E6C1E5D-7A32-4E49-8FA5-00F4D7ED03D6}"/>
              </a:ext>
            </a:extLst>
          </p:cNvPr>
          <p:cNvSpPr txBox="1"/>
          <p:nvPr/>
        </p:nvSpPr>
        <p:spPr>
          <a:xfrm>
            <a:off x="526363" y="1529164"/>
            <a:ext cx="8735333" cy="338554"/>
          </a:xfrm>
          <a:prstGeom prst="rect">
            <a:avLst/>
          </a:prstGeom>
          <a:noFill/>
        </p:spPr>
        <p:txBody>
          <a:bodyPr wrap="squar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Figures of merit: Sensitivity (true positive rate) and Specificity (true negative rate)</a:t>
            </a:r>
          </a:p>
        </p:txBody>
      </p:sp>
      <p:pic>
        <p:nvPicPr>
          <p:cNvPr id="6" name="Picture 5" descr="A picture containing graphical user interface&#10;&#10;Description automatically generated">
            <a:extLst>
              <a:ext uri="{FF2B5EF4-FFF2-40B4-BE49-F238E27FC236}">
                <a16:creationId xmlns:a16="http://schemas.microsoft.com/office/drawing/2014/main" id="{3A983D6C-790E-4CF5-9FE6-89C6C57C89FD}"/>
              </a:ext>
            </a:extLst>
          </p:cNvPr>
          <p:cNvPicPr>
            <a:picLocks noChangeAspect="1"/>
          </p:cNvPicPr>
          <p:nvPr/>
        </p:nvPicPr>
        <p:blipFill rotWithShape="1">
          <a:blip r:embed="rId3">
            <a:extLst>
              <a:ext uri="{28A0092B-C50C-407E-A947-70E740481C1C}">
                <a14:useLocalDpi xmlns:a14="http://schemas.microsoft.com/office/drawing/2010/main" val="0"/>
              </a:ext>
            </a:extLst>
          </a:blip>
          <a:srcRect l="18932" t="25569" r="32039" b="12769"/>
          <a:stretch/>
        </p:blipFill>
        <p:spPr>
          <a:xfrm>
            <a:off x="1963553" y="2031432"/>
            <a:ext cx="5292334" cy="3630515"/>
          </a:xfrm>
          <a:prstGeom prst="rect">
            <a:avLst/>
          </a:prstGeom>
        </p:spPr>
      </p:pic>
      <p:sp>
        <p:nvSpPr>
          <p:cNvPr id="4" name="TextBox 3">
            <a:extLst>
              <a:ext uri="{FF2B5EF4-FFF2-40B4-BE49-F238E27FC236}">
                <a16:creationId xmlns:a16="http://schemas.microsoft.com/office/drawing/2014/main" id="{6CD79F63-F060-7E7E-7610-25DB5FBE68C3}"/>
              </a:ext>
            </a:extLst>
          </p:cNvPr>
          <p:cNvSpPr txBox="1"/>
          <p:nvPr/>
        </p:nvSpPr>
        <p:spPr>
          <a:xfrm>
            <a:off x="231808" y="5833055"/>
            <a:ext cx="8953688" cy="369332"/>
          </a:xfrm>
          <a:prstGeom prst="rect">
            <a:avLst/>
          </a:prstGeom>
          <a:noFill/>
        </p:spPr>
        <p:txBody>
          <a:bodyPr wrap="square">
            <a:spAutoFit/>
          </a:bodyPr>
          <a:lstStyle/>
          <a:p>
            <a:pPr>
              <a:spcBef>
                <a:spcPts val="450"/>
              </a:spcBef>
              <a:buClr>
                <a:srgbClr val="0000FF"/>
              </a:buClr>
            </a:pPr>
            <a:r>
              <a:rPr lang="en-US" sz="1800" b="1" dirty="0">
                <a:solidFill>
                  <a:srgbClr val="0000FF"/>
                </a:solidFill>
                <a:latin typeface="Arial" panose="020B0604020202020204"/>
                <a:ea typeface="宋体" charset="-122"/>
              </a:rPr>
              <a:t>Bottomline.</a:t>
            </a:r>
            <a:r>
              <a:rPr lang="en-US" sz="1800" dirty="0">
                <a:solidFill>
                  <a:srgbClr val="000000"/>
                </a:solidFill>
                <a:latin typeface="Arial" panose="020B0604020202020204"/>
                <a:ea typeface="宋体" charset="-122"/>
              </a:rPr>
              <a:t> A few spammers misclassified as honest; all honest classified as honest </a:t>
            </a:r>
          </a:p>
        </p:txBody>
      </p:sp>
    </p:spTree>
    <p:extLst>
      <p:ext uri="{BB962C8B-B14F-4D97-AF65-F5344CB8AC3E}">
        <p14:creationId xmlns:p14="http://schemas.microsoft.com/office/powerpoint/2010/main" val="33489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6B73-AB27-ABCE-894E-7B140A10E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64427-38FC-5BF1-8E71-CA4FE7277872}"/>
              </a:ext>
            </a:extLst>
          </p:cNvPr>
          <p:cNvSpPr>
            <a:spLocks noGrp="1"/>
          </p:cNvSpPr>
          <p:nvPr>
            <p:ph type="title"/>
          </p:nvPr>
        </p:nvSpPr>
        <p:spPr>
          <a:xfrm>
            <a:off x="141354" y="148001"/>
            <a:ext cx="8405870" cy="531892"/>
          </a:xfrm>
        </p:spPr>
        <p:txBody>
          <a:bodyPr/>
          <a:lstStyle/>
          <a:p>
            <a:r>
              <a:rPr lang="en-US" sz="2800" dirty="0"/>
              <a:t>Learning with noisy labels – End-to-end learning</a:t>
            </a:r>
          </a:p>
        </p:txBody>
      </p:sp>
      <p:sp>
        <p:nvSpPr>
          <p:cNvPr id="5" name="Slide Number Placeholder 4">
            <a:extLst>
              <a:ext uri="{FF2B5EF4-FFF2-40B4-BE49-F238E27FC236}">
                <a16:creationId xmlns:a16="http://schemas.microsoft.com/office/drawing/2014/main" id="{55D715BD-E9EE-2A45-4F0E-7A712F45E7CC}"/>
              </a:ext>
            </a:extLst>
          </p:cNvPr>
          <p:cNvSpPr>
            <a:spLocks noGrp="1"/>
          </p:cNvSpPr>
          <p:nvPr>
            <p:ph type="sldNum" sz="quarter" idx="12"/>
          </p:nvPr>
        </p:nvSpPr>
        <p:spPr>
          <a:xfrm>
            <a:off x="6553200" y="6252603"/>
            <a:ext cx="2133600" cy="457200"/>
          </a:xfrm>
        </p:spPr>
        <p:txBody>
          <a:bodyPr/>
          <a:lstStyle/>
          <a:p>
            <a:pPr>
              <a:defRPr/>
            </a:pPr>
            <a:fld id="{65C7B4C7-9631-4E7F-B6B5-87750243A7A4}" type="slidenum">
              <a:rPr lang="en-US">
                <a:solidFill>
                  <a:srgbClr val="000000"/>
                </a:solidFill>
                <a:ea typeface="ＭＳ Ｐゴシック"/>
              </a:rPr>
              <a:pPr>
                <a:defRPr/>
              </a:pPr>
              <a:t>8</a:t>
            </a:fld>
            <a:endParaRPr lang="en-US">
              <a:solidFill>
                <a:srgbClr val="000000"/>
              </a:solidFill>
              <a:ea typeface="ＭＳ Ｐゴシック"/>
            </a:endParaRPr>
          </a:p>
        </p:txBody>
      </p:sp>
      <p:grpSp>
        <p:nvGrpSpPr>
          <p:cNvPr id="30" name="Group 29">
            <a:extLst>
              <a:ext uri="{FF2B5EF4-FFF2-40B4-BE49-F238E27FC236}">
                <a16:creationId xmlns:a16="http://schemas.microsoft.com/office/drawing/2014/main" id="{F9E600FC-ECC0-CB59-42E0-412AE637BF2C}"/>
              </a:ext>
            </a:extLst>
          </p:cNvPr>
          <p:cNvGrpSpPr/>
          <p:nvPr/>
        </p:nvGrpSpPr>
        <p:grpSpPr>
          <a:xfrm>
            <a:off x="2803529" y="4044781"/>
            <a:ext cx="1540760" cy="1639821"/>
            <a:chOff x="4342399" y="2894946"/>
            <a:chExt cx="1540760" cy="1639821"/>
          </a:xfrm>
        </p:grpSpPr>
        <p:pic>
          <p:nvPicPr>
            <p:cNvPr id="31" name="Picture 30" descr="Icon&#10;&#10;Description automatically generated">
              <a:extLst>
                <a:ext uri="{FF2B5EF4-FFF2-40B4-BE49-F238E27FC236}">
                  <a16:creationId xmlns:a16="http://schemas.microsoft.com/office/drawing/2014/main" id="{B02692D9-4756-6BB0-28BA-AE83E21E6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08136" y="3559744"/>
              <a:ext cx="975023" cy="975023"/>
            </a:xfrm>
            <a:prstGeom prst="rect">
              <a:avLst/>
            </a:prstGeom>
          </p:spPr>
        </p:pic>
        <p:pic>
          <p:nvPicPr>
            <p:cNvPr id="32" name="Picture 31" descr="Icon&#10;&#10;Description automatically generated">
              <a:extLst>
                <a:ext uri="{FF2B5EF4-FFF2-40B4-BE49-F238E27FC236}">
                  <a16:creationId xmlns:a16="http://schemas.microsoft.com/office/drawing/2014/main" id="{CF071952-DC4B-D30F-961E-A31B7DC91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2399" y="2894946"/>
              <a:ext cx="1139825" cy="1139825"/>
            </a:xfrm>
            <a:prstGeom prst="rect">
              <a:avLst/>
            </a:prstGeom>
          </p:spPr>
        </p:pic>
      </p:grpSp>
      <p:pic>
        <p:nvPicPr>
          <p:cNvPr id="41" name="Picture 40" descr="\documentclass{article}&#10;\usepackage{amsmath,bm,amsfonts}&#10;\DeclareMathOperator{\prob}{Pr}&#10;\newcommand{\Expect}{{\rm I\kern-.3em E}}&#10;\pagestyle{empty}&#10;\begin{document}&#10;&#10;&#10;\begin{equation*}&#10;\check{y} \approx f(\bm{x})&#10;\end{equation*}&#10;&#10;\end{document}" title="IguanaTex Bitmap Display">
            <a:extLst>
              <a:ext uri="{FF2B5EF4-FFF2-40B4-BE49-F238E27FC236}">
                <a16:creationId xmlns:a16="http://schemas.microsoft.com/office/drawing/2014/main" id="{02FF3C9E-A2CA-0D91-A489-2AF437FA421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758743" y="4373797"/>
            <a:ext cx="881599" cy="235186"/>
          </a:xfrm>
          <a:prstGeom prst="rect">
            <a:avLst/>
          </a:prstGeom>
        </p:spPr>
      </p:pic>
      <p:sp>
        <p:nvSpPr>
          <p:cNvPr id="36" name="TextBox 35">
            <a:extLst>
              <a:ext uri="{FF2B5EF4-FFF2-40B4-BE49-F238E27FC236}">
                <a16:creationId xmlns:a16="http://schemas.microsoft.com/office/drawing/2014/main" id="{EC69E3B9-354D-2436-B895-B3A41993883D}"/>
              </a:ext>
            </a:extLst>
          </p:cNvPr>
          <p:cNvSpPr txBox="1"/>
          <p:nvPr/>
        </p:nvSpPr>
        <p:spPr>
          <a:xfrm>
            <a:off x="2320946"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Model training</a:t>
            </a:r>
          </a:p>
        </p:txBody>
      </p:sp>
      <p:pic>
        <p:nvPicPr>
          <p:cNvPr id="37" name="Graphic 36" descr="Server outline">
            <a:extLst>
              <a:ext uri="{FF2B5EF4-FFF2-40B4-BE49-F238E27FC236}">
                <a16:creationId xmlns:a16="http://schemas.microsoft.com/office/drawing/2014/main" id="{DF2A53B1-FC4F-EB18-85DB-891FA369D0E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8265" y="4460211"/>
            <a:ext cx="914400" cy="914400"/>
          </a:xfrm>
          <a:prstGeom prst="rect">
            <a:avLst/>
          </a:prstGeom>
        </p:spPr>
      </p:pic>
      <p:pic>
        <p:nvPicPr>
          <p:cNvPr id="38" name="Graphic 37" descr="Database outline">
            <a:extLst>
              <a:ext uri="{FF2B5EF4-FFF2-40B4-BE49-F238E27FC236}">
                <a16:creationId xmlns:a16="http://schemas.microsoft.com/office/drawing/2014/main" id="{BE8AE57F-413F-9F60-0AE9-726B12D7A58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1277" y="4460211"/>
            <a:ext cx="914400" cy="914400"/>
          </a:xfrm>
          <a:prstGeom prst="rect">
            <a:avLst/>
          </a:prstGeom>
        </p:spPr>
      </p:pic>
      <p:cxnSp>
        <p:nvCxnSpPr>
          <p:cNvPr id="39" name="Straight Arrow Connector 38">
            <a:extLst>
              <a:ext uri="{FF2B5EF4-FFF2-40B4-BE49-F238E27FC236}">
                <a16:creationId xmlns:a16="http://schemas.microsoft.com/office/drawing/2014/main" id="{84F1B26E-41FA-4436-CD63-FAD9AE142CBE}"/>
              </a:ext>
            </a:extLst>
          </p:cNvPr>
          <p:cNvCxnSpPr>
            <a:endCxn id="38" idx="1"/>
          </p:cNvCxnSpPr>
          <p:nvPr/>
        </p:nvCxnSpPr>
        <p:spPr bwMode="auto">
          <a:xfrm>
            <a:off x="4195717" y="4917411"/>
            <a:ext cx="845560"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
        <p:nvSpPr>
          <p:cNvPr id="40" name="TextBox 39">
            <a:extLst>
              <a:ext uri="{FF2B5EF4-FFF2-40B4-BE49-F238E27FC236}">
                <a16:creationId xmlns:a16="http://schemas.microsoft.com/office/drawing/2014/main" id="{612405BA-B61F-10EA-B684-FAC932FA8934}"/>
              </a:ext>
            </a:extLst>
          </p:cNvPr>
          <p:cNvSpPr txBox="1"/>
          <p:nvPr/>
        </p:nvSpPr>
        <p:spPr>
          <a:xfrm>
            <a:off x="4738000" y="5596951"/>
            <a:ext cx="2347040" cy="338554"/>
          </a:xfrm>
          <a:prstGeom prst="rect">
            <a:avLst/>
          </a:prstGeom>
          <a:noFill/>
        </p:spPr>
        <p:txBody>
          <a:bodyPr wrap="square" rtlCol="0">
            <a:spAutoFit/>
          </a:bodyPr>
          <a:lstStyle/>
          <a:p>
            <a:pPr algn="ctr">
              <a:spcBef>
                <a:spcPts val="450"/>
              </a:spcBef>
            </a:pPr>
            <a:r>
              <a:rPr lang="en-US" sz="1600" dirty="0">
                <a:latin typeface="Arial" panose="020B0604020202020204"/>
                <a:ea typeface="宋体" charset="-122"/>
              </a:rPr>
              <a:t>Machine learning model</a:t>
            </a:r>
          </a:p>
        </p:txBody>
      </p:sp>
      <p:grpSp>
        <p:nvGrpSpPr>
          <p:cNvPr id="4" name="Group 3">
            <a:extLst>
              <a:ext uri="{FF2B5EF4-FFF2-40B4-BE49-F238E27FC236}">
                <a16:creationId xmlns:a16="http://schemas.microsoft.com/office/drawing/2014/main" id="{2F010C99-26CA-3CAE-1916-26E81EA9E11E}"/>
              </a:ext>
            </a:extLst>
          </p:cNvPr>
          <p:cNvGrpSpPr/>
          <p:nvPr/>
        </p:nvGrpSpPr>
        <p:grpSpPr>
          <a:xfrm>
            <a:off x="3466706" y="1231028"/>
            <a:ext cx="1255287" cy="1135939"/>
            <a:chOff x="5387579" y="2070983"/>
            <a:chExt cx="1673716" cy="1514585"/>
          </a:xfrm>
        </p:grpSpPr>
        <p:pic>
          <p:nvPicPr>
            <p:cNvPr id="6" name="Picture 5" descr="A group of blue and white people&#10;&#10;AI-generated content may be incorrect.">
              <a:extLst>
                <a:ext uri="{FF2B5EF4-FFF2-40B4-BE49-F238E27FC236}">
                  <a16:creationId xmlns:a16="http://schemas.microsoft.com/office/drawing/2014/main" id="{40C0E087-2216-B8CE-BC29-4C10DC40E61F}"/>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387579" y="2246596"/>
              <a:ext cx="1673716" cy="1338972"/>
            </a:xfrm>
            <a:prstGeom prst="rect">
              <a:avLst/>
            </a:prstGeom>
          </p:spPr>
        </p:pic>
        <p:sp>
          <p:nvSpPr>
            <p:cNvPr id="7" name="TextBox 6">
              <a:extLst>
                <a:ext uri="{FF2B5EF4-FFF2-40B4-BE49-F238E27FC236}">
                  <a16:creationId xmlns:a16="http://schemas.microsoft.com/office/drawing/2014/main" id="{B4D6C829-1818-F699-29DC-879F9F9A7183}"/>
                </a:ext>
              </a:extLst>
            </p:cNvPr>
            <p:cNvSpPr txBox="1"/>
            <p:nvPr/>
          </p:nvSpPr>
          <p:spPr>
            <a:xfrm>
              <a:off x="5769840" y="2070983"/>
              <a:ext cx="901188" cy="400109"/>
            </a:xfrm>
            <a:prstGeom prst="rect">
              <a:avLst/>
            </a:prstGeom>
            <a:noFill/>
          </p:spPr>
          <p:txBody>
            <a:bodyPr wrap="none" rtlCol="0">
              <a:spAutoFit/>
            </a:bodyPr>
            <a:lstStyle/>
            <a:p>
              <a:r>
                <a:rPr lang="en-US" sz="1350" dirty="0"/>
                <a:t>Crowd</a:t>
              </a:r>
            </a:p>
          </p:txBody>
        </p:sp>
      </p:grpSp>
      <p:cxnSp>
        <p:nvCxnSpPr>
          <p:cNvPr id="11" name="Straight Arrow Connector 10">
            <a:extLst>
              <a:ext uri="{FF2B5EF4-FFF2-40B4-BE49-F238E27FC236}">
                <a16:creationId xmlns:a16="http://schemas.microsoft.com/office/drawing/2014/main" id="{9E69A840-34F6-FB8B-97D6-A97F5A93AC88}"/>
              </a:ext>
            </a:extLst>
          </p:cNvPr>
          <p:cNvCxnSpPr>
            <a:stCxn id="48" idx="3"/>
            <a:endCxn id="6" idx="1"/>
          </p:cNvCxnSpPr>
          <p:nvPr/>
        </p:nvCxnSpPr>
        <p:spPr bwMode="auto">
          <a:xfrm flipV="1">
            <a:off x="2810953" y="1864853"/>
            <a:ext cx="655753" cy="337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nvGrpSpPr>
          <p:cNvPr id="51" name="Group 50">
            <a:extLst>
              <a:ext uri="{FF2B5EF4-FFF2-40B4-BE49-F238E27FC236}">
                <a16:creationId xmlns:a16="http://schemas.microsoft.com/office/drawing/2014/main" id="{69EFA4E1-9CF5-390C-27D4-88141502EF96}"/>
              </a:ext>
            </a:extLst>
          </p:cNvPr>
          <p:cNvGrpSpPr/>
          <p:nvPr/>
        </p:nvGrpSpPr>
        <p:grpSpPr>
          <a:xfrm>
            <a:off x="851525" y="979044"/>
            <a:ext cx="1959428" cy="1769083"/>
            <a:chOff x="263323" y="2573771"/>
            <a:chExt cx="1959428" cy="1769083"/>
          </a:xfrm>
        </p:grpSpPr>
        <p:grpSp>
          <p:nvGrpSpPr>
            <p:cNvPr id="14" name="Group 13">
              <a:extLst>
                <a:ext uri="{FF2B5EF4-FFF2-40B4-BE49-F238E27FC236}">
                  <a16:creationId xmlns:a16="http://schemas.microsoft.com/office/drawing/2014/main" id="{69D8FCF4-47F6-CC76-6F02-3006B307B63E}"/>
                </a:ext>
              </a:extLst>
            </p:cNvPr>
            <p:cNvGrpSpPr/>
            <p:nvPr/>
          </p:nvGrpSpPr>
          <p:grpSpPr>
            <a:xfrm>
              <a:off x="263323" y="2573771"/>
              <a:ext cx="1959428" cy="1769083"/>
              <a:chOff x="1919335" y="446933"/>
              <a:chExt cx="3132499" cy="2821369"/>
            </a:xfrm>
          </p:grpSpPr>
          <p:pic>
            <p:nvPicPr>
              <p:cNvPr id="15" name="Picture 14" descr="Portrait of Siberian kitten">
                <a:extLst>
                  <a:ext uri="{FF2B5EF4-FFF2-40B4-BE49-F238E27FC236}">
                    <a16:creationId xmlns:a16="http://schemas.microsoft.com/office/drawing/2014/main" id="{1AD030AB-A764-F9D6-4F0D-63A08387FE8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87007" y="852620"/>
                <a:ext cx="1326449" cy="884084"/>
              </a:xfrm>
              <a:prstGeom prst="rect">
                <a:avLst/>
              </a:prstGeom>
            </p:spPr>
          </p:pic>
          <p:pic>
            <p:nvPicPr>
              <p:cNvPr id="16" name="Picture 15" descr="Head and neck of dog wearing collar, sitting upright and looking up">
                <a:extLst>
                  <a:ext uri="{FF2B5EF4-FFF2-40B4-BE49-F238E27FC236}">
                    <a16:creationId xmlns:a16="http://schemas.microsoft.com/office/drawing/2014/main" id="{E4A9C904-5E9F-DB18-5C15-184989F6957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09550" y="1636879"/>
                <a:ext cx="1410490" cy="877638"/>
              </a:xfrm>
              <a:prstGeom prst="rect">
                <a:avLst/>
              </a:prstGeom>
            </p:spPr>
          </p:pic>
          <p:pic>
            <p:nvPicPr>
              <p:cNvPr id="22" name="Picture 21" descr="Close up of tiny lizard">
                <a:extLst>
                  <a:ext uri="{FF2B5EF4-FFF2-40B4-BE49-F238E27FC236}">
                    <a16:creationId xmlns:a16="http://schemas.microsoft.com/office/drawing/2014/main" id="{C378FC88-2C3C-1159-36B4-4D3371868CC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87418" y="2019955"/>
                <a:ext cx="1121721" cy="1125794"/>
              </a:xfrm>
              <a:prstGeom prst="rect">
                <a:avLst/>
              </a:prstGeom>
            </p:spPr>
          </p:pic>
          <p:pic>
            <p:nvPicPr>
              <p:cNvPr id="47" name="Picture 46" descr="Elephant standing on grass">
                <a:extLst>
                  <a:ext uri="{FF2B5EF4-FFF2-40B4-BE49-F238E27FC236}">
                    <a16:creationId xmlns:a16="http://schemas.microsoft.com/office/drawing/2014/main" id="{475311B9-6F2C-C442-0BBF-664E353530C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51688" y="1294662"/>
                <a:ext cx="1212440" cy="808293"/>
              </a:xfrm>
              <a:prstGeom prst="rect">
                <a:avLst/>
              </a:prstGeom>
            </p:spPr>
          </p:pic>
          <p:sp>
            <p:nvSpPr>
              <p:cNvPr id="48" name="Rectangle: Rounded Corners 47">
                <a:extLst>
                  <a:ext uri="{FF2B5EF4-FFF2-40B4-BE49-F238E27FC236}">
                    <a16:creationId xmlns:a16="http://schemas.microsoft.com/office/drawing/2014/main" id="{3DD049BF-70DB-14A5-1F06-1763EF0E7192}"/>
                  </a:ext>
                </a:extLst>
              </p:cNvPr>
              <p:cNvSpPr/>
              <p:nvPr/>
            </p:nvSpPr>
            <p:spPr>
              <a:xfrm>
                <a:off x="1919335" y="461728"/>
                <a:ext cx="3132499" cy="28065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B5823691-78AF-30C9-52E1-0168FC834090}"/>
                  </a:ext>
                </a:extLst>
              </p:cNvPr>
              <p:cNvSpPr txBox="1"/>
              <p:nvPr/>
            </p:nvSpPr>
            <p:spPr>
              <a:xfrm>
                <a:off x="2387475" y="446933"/>
                <a:ext cx="1809772" cy="40495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Unlabeled data </a:t>
                </a:r>
              </a:p>
            </p:txBody>
          </p:sp>
        </p:grpSp>
        <p:pic>
          <p:nvPicPr>
            <p:cNvPr id="50" name="Picture 49">
              <a:extLst>
                <a:ext uri="{FF2B5EF4-FFF2-40B4-BE49-F238E27FC236}">
                  <a16:creationId xmlns:a16="http://schemas.microsoft.com/office/drawing/2014/main" id="{AD9BB18A-991F-F4ED-B9F8-180A82CC59A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631437" y="2658478"/>
              <a:ext cx="133789" cy="107031"/>
            </a:xfrm>
            <a:prstGeom prst="rect">
              <a:avLst/>
            </a:prstGeom>
          </p:spPr>
        </p:pic>
      </p:grpSp>
      <p:cxnSp>
        <p:nvCxnSpPr>
          <p:cNvPr id="75" name="Straight Arrow Connector 74">
            <a:extLst>
              <a:ext uri="{FF2B5EF4-FFF2-40B4-BE49-F238E27FC236}">
                <a16:creationId xmlns:a16="http://schemas.microsoft.com/office/drawing/2014/main" id="{747ACD3C-E440-A225-B9D5-EBEC23ADBCBE}"/>
              </a:ext>
            </a:extLst>
          </p:cNvPr>
          <p:cNvCxnSpPr>
            <a:cxnSpLocks/>
            <a:stCxn id="48" idx="2"/>
            <a:endCxn id="32" idx="0"/>
          </p:cNvCxnSpPr>
          <p:nvPr/>
        </p:nvCxnSpPr>
        <p:spPr bwMode="auto">
          <a:xfrm>
            <a:off x="1831239" y="2748127"/>
            <a:ext cx="1542203" cy="12966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0666E2F0-8E12-DEEC-9F66-B42D89D7CB90}"/>
              </a:ext>
            </a:extLst>
          </p:cNvPr>
          <p:cNvCxnSpPr>
            <a:cxnSpLocks/>
            <a:stCxn id="8" idx="2"/>
            <a:endCxn id="32" idx="0"/>
          </p:cNvCxnSpPr>
          <p:nvPr/>
        </p:nvCxnSpPr>
        <p:spPr bwMode="auto">
          <a:xfrm flipH="1">
            <a:off x="3373442" y="2499492"/>
            <a:ext cx="2870757" cy="154528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78CF3ED6-C327-D844-C79C-C1F1B34BB85E}"/>
              </a:ext>
            </a:extLst>
          </p:cNvPr>
          <p:cNvGrpSpPr/>
          <p:nvPr/>
        </p:nvGrpSpPr>
        <p:grpSpPr>
          <a:xfrm>
            <a:off x="5264485" y="1212332"/>
            <a:ext cx="1959428" cy="1287160"/>
            <a:chOff x="4051019" y="1162799"/>
            <a:chExt cx="1959428" cy="1287160"/>
          </a:xfrm>
        </p:grpSpPr>
        <p:sp>
          <p:nvSpPr>
            <p:cNvPr id="8" name="Rectangle: Rounded Corners 7">
              <a:extLst>
                <a:ext uri="{FF2B5EF4-FFF2-40B4-BE49-F238E27FC236}">
                  <a16:creationId xmlns:a16="http://schemas.microsoft.com/office/drawing/2014/main" id="{824ED638-86AB-67E5-2006-870491E04775}"/>
                </a:ext>
              </a:extLst>
            </p:cNvPr>
            <p:cNvSpPr/>
            <p:nvPr/>
          </p:nvSpPr>
          <p:spPr>
            <a:xfrm>
              <a:off x="4051019" y="1162799"/>
              <a:ext cx="1959428" cy="1287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DEF16A41-2F83-DC9F-29A5-A5E65613CE4B}"/>
                </a:ext>
              </a:extLst>
            </p:cNvPr>
            <p:cNvSpPr txBox="1"/>
            <p:nvPr/>
          </p:nvSpPr>
          <p:spPr>
            <a:xfrm>
              <a:off x="4421994" y="1181086"/>
              <a:ext cx="966931"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Crowd labels</a:t>
              </a:r>
            </a:p>
          </p:txBody>
        </p:sp>
        <p:pic>
          <p:nvPicPr>
            <p:cNvPr id="10" name="Picture 9" descr="\documentclass{article}&#10;\usepackage{amsmath,bm,amsfonts}&#10;\DeclareMathOperator{\prob}{Pr}&#10;\newcommand{\Expect}{{\rm I\kern-.3em E}}&#10;\pagestyle{empty}&#10;\begin{document}&#10;&#10;&#10;\begin{equation*}&#10;\check{\mathbf{Y}}&#10;\end{equation*}&#10;&#10;\end{document}" title="IguanaTex Bitmap Display">
              <a:extLst>
                <a:ext uri="{FF2B5EF4-FFF2-40B4-BE49-F238E27FC236}">
                  <a16:creationId xmlns:a16="http://schemas.microsoft.com/office/drawing/2014/main" id="{C519EB4E-0E4D-8E00-A1F0-211BAC859A72}"/>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5373101" y="1162799"/>
              <a:ext cx="194347" cy="208429"/>
            </a:xfrm>
            <a:prstGeom prst="rect">
              <a:avLst/>
            </a:prstGeom>
          </p:spPr>
        </p:pic>
        <p:sp>
          <p:nvSpPr>
            <p:cNvPr id="12" name="TextBox 11">
              <a:extLst>
                <a:ext uri="{FF2B5EF4-FFF2-40B4-BE49-F238E27FC236}">
                  <a16:creationId xmlns:a16="http://schemas.microsoft.com/office/drawing/2014/main" id="{E0F58F74-CB8A-1B4A-ED11-754F36BCAE81}"/>
                </a:ext>
              </a:extLst>
            </p:cNvPr>
            <p:cNvSpPr txBox="1"/>
            <p:nvPr/>
          </p:nvSpPr>
          <p:spPr>
            <a:xfrm>
              <a:off x="4859051" y="1410225"/>
              <a:ext cx="343364" cy="230832"/>
            </a:xfrm>
            <a:prstGeom prst="rect">
              <a:avLst/>
            </a:prstGeom>
            <a:noFill/>
          </p:spPr>
          <p:txBody>
            <a:bodyPr wrap="none" rtlCol="0">
              <a:spAutoFit/>
            </a:bodyPr>
            <a:lstStyle/>
            <a:p>
              <a:r>
                <a:rPr lang="en-US" sz="900" dirty="0">
                  <a:solidFill>
                    <a:srgbClr val="288ACD"/>
                  </a:solidFill>
                </a:rPr>
                <a:t>cat</a:t>
              </a:r>
            </a:p>
          </p:txBody>
        </p:sp>
        <p:sp>
          <p:nvSpPr>
            <p:cNvPr id="13" name="TextBox 12">
              <a:extLst>
                <a:ext uri="{FF2B5EF4-FFF2-40B4-BE49-F238E27FC236}">
                  <a16:creationId xmlns:a16="http://schemas.microsoft.com/office/drawing/2014/main" id="{34AC4193-2349-8700-4F27-D2A5DA5EE7A7}"/>
                </a:ext>
              </a:extLst>
            </p:cNvPr>
            <p:cNvSpPr txBox="1"/>
            <p:nvPr/>
          </p:nvSpPr>
          <p:spPr>
            <a:xfrm>
              <a:off x="5011451" y="1562625"/>
              <a:ext cx="343364" cy="230832"/>
            </a:xfrm>
            <a:prstGeom prst="rect">
              <a:avLst/>
            </a:prstGeom>
            <a:noFill/>
          </p:spPr>
          <p:txBody>
            <a:bodyPr wrap="none" rtlCol="0">
              <a:spAutoFit/>
            </a:bodyPr>
            <a:lstStyle/>
            <a:p>
              <a:r>
                <a:rPr lang="en-US" sz="900" dirty="0">
                  <a:solidFill>
                    <a:schemeClr val="tx2">
                      <a:lumMod val="75000"/>
                    </a:schemeClr>
                  </a:solidFill>
                </a:rPr>
                <a:t>cat</a:t>
              </a:r>
            </a:p>
          </p:txBody>
        </p:sp>
        <p:sp>
          <p:nvSpPr>
            <p:cNvPr id="17" name="TextBox 16">
              <a:extLst>
                <a:ext uri="{FF2B5EF4-FFF2-40B4-BE49-F238E27FC236}">
                  <a16:creationId xmlns:a16="http://schemas.microsoft.com/office/drawing/2014/main" id="{815CD9CA-2F70-B468-26A4-2EF18E4A2655}"/>
                </a:ext>
              </a:extLst>
            </p:cNvPr>
            <p:cNvSpPr txBox="1"/>
            <p:nvPr/>
          </p:nvSpPr>
          <p:spPr>
            <a:xfrm>
              <a:off x="4833133" y="1516011"/>
              <a:ext cx="343364" cy="230832"/>
            </a:xfrm>
            <a:prstGeom prst="rect">
              <a:avLst/>
            </a:prstGeom>
            <a:noFill/>
          </p:spPr>
          <p:txBody>
            <a:bodyPr wrap="none" rtlCol="0">
              <a:spAutoFit/>
            </a:bodyPr>
            <a:lstStyle/>
            <a:p>
              <a:r>
                <a:rPr lang="en-US" sz="900" dirty="0">
                  <a:solidFill>
                    <a:srgbClr val="0000FF"/>
                  </a:solidFill>
                </a:rPr>
                <a:t>cat</a:t>
              </a:r>
            </a:p>
          </p:txBody>
        </p:sp>
        <p:sp>
          <p:nvSpPr>
            <p:cNvPr id="18" name="TextBox 17">
              <a:extLst>
                <a:ext uri="{FF2B5EF4-FFF2-40B4-BE49-F238E27FC236}">
                  <a16:creationId xmlns:a16="http://schemas.microsoft.com/office/drawing/2014/main" id="{BC87B53F-9A2A-E8D9-4269-2796C601133A}"/>
                </a:ext>
              </a:extLst>
            </p:cNvPr>
            <p:cNvSpPr txBox="1"/>
            <p:nvPr/>
          </p:nvSpPr>
          <p:spPr>
            <a:xfrm>
              <a:off x="5462451" y="1705389"/>
              <a:ext cx="377026" cy="230832"/>
            </a:xfrm>
            <a:prstGeom prst="rect">
              <a:avLst/>
            </a:prstGeom>
            <a:noFill/>
          </p:spPr>
          <p:txBody>
            <a:bodyPr wrap="none" rtlCol="0">
              <a:spAutoFit/>
            </a:bodyPr>
            <a:lstStyle/>
            <a:p>
              <a:r>
                <a:rPr lang="en-US" sz="900" dirty="0">
                  <a:solidFill>
                    <a:srgbClr val="FF0000"/>
                  </a:solidFill>
                </a:rPr>
                <a:t>dog</a:t>
              </a:r>
            </a:p>
          </p:txBody>
        </p:sp>
        <p:sp>
          <p:nvSpPr>
            <p:cNvPr id="19" name="TextBox 18">
              <a:extLst>
                <a:ext uri="{FF2B5EF4-FFF2-40B4-BE49-F238E27FC236}">
                  <a16:creationId xmlns:a16="http://schemas.microsoft.com/office/drawing/2014/main" id="{42C34AA1-C39F-56D8-AD7F-1210DF9B9A14}"/>
                </a:ext>
              </a:extLst>
            </p:cNvPr>
            <p:cNvSpPr txBox="1"/>
            <p:nvPr/>
          </p:nvSpPr>
          <p:spPr>
            <a:xfrm>
              <a:off x="5429691" y="1809700"/>
              <a:ext cx="377026" cy="230832"/>
            </a:xfrm>
            <a:prstGeom prst="rect">
              <a:avLst/>
            </a:prstGeom>
            <a:noFill/>
          </p:spPr>
          <p:txBody>
            <a:bodyPr wrap="none" rtlCol="0">
              <a:spAutoFit/>
            </a:bodyPr>
            <a:lstStyle/>
            <a:p>
              <a:r>
                <a:rPr lang="en-US" sz="900" dirty="0">
                  <a:solidFill>
                    <a:srgbClr val="0000FF"/>
                  </a:solidFill>
                </a:rPr>
                <a:t>dog</a:t>
              </a:r>
            </a:p>
          </p:txBody>
        </p:sp>
        <p:sp>
          <p:nvSpPr>
            <p:cNvPr id="20" name="TextBox 19">
              <a:extLst>
                <a:ext uri="{FF2B5EF4-FFF2-40B4-BE49-F238E27FC236}">
                  <a16:creationId xmlns:a16="http://schemas.microsoft.com/office/drawing/2014/main" id="{562C24CE-0CBC-3D09-7B11-832ED1146B0B}"/>
                </a:ext>
              </a:extLst>
            </p:cNvPr>
            <p:cNvSpPr txBox="1"/>
            <p:nvPr/>
          </p:nvSpPr>
          <p:spPr>
            <a:xfrm>
              <a:off x="4714773" y="2096870"/>
              <a:ext cx="492443" cy="230832"/>
            </a:xfrm>
            <a:prstGeom prst="rect">
              <a:avLst/>
            </a:prstGeom>
            <a:noFill/>
          </p:spPr>
          <p:txBody>
            <a:bodyPr wrap="none" rtlCol="0">
              <a:spAutoFit/>
            </a:bodyPr>
            <a:lstStyle/>
            <a:p>
              <a:r>
                <a:rPr lang="en-US" sz="900" dirty="0">
                  <a:solidFill>
                    <a:srgbClr val="00B0F0"/>
                  </a:solidFill>
                </a:rPr>
                <a:t>gecko</a:t>
              </a:r>
            </a:p>
          </p:txBody>
        </p:sp>
        <p:sp>
          <p:nvSpPr>
            <p:cNvPr id="21" name="TextBox 20">
              <a:extLst>
                <a:ext uri="{FF2B5EF4-FFF2-40B4-BE49-F238E27FC236}">
                  <a16:creationId xmlns:a16="http://schemas.microsoft.com/office/drawing/2014/main" id="{FBDC1F3B-F8A2-BD9E-C403-B118C77FE183}"/>
                </a:ext>
              </a:extLst>
            </p:cNvPr>
            <p:cNvSpPr txBox="1"/>
            <p:nvPr/>
          </p:nvSpPr>
          <p:spPr>
            <a:xfrm>
              <a:off x="4995407" y="2114356"/>
              <a:ext cx="492443" cy="230832"/>
            </a:xfrm>
            <a:prstGeom prst="rect">
              <a:avLst/>
            </a:prstGeom>
            <a:noFill/>
          </p:spPr>
          <p:txBody>
            <a:bodyPr wrap="none" rtlCol="0">
              <a:spAutoFit/>
            </a:bodyPr>
            <a:lstStyle/>
            <a:p>
              <a:r>
                <a:rPr lang="en-US" sz="900" dirty="0">
                  <a:solidFill>
                    <a:srgbClr val="FFC000"/>
                  </a:solidFill>
                </a:rPr>
                <a:t>gecko</a:t>
              </a:r>
            </a:p>
          </p:txBody>
        </p:sp>
        <p:sp>
          <p:nvSpPr>
            <p:cNvPr id="23" name="TextBox 22">
              <a:extLst>
                <a:ext uri="{FF2B5EF4-FFF2-40B4-BE49-F238E27FC236}">
                  <a16:creationId xmlns:a16="http://schemas.microsoft.com/office/drawing/2014/main" id="{A90A2956-C7BC-FFBF-03E8-CBC0529A3938}"/>
                </a:ext>
              </a:extLst>
            </p:cNvPr>
            <p:cNvSpPr txBox="1"/>
            <p:nvPr/>
          </p:nvSpPr>
          <p:spPr>
            <a:xfrm>
              <a:off x="4246062" y="1687760"/>
              <a:ext cx="627095" cy="230832"/>
            </a:xfrm>
            <a:prstGeom prst="rect">
              <a:avLst/>
            </a:prstGeom>
            <a:noFill/>
          </p:spPr>
          <p:txBody>
            <a:bodyPr wrap="none" rtlCol="0">
              <a:spAutoFit/>
            </a:bodyPr>
            <a:lstStyle/>
            <a:p>
              <a:r>
                <a:rPr lang="en-US" sz="900" dirty="0">
                  <a:solidFill>
                    <a:srgbClr val="0000FF"/>
                  </a:solidFill>
                </a:rPr>
                <a:t>elephant</a:t>
              </a:r>
            </a:p>
          </p:txBody>
        </p:sp>
        <p:sp>
          <p:nvSpPr>
            <p:cNvPr id="24" name="TextBox 23">
              <a:extLst>
                <a:ext uri="{FF2B5EF4-FFF2-40B4-BE49-F238E27FC236}">
                  <a16:creationId xmlns:a16="http://schemas.microsoft.com/office/drawing/2014/main" id="{5771E382-3372-B3FB-6F8E-1845FD645072}"/>
                </a:ext>
              </a:extLst>
            </p:cNvPr>
            <p:cNvSpPr txBox="1"/>
            <p:nvPr/>
          </p:nvSpPr>
          <p:spPr>
            <a:xfrm>
              <a:off x="4123845" y="1820805"/>
              <a:ext cx="627095" cy="230832"/>
            </a:xfrm>
            <a:prstGeom prst="rect">
              <a:avLst/>
            </a:prstGeom>
            <a:noFill/>
          </p:spPr>
          <p:txBody>
            <a:bodyPr wrap="none" rtlCol="0">
              <a:spAutoFit/>
            </a:bodyPr>
            <a:lstStyle/>
            <a:p>
              <a:r>
                <a:rPr lang="en-US" sz="900" dirty="0">
                  <a:solidFill>
                    <a:srgbClr val="00B050"/>
                  </a:solidFill>
                </a:rPr>
                <a:t>elephant</a:t>
              </a:r>
            </a:p>
          </p:txBody>
        </p:sp>
        <p:sp>
          <p:nvSpPr>
            <p:cNvPr id="25" name="TextBox 24">
              <a:extLst>
                <a:ext uri="{FF2B5EF4-FFF2-40B4-BE49-F238E27FC236}">
                  <a16:creationId xmlns:a16="http://schemas.microsoft.com/office/drawing/2014/main" id="{CEBF2591-BA2C-3540-C29B-C8C8944502CF}"/>
                </a:ext>
              </a:extLst>
            </p:cNvPr>
            <p:cNvSpPr txBox="1"/>
            <p:nvPr/>
          </p:nvSpPr>
          <p:spPr>
            <a:xfrm>
              <a:off x="4315797" y="1913937"/>
              <a:ext cx="409086" cy="230832"/>
            </a:xfrm>
            <a:prstGeom prst="rect">
              <a:avLst/>
            </a:prstGeom>
            <a:noFill/>
          </p:spPr>
          <p:txBody>
            <a:bodyPr wrap="none" rtlCol="0">
              <a:spAutoFit/>
            </a:bodyPr>
            <a:lstStyle/>
            <a:p>
              <a:r>
                <a:rPr lang="en-US" sz="900" dirty="0">
                  <a:solidFill>
                    <a:srgbClr val="00B0F0"/>
                  </a:solidFill>
                </a:rPr>
                <a:t>tiger</a:t>
              </a:r>
            </a:p>
          </p:txBody>
        </p:sp>
        <p:sp>
          <p:nvSpPr>
            <p:cNvPr id="26" name="TextBox 25">
              <a:extLst>
                <a:ext uri="{FF2B5EF4-FFF2-40B4-BE49-F238E27FC236}">
                  <a16:creationId xmlns:a16="http://schemas.microsoft.com/office/drawing/2014/main" id="{DF65BFAD-44A0-A5ED-DB01-8C39C9EA6DA2}"/>
                </a:ext>
              </a:extLst>
            </p:cNvPr>
            <p:cNvSpPr txBox="1"/>
            <p:nvPr/>
          </p:nvSpPr>
          <p:spPr>
            <a:xfrm>
              <a:off x="4565751" y="2210499"/>
              <a:ext cx="377026" cy="230832"/>
            </a:xfrm>
            <a:prstGeom prst="rect">
              <a:avLst/>
            </a:prstGeom>
            <a:noFill/>
          </p:spPr>
          <p:txBody>
            <a:bodyPr wrap="none" rtlCol="0">
              <a:spAutoFit/>
            </a:bodyPr>
            <a:lstStyle/>
            <a:p>
              <a:r>
                <a:rPr lang="en-US" sz="900" dirty="0">
                  <a:solidFill>
                    <a:schemeClr val="tx2">
                      <a:lumMod val="75000"/>
                    </a:schemeClr>
                  </a:solidFill>
                </a:rPr>
                <a:t>dog</a:t>
              </a:r>
            </a:p>
          </p:txBody>
        </p:sp>
      </p:grpSp>
      <p:cxnSp>
        <p:nvCxnSpPr>
          <p:cNvPr id="27" name="Straight Arrow Connector 26">
            <a:extLst>
              <a:ext uri="{FF2B5EF4-FFF2-40B4-BE49-F238E27FC236}">
                <a16:creationId xmlns:a16="http://schemas.microsoft.com/office/drawing/2014/main" id="{393C108E-4534-8B4B-9EFD-37A311CE015E}"/>
              </a:ext>
            </a:extLst>
          </p:cNvPr>
          <p:cNvCxnSpPr>
            <a:cxnSpLocks/>
            <a:stCxn id="6" idx="3"/>
            <a:endCxn id="8" idx="1"/>
          </p:cNvCxnSpPr>
          <p:nvPr/>
        </p:nvCxnSpPr>
        <p:spPr bwMode="auto">
          <a:xfrm flipV="1">
            <a:off x="4721993" y="1855912"/>
            <a:ext cx="542492" cy="8941"/>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9888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078932-2D40-454F-4EC8-E952F6D97A99}"/>
              </a:ext>
            </a:extLst>
          </p:cNvPr>
          <p:cNvPicPr>
            <a:picLocks noChangeAspect="1"/>
          </p:cNvPicPr>
          <p:nvPr/>
        </p:nvPicPr>
        <p:blipFill>
          <a:blip r:embed="rId3"/>
          <a:stretch>
            <a:fillRect/>
          </a:stretch>
        </p:blipFill>
        <p:spPr>
          <a:xfrm>
            <a:off x="1752822" y="3618836"/>
            <a:ext cx="5964854" cy="1683792"/>
          </a:xfrm>
          <a:prstGeom prst="rect">
            <a:avLst/>
          </a:prstGeom>
        </p:spPr>
      </p:pic>
      <p:sp>
        <p:nvSpPr>
          <p:cNvPr id="2" name="Title 1"/>
          <p:cNvSpPr>
            <a:spLocks noGrp="1"/>
          </p:cNvSpPr>
          <p:nvPr>
            <p:ph type="title"/>
          </p:nvPr>
        </p:nvSpPr>
        <p:spPr>
          <a:xfrm>
            <a:off x="126183" y="126717"/>
            <a:ext cx="5252641" cy="561173"/>
          </a:xfrm>
        </p:spPr>
        <p:txBody>
          <a:bodyPr>
            <a:noAutofit/>
          </a:bodyPr>
          <a:lstStyle/>
          <a:p>
            <a:r>
              <a:rPr lang="en-US" sz="3200" dirty="0"/>
              <a:t>Real crowdsourced data</a:t>
            </a:r>
          </a:p>
        </p:txBody>
      </p:sp>
      <p:sp>
        <p:nvSpPr>
          <p:cNvPr id="13" name="Footer Placeholder 3">
            <a:extLst>
              <a:ext uri="{FF2B5EF4-FFF2-40B4-BE49-F238E27FC236}">
                <a16:creationId xmlns:a16="http://schemas.microsoft.com/office/drawing/2014/main" id="{0ACB12E6-0DBA-4C18-BC0A-899180063876}"/>
              </a:ext>
            </a:extLst>
          </p:cNvPr>
          <p:cNvSpPr>
            <a:spLocks noGrp="1"/>
          </p:cNvSpPr>
          <p:nvPr>
            <p:ph type="ftr" sz="quarter" idx="11"/>
          </p:nvPr>
        </p:nvSpPr>
        <p:spPr>
          <a:xfrm>
            <a:off x="378690" y="6197839"/>
            <a:ext cx="7724161" cy="668364"/>
          </a:xfrm>
        </p:spPr>
        <p:txBody>
          <a:bodyPr/>
          <a:lstStyle/>
          <a:p>
            <a:r>
              <a:rPr lang="en-US" sz="1200" dirty="0">
                <a:solidFill>
                  <a:srgbClr val="000000"/>
                </a:solidFill>
                <a:latin typeface="+mj-lt"/>
              </a:rPr>
              <a:t>P. </a:t>
            </a:r>
            <a:r>
              <a:rPr lang="en-US" sz="1200" dirty="0" err="1">
                <a:solidFill>
                  <a:srgbClr val="000000"/>
                </a:solidFill>
                <a:latin typeface="+mj-lt"/>
              </a:rPr>
              <a:t>Welinder</a:t>
            </a:r>
            <a:r>
              <a:rPr lang="en-US" sz="1200" dirty="0">
                <a:solidFill>
                  <a:srgbClr val="000000"/>
                </a:solidFill>
                <a:latin typeface="+mj-lt"/>
              </a:rPr>
              <a:t> et al,  “The multidimensional wisdom of crowds,”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NIPS</a:t>
            </a:r>
            <a:r>
              <a:rPr lang="en-US" sz="1200" dirty="0">
                <a:solidFill>
                  <a:srgbClr val="000000"/>
                </a:solidFill>
                <a:latin typeface="+mj-lt"/>
              </a:rPr>
              <a:t>, pp. 2424–2432, 2010.</a:t>
            </a:r>
            <a:br>
              <a:rPr lang="en-US" sz="1200" dirty="0">
                <a:solidFill>
                  <a:srgbClr val="000000"/>
                </a:solidFill>
                <a:latin typeface="+mj-lt"/>
              </a:rPr>
            </a:br>
            <a:r>
              <a:rPr lang="en-US" sz="1200" dirty="0">
                <a:solidFill>
                  <a:srgbClr val="000000"/>
                </a:solidFill>
                <a:latin typeface="+mj-lt"/>
              </a:rPr>
              <a:t>J. Deng et al, “</a:t>
            </a:r>
            <a:r>
              <a:rPr lang="en-US" sz="1200" dirty="0" err="1">
                <a:solidFill>
                  <a:srgbClr val="000000"/>
                </a:solidFill>
                <a:latin typeface="+mj-lt"/>
              </a:rPr>
              <a:t>Imagenet</a:t>
            </a:r>
            <a:r>
              <a:rPr lang="en-US" sz="1200" dirty="0">
                <a:solidFill>
                  <a:srgbClr val="000000"/>
                </a:solidFill>
                <a:latin typeface="+mj-lt"/>
              </a:rPr>
              <a:t>: A large-scale hierarchical image database,”  </a:t>
            </a:r>
            <a:r>
              <a:rPr lang="en-US" sz="1200" i="1" dirty="0">
                <a:solidFill>
                  <a:srgbClr val="000000"/>
                </a:solidFill>
                <a:latin typeface="+mj-lt"/>
              </a:rPr>
              <a:t>Proc. of</a:t>
            </a:r>
            <a:r>
              <a:rPr lang="en-US" sz="1200" dirty="0">
                <a:solidFill>
                  <a:srgbClr val="000000"/>
                </a:solidFill>
                <a:latin typeface="+mj-lt"/>
              </a:rPr>
              <a:t> </a:t>
            </a:r>
            <a:r>
              <a:rPr lang="en-US" sz="1200" i="1" dirty="0">
                <a:solidFill>
                  <a:srgbClr val="000000"/>
                </a:solidFill>
                <a:latin typeface="+mj-lt"/>
              </a:rPr>
              <a:t>IEEE CVPR</a:t>
            </a:r>
            <a:r>
              <a:rPr lang="en-US" sz="1200" dirty="0">
                <a:solidFill>
                  <a:srgbClr val="000000"/>
                </a:solidFill>
                <a:latin typeface="+mj-lt"/>
              </a:rPr>
              <a:t>, pp. 248–255, 2009.</a:t>
            </a:r>
            <a:br>
              <a:rPr lang="en-US" sz="1200" dirty="0">
                <a:solidFill>
                  <a:srgbClr val="000000"/>
                </a:solidFill>
                <a:latin typeface="+mj-lt"/>
              </a:rPr>
            </a:br>
            <a:r>
              <a:rPr lang="en-US" sz="1200" dirty="0">
                <a:solidFill>
                  <a:srgbClr val="000000"/>
                </a:solidFill>
                <a:latin typeface="+mj-lt"/>
              </a:rPr>
              <a:t>D. Zhou et al, “Learning from the wisdom of crowds by minimax entropy,”   </a:t>
            </a:r>
            <a:r>
              <a:rPr lang="en-US" sz="1200" i="1" dirty="0">
                <a:solidFill>
                  <a:srgbClr val="000000"/>
                </a:solidFill>
                <a:latin typeface="+mj-lt"/>
              </a:rPr>
              <a:t>Proc. of NIPS, </a:t>
            </a:r>
            <a:r>
              <a:rPr lang="en-US" sz="1200" dirty="0">
                <a:solidFill>
                  <a:srgbClr val="000000"/>
                </a:solidFill>
                <a:latin typeface="+mj-lt"/>
              </a:rPr>
              <a:t>pp. 2195–2203, 2015.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80</a:t>
            </a:fld>
            <a:endParaRPr lang="en-US">
              <a:solidFill>
                <a:srgbClr val="000000"/>
              </a:solidFill>
              <a:ea typeface="ＭＳ Ｐゴシック"/>
            </a:endParaRPr>
          </a:p>
        </p:txBody>
      </p:sp>
      <p:sp>
        <p:nvSpPr>
          <p:cNvPr id="10" name="TextBox 9">
            <a:extLst>
              <a:ext uri="{FF2B5EF4-FFF2-40B4-BE49-F238E27FC236}">
                <a16:creationId xmlns:a16="http://schemas.microsoft.com/office/drawing/2014/main" id="{3A7B8A09-DF37-4004-8CE2-C4056DB4149D}"/>
              </a:ext>
            </a:extLst>
          </p:cNvPr>
          <p:cNvSpPr txBox="1"/>
          <p:nvPr/>
        </p:nvSpPr>
        <p:spPr>
          <a:xfrm>
            <a:off x="363772" y="1311121"/>
            <a:ext cx="3571812"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Bluebird dataset </a:t>
            </a:r>
            <a:r>
              <a:rPr lang="en-US" sz="1400" i="1" dirty="0">
                <a:solidFill>
                  <a:srgbClr val="000000"/>
                </a:solidFill>
                <a:latin typeface="Arial" panose="020B0604020202020204"/>
                <a:ea typeface="宋体" charset="-122"/>
              </a:rPr>
              <a:t>N=108,    K = 2, M=39</a:t>
            </a:r>
            <a:endParaRPr lang="en-US" sz="1400" dirty="0">
              <a:solidFill>
                <a:srgbClr val="000000"/>
              </a:solidFill>
              <a:latin typeface="Arial" panose="020B0604020202020204"/>
              <a:ea typeface="宋体" charset="-122"/>
            </a:endParaRPr>
          </a:p>
        </p:txBody>
      </p:sp>
      <p:sp>
        <p:nvSpPr>
          <p:cNvPr id="15" name="TextBox 14">
            <a:extLst>
              <a:ext uri="{FF2B5EF4-FFF2-40B4-BE49-F238E27FC236}">
                <a16:creationId xmlns:a16="http://schemas.microsoft.com/office/drawing/2014/main" id="{94BF220C-5F34-468E-BA0C-F0A05F391240}"/>
              </a:ext>
            </a:extLst>
          </p:cNvPr>
          <p:cNvSpPr txBox="1"/>
          <p:nvPr/>
        </p:nvSpPr>
        <p:spPr>
          <a:xfrm>
            <a:off x="363772" y="1665907"/>
            <a:ext cx="3640740"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Dog dataset       </a:t>
            </a:r>
            <a:r>
              <a:rPr lang="en-US" sz="1400" i="1" dirty="0">
                <a:solidFill>
                  <a:srgbClr val="000000"/>
                </a:solidFill>
                <a:latin typeface="Arial" panose="020B0604020202020204"/>
                <a:ea typeface="宋体" charset="-122"/>
              </a:rPr>
              <a:t>N=807,    K = 4, M=109</a:t>
            </a:r>
            <a:endParaRPr lang="en-US" sz="1400" dirty="0">
              <a:solidFill>
                <a:srgbClr val="000000"/>
              </a:solidFill>
              <a:latin typeface="Arial" panose="020B0604020202020204"/>
              <a:ea typeface="宋体" charset="-122"/>
            </a:endParaRPr>
          </a:p>
        </p:txBody>
      </p:sp>
      <p:sp>
        <p:nvSpPr>
          <p:cNvPr id="16" name="TextBox 15">
            <a:extLst>
              <a:ext uri="{FF2B5EF4-FFF2-40B4-BE49-F238E27FC236}">
                <a16:creationId xmlns:a16="http://schemas.microsoft.com/office/drawing/2014/main" id="{4A34CD61-A450-4514-BC31-1CDF7E8640B7}"/>
              </a:ext>
            </a:extLst>
          </p:cNvPr>
          <p:cNvSpPr txBox="1"/>
          <p:nvPr/>
        </p:nvSpPr>
        <p:spPr>
          <a:xfrm>
            <a:off x="363772" y="2020693"/>
            <a:ext cx="3627853" cy="307777"/>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400" dirty="0">
                <a:solidFill>
                  <a:srgbClr val="000000"/>
                </a:solidFill>
                <a:latin typeface="Arial" panose="020B0604020202020204"/>
                <a:ea typeface="宋体" charset="-122"/>
              </a:rPr>
              <a:t>Web dataset      </a:t>
            </a:r>
            <a:r>
              <a:rPr lang="en-US" sz="1400" i="1" dirty="0">
                <a:solidFill>
                  <a:srgbClr val="000000"/>
                </a:solidFill>
                <a:latin typeface="Arial" panose="020B0604020202020204"/>
                <a:ea typeface="宋体" charset="-122"/>
              </a:rPr>
              <a:t>N=2,655, K = 5, M=177</a:t>
            </a:r>
            <a:endParaRPr lang="en-US" sz="1400" dirty="0">
              <a:solidFill>
                <a:srgbClr val="000000"/>
              </a:solidFill>
              <a:latin typeface="Arial" panose="020B0604020202020204"/>
              <a:ea typeface="宋体" charset="-122"/>
            </a:endParaRPr>
          </a:p>
        </p:txBody>
      </p:sp>
      <p:sp>
        <p:nvSpPr>
          <p:cNvPr id="17" name="TextBox 16">
            <a:extLst>
              <a:ext uri="{FF2B5EF4-FFF2-40B4-BE49-F238E27FC236}">
                <a16:creationId xmlns:a16="http://schemas.microsoft.com/office/drawing/2014/main" id="{1DAC5C38-95F7-4AFB-9AE2-926A77B88575}"/>
              </a:ext>
            </a:extLst>
          </p:cNvPr>
          <p:cNvSpPr txBox="1"/>
          <p:nvPr/>
        </p:nvSpPr>
        <p:spPr>
          <a:xfrm>
            <a:off x="2341791" y="5194137"/>
            <a:ext cx="4804520" cy="338554"/>
          </a:xfrm>
          <a:prstGeom prst="rect">
            <a:avLst/>
          </a:prstGeom>
          <a:noFill/>
        </p:spPr>
        <p:txBody>
          <a:bodyPr wrap="none" rtlCol="0">
            <a:spAutoFit/>
          </a:bodyPr>
          <a:lstStyle/>
          <a:p>
            <a:pPr>
              <a:spcBef>
                <a:spcPts val="450"/>
              </a:spcBef>
            </a:pPr>
            <a:r>
              <a:rPr lang="en-US" sz="1600" dirty="0">
                <a:solidFill>
                  <a:srgbClr val="000000"/>
                </a:solidFill>
                <a:latin typeface="Arial" panose="020B0604020202020204"/>
                <a:ea typeface="宋体" charset="-122"/>
              </a:rPr>
              <a:t>Parentheses indicate </a:t>
            </a:r>
            <a:r>
              <a:rPr lang="en-US" sz="1600" dirty="0">
                <a:solidFill>
                  <a:srgbClr val="0000FF"/>
                </a:solidFill>
                <a:latin typeface="Arial" panose="020B0604020202020204"/>
                <a:ea typeface="宋体" charset="-122"/>
              </a:rPr>
              <a:t>number of pruned annotators</a:t>
            </a:r>
          </a:p>
        </p:txBody>
      </p:sp>
      <p:sp>
        <p:nvSpPr>
          <p:cNvPr id="19" name="TextBox 18">
            <a:extLst>
              <a:ext uri="{FF2B5EF4-FFF2-40B4-BE49-F238E27FC236}">
                <a16:creationId xmlns:a16="http://schemas.microsoft.com/office/drawing/2014/main" id="{7C8D7BB2-A9ED-4162-B580-FCE321C1DCDA}"/>
              </a:ext>
            </a:extLst>
          </p:cNvPr>
          <p:cNvSpPr txBox="1"/>
          <p:nvPr/>
        </p:nvSpPr>
        <p:spPr>
          <a:xfrm>
            <a:off x="522789" y="2529712"/>
            <a:ext cx="5096267"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dirty="0">
                <a:solidFill>
                  <a:srgbClr val="000000"/>
                </a:solidFill>
                <a:latin typeface="Arial" panose="020B0604020202020204"/>
                <a:ea typeface="宋体" charset="-122"/>
              </a:rPr>
              <a:t>Annotators deemed </a:t>
            </a:r>
            <a:r>
              <a:rPr lang="en-US" sz="1400" dirty="0">
                <a:solidFill>
                  <a:srgbClr val="0000FF"/>
                </a:solidFill>
                <a:latin typeface="Arial" panose="020B0604020202020204"/>
                <a:ea typeface="宋体" charset="-122"/>
              </a:rPr>
              <a:t>spammers</a:t>
            </a:r>
            <a:r>
              <a:rPr lang="en-US" sz="1400" dirty="0">
                <a:solidFill>
                  <a:srgbClr val="000000"/>
                </a:solidFill>
                <a:latin typeface="Arial" panose="020B0604020202020204"/>
                <a:ea typeface="宋体" charset="-122"/>
              </a:rPr>
              <a:t> were </a:t>
            </a:r>
            <a:r>
              <a:rPr lang="en-US" sz="1400" dirty="0">
                <a:solidFill>
                  <a:srgbClr val="0000FF"/>
                </a:solidFill>
                <a:latin typeface="Arial" panose="020B0604020202020204"/>
                <a:ea typeface="宋体" charset="-122"/>
              </a:rPr>
              <a:t>removed</a:t>
            </a:r>
            <a:r>
              <a:rPr lang="en-US" sz="1400" dirty="0">
                <a:solidFill>
                  <a:srgbClr val="000000"/>
                </a:solidFill>
                <a:latin typeface="Arial" panose="020B0604020202020204"/>
                <a:ea typeface="宋体" charset="-122"/>
              </a:rPr>
              <a:t> from dataset</a:t>
            </a:r>
          </a:p>
        </p:txBody>
      </p:sp>
      <p:sp>
        <p:nvSpPr>
          <p:cNvPr id="12" name="TextBox 11">
            <a:extLst>
              <a:ext uri="{FF2B5EF4-FFF2-40B4-BE49-F238E27FC236}">
                <a16:creationId xmlns:a16="http://schemas.microsoft.com/office/drawing/2014/main" id="{CDC4F973-2A63-4834-834E-F06952583470}"/>
              </a:ext>
            </a:extLst>
          </p:cNvPr>
          <p:cNvSpPr txBox="1"/>
          <p:nvPr/>
        </p:nvSpPr>
        <p:spPr>
          <a:xfrm>
            <a:off x="3487898" y="3378988"/>
            <a:ext cx="2007281" cy="307777"/>
          </a:xfrm>
          <a:prstGeom prst="rect">
            <a:avLst/>
          </a:prstGeom>
          <a:noFill/>
        </p:spPr>
        <p:txBody>
          <a:bodyPr wrap="none" rtlCol="0">
            <a:spAutoFit/>
          </a:bodyPr>
          <a:lstStyle/>
          <a:p>
            <a:pPr>
              <a:spcBef>
                <a:spcPts val="450"/>
              </a:spcBef>
            </a:pPr>
            <a:r>
              <a:rPr lang="en-US" sz="1400" dirty="0">
                <a:solidFill>
                  <a:srgbClr val="000000"/>
                </a:solidFill>
                <a:latin typeface="Arial" panose="020B0604020202020204"/>
                <a:ea typeface="宋体" charset="-122"/>
              </a:rPr>
              <a:t>Classification accuracy</a:t>
            </a:r>
          </a:p>
        </p:txBody>
      </p:sp>
      <p:pic>
        <p:nvPicPr>
          <p:cNvPr id="14" name="Picture 13">
            <a:extLst>
              <a:ext uri="{FF2B5EF4-FFF2-40B4-BE49-F238E27FC236}">
                <a16:creationId xmlns:a16="http://schemas.microsoft.com/office/drawing/2014/main" id="{8A6353BE-C089-4A31-853D-2EDC60B1996C}"/>
              </a:ext>
            </a:extLst>
          </p:cNvPr>
          <p:cNvPicPr>
            <a:picLocks noChangeAspect="1"/>
          </p:cNvPicPr>
          <p:nvPr/>
        </p:nvPicPr>
        <p:blipFill>
          <a:blip r:embed="rId4"/>
          <a:stretch>
            <a:fillRect/>
          </a:stretch>
        </p:blipFill>
        <p:spPr>
          <a:xfrm>
            <a:off x="6348619" y="659290"/>
            <a:ext cx="2359185" cy="1160505"/>
          </a:xfrm>
          <a:prstGeom prst="rect">
            <a:avLst/>
          </a:prstGeom>
        </p:spPr>
      </p:pic>
      <p:pic>
        <p:nvPicPr>
          <p:cNvPr id="18" name="Picture 17">
            <a:extLst>
              <a:ext uri="{FF2B5EF4-FFF2-40B4-BE49-F238E27FC236}">
                <a16:creationId xmlns:a16="http://schemas.microsoft.com/office/drawing/2014/main" id="{FD62938F-6D16-4B49-B570-54D08ABD98AA}"/>
              </a:ext>
            </a:extLst>
          </p:cNvPr>
          <p:cNvPicPr>
            <a:picLocks noChangeAspect="1"/>
          </p:cNvPicPr>
          <p:nvPr/>
        </p:nvPicPr>
        <p:blipFill>
          <a:blip r:embed="rId5"/>
          <a:stretch>
            <a:fillRect/>
          </a:stretch>
        </p:blipFill>
        <p:spPr>
          <a:xfrm>
            <a:off x="6108986" y="2202481"/>
            <a:ext cx="2838450" cy="1076325"/>
          </a:xfrm>
          <a:prstGeom prst="rect">
            <a:avLst/>
          </a:prstGeom>
        </p:spPr>
      </p:pic>
      <p:sp>
        <p:nvSpPr>
          <p:cNvPr id="20" name="TextBox 19">
            <a:extLst>
              <a:ext uri="{FF2B5EF4-FFF2-40B4-BE49-F238E27FC236}">
                <a16:creationId xmlns:a16="http://schemas.microsoft.com/office/drawing/2014/main" id="{1EB3D794-365E-40D7-A2A8-326F594737AC}"/>
              </a:ext>
            </a:extLst>
          </p:cNvPr>
          <p:cNvSpPr txBox="1"/>
          <p:nvPr/>
        </p:nvSpPr>
        <p:spPr>
          <a:xfrm>
            <a:off x="126183" y="5657414"/>
            <a:ext cx="8763938" cy="369332"/>
          </a:xfrm>
          <a:prstGeom prst="rect">
            <a:avLst/>
          </a:prstGeom>
          <a:noFill/>
        </p:spPr>
        <p:txBody>
          <a:bodyPr wrap="none" rtlCol="0">
            <a:spAutoFit/>
          </a:bodyPr>
          <a:lstStyle/>
          <a:p>
            <a:pPr>
              <a:spcBef>
                <a:spcPts val="450"/>
              </a:spcBef>
            </a:pPr>
            <a:r>
              <a:rPr lang="en-US" b="1" dirty="0">
                <a:solidFill>
                  <a:srgbClr val="0000FF"/>
                </a:solidFill>
                <a:latin typeface="Arial" panose="020B0604020202020204"/>
                <a:ea typeface="宋体" charset="-122"/>
              </a:rPr>
              <a:t>Bottomline. </a:t>
            </a:r>
            <a:r>
              <a:rPr lang="en-US" dirty="0">
                <a:solidFill>
                  <a:srgbClr val="000000"/>
                </a:solidFill>
                <a:latin typeface="Arial" panose="020B0604020202020204"/>
                <a:ea typeface="宋体" charset="-122"/>
              </a:rPr>
              <a:t>Identifying and removing spammers boosts crowdsourcing performance</a:t>
            </a:r>
          </a:p>
        </p:txBody>
      </p:sp>
      <p:sp>
        <p:nvSpPr>
          <p:cNvPr id="21" name="TextBox 20">
            <a:extLst>
              <a:ext uri="{FF2B5EF4-FFF2-40B4-BE49-F238E27FC236}">
                <a16:creationId xmlns:a16="http://schemas.microsoft.com/office/drawing/2014/main" id="{68A53B9A-B0D7-43A2-85D3-C9CFF771EB43}"/>
              </a:ext>
            </a:extLst>
          </p:cNvPr>
          <p:cNvSpPr txBox="1"/>
          <p:nvPr/>
        </p:nvSpPr>
        <p:spPr>
          <a:xfrm>
            <a:off x="522788" y="3013760"/>
            <a:ext cx="3954929" cy="307777"/>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400" b="1" dirty="0">
                <a:solidFill>
                  <a:srgbClr val="0000FF"/>
                </a:solidFill>
                <a:latin typeface="Arial" panose="020B0604020202020204"/>
                <a:ea typeface="宋体" charset="-122"/>
              </a:rPr>
              <a:t>Alg. 1:</a:t>
            </a:r>
            <a:r>
              <a:rPr lang="en-US" sz="1400" dirty="0">
                <a:solidFill>
                  <a:srgbClr val="0000FF"/>
                </a:solidFill>
                <a:latin typeface="Arial" panose="020B0604020202020204"/>
                <a:ea typeface="宋体" charset="-122"/>
              </a:rPr>
              <a:t> </a:t>
            </a:r>
            <a:r>
              <a:rPr lang="en-US" sz="1400" dirty="0">
                <a:solidFill>
                  <a:srgbClr val="000000"/>
                </a:solidFill>
                <a:latin typeface="Arial" panose="020B0604020202020204"/>
                <a:ea typeface="宋体" charset="-122"/>
              </a:rPr>
              <a:t>Our spammer identification algorithm</a:t>
            </a:r>
          </a:p>
        </p:txBody>
      </p:sp>
    </p:spTree>
    <p:extLst>
      <p:ext uri="{BB962C8B-B14F-4D97-AF65-F5344CB8AC3E}">
        <p14:creationId xmlns:p14="http://schemas.microsoft.com/office/powerpoint/2010/main" val="92885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3" y="17784"/>
            <a:ext cx="7199914" cy="834173"/>
          </a:xfrm>
        </p:spPr>
        <p:txBody>
          <a:bodyPr>
            <a:normAutofit/>
          </a:bodyPr>
          <a:lstStyle/>
          <a:p>
            <a:r>
              <a:rPr lang="en-US" sz="3600" dirty="0"/>
              <a:t>Effect of </a:t>
            </a:r>
            <a:r>
              <a:rPr lang="en-US" sz="3200" dirty="0"/>
              <a:t>colluding</a:t>
            </a:r>
            <a:r>
              <a:rPr lang="en-US" sz="3600" dirty="0"/>
              <a:t> adversaries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81</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0" y="1160472"/>
            <a:ext cx="733438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with </a:t>
            </a:r>
            <a:r>
              <a:rPr lang="en-US" sz="1600" i="1" dirty="0">
                <a:solidFill>
                  <a:srgbClr val="000000"/>
                </a:solidFill>
                <a:latin typeface="Arial" panose="020B0604020202020204"/>
                <a:ea typeface="宋体" charset="-122"/>
              </a:rPr>
              <a:t>N = 5,000, M=60, K=3. </a:t>
            </a:r>
            <a:r>
              <a:rPr lang="en-US" sz="1600" dirty="0">
                <a:solidFill>
                  <a:srgbClr val="000000"/>
                </a:solidFill>
                <a:latin typeface="Arial" panose="020B0604020202020204"/>
                <a:ea typeface="宋体" charset="-122"/>
              </a:rPr>
              <a:t>Percentage of adversaries = </a:t>
            </a:r>
            <a:r>
              <a:rPr lang="el-GR" sz="1600" i="1" dirty="0">
                <a:solidFill>
                  <a:srgbClr val="000000"/>
                </a:solidFill>
                <a:latin typeface="Arial" panose="020B0604020202020204"/>
                <a:ea typeface="宋体" charset="-122"/>
              </a:rPr>
              <a:t>α</a:t>
            </a:r>
            <a:endParaRPr lang="en-US" sz="1600" dirty="0">
              <a:solidFill>
                <a:srgbClr val="000000"/>
              </a:solidFill>
              <a:latin typeface="Arial" panose="020B0604020202020204"/>
              <a:ea typeface="宋体" charset="-122"/>
            </a:endParaRPr>
          </a:p>
        </p:txBody>
      </p:sp>
      <p:sp>
        <p:nvSpPr>
          <p:cNvPr id="60" name="TextBox 59">
            <a:extLst>
              <a:ext uri="{FF2B5EF4-FFF2-40B4-BE49-F238E27FC236}">
                <a16:creationId xmlns:a16="http://schemas.microsoft.com/office/drawing/2014/main" id="{310CA6E6-693B-4EE1-9A5E-EFD065EC365D}"/>
              </a:ext>
            </a:extLst>
          </p:cNvPr>
          <p:cNvSpPr txBox="1"/>
          <p:nvPr/>
        </p:nvSpPr>
        <p:spPr>
          <a:xfrm>
            <a:off x="306307" y="1484561"/>
            <a:ext cx="8822993"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Colluding adversaries provide wrong response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 and ground-truth label </a:t>
            </a:r>
            <a:r>
              <a:rPr lang="en-US" sz="1600" dirty="0" err="1">
                <a:solidFill>
                  <a:srgbClr val="000000"/>
                </a:solidFill>
                <a:latin typeface="Arial" panose="020B0604020202020204"/>
                <a:ea typeface="宋体" charset="-122"/>
              </a:rPr>
              <a:t>w.p.</a:t>
            </a:r>
            <a:r>
              <a:rPr lang="en-US" sz="1600" dirty="0">
                <a:solidFill>
                  <a:srgbClr val="000000"/>
                </a:solidFill>
                <a:latin typeface="Arial" panose="020B0604020202020204"/>
                <a:ea typeface="宋体" charset="-122"/>
              </a:rPr>
              <a:t> </a:t>
            </a:r>
            <a:r>
              <a:rPr lang="en-US" sz="1600" i="1" dirty="0">
                <a:solidFill>
                  <a:srgbClr val="000000"/>
                </a:solidFill>
                <a:latin typeface="Arial" panose="020B0604020202020204"/>
                <a:ea typeface="宋体" charset="-122"/>
              </a:rPr>
              <a:t>1 - </a:t>
            </a:r>
            <a:r>
              <a:rPr lang="en-US" sz="1600" i="1" dirty="0" err="1">
                <a:solidFill>
                  <a:srgbClr val="000000"/>
                </a:solidFill>
                <a:latin typeface="Arial" panose="020B0604020202020204"/>
                <a:ea typeface="宋体" charset="-122"/>
              </a:rPr>
              <a:t>p</a:t>
            </a:r>
            <a:r>
              <a:rPr lang="en-US" sz="1600" i="1" baseline="-25000" dirty="0" err="1">
                <a:solidFill>
                  <a:srgbClr val="000000"/>
                </a:solidFill>
                <a:latin typeface="Arial" panose="020B0604020202020204"/>
                <a:ea typeface="宋体" charset="-122"/>
              </a:rPr>
              <a:t>corr</a:t>
            </a:r>
            <a:r>
              <a:rPr lang="en-US" sz="1600" dirty="0">
                <a:solidFill>
                  <a:srgbClr val="000000"/>
                </a:solidFill>
                <a:latin typeface="Arial" panose="020B0604020202020204"/>
                <a:ea typeface="宋体" charset="-122"/>
              </a:rPr>
              <a:t>.</a:t>
            </a:r>
          </a:p>
        </p:txBody>
      </p:sp>
      <p:grpSp>
        <p:nvGrpSpPr>
          <p:cNvPr id="14" name="Group 13">
            <a:extLst>
              <a:ext uri="{FF2B5EF4-FFF2-40B4-BE49-F238E27FC236}">
                <a16:creationId xmlns:a16="http://schemas.microsoft.com/office/drawing/2014/main" id="{BD3F8950-9E5F-4F45-972A-E0E3C76E5379}"/>
              </a:ext>
            </a:extLst>
          </p:cNvPr>
          <p:cNvGrpSpPr/>
          <p:nvPr/>
        </p:nvGrpSpPr>
        <p:grpSpPr>
          <a:xfrm>
            <a:off x="79723" y="2482331"/>
            <a:ext cx="4700508" cy="3650408"/>
            <a:chOff x="905435" y="1501757"/>
            <a:chExt cx="3137647" cy="2546841"/>
          </a:xfrm>
        </p:grpSpPr>
        <p:pic>
          <p:nvPicPr>
            <p:cNvPr id="4" name="Picture 3" descr="Chart, line chart&#10;&#10;Description automatically generated">
              <a:extLst>
                <a:ext uri="{FF2B5EF4-FFF2-40B4-BE49-F238E27FC236}">
                  <a16:creationId xmlns:a16="http://schemas.microsoft.com/office/drawing/2014/main" id="{888B1490-13FF-45C3-9F69-896BDC66522E}"/>
                </a:ext>
              </a:extLst>
            </p:cNvPr>
            <p:cNvPicPr>
              <a:picLocks noChangeAspect="1"/>
            </p:cNvPicPr>
            <p:nvPr/>
          </p:nvPicPr>
          <p:blipFill rotWithShape="1">
            <a:blip r:embed="rId4">
              <a:extLst>
                <a:ext uri="{28A0092B-C50C-407E-A947-70E740481C1C}">
                  <a14:useLocalDpi xmlns:a14="http://schemas.microsoft.com/office/drawing/2010/main" val="0"/>
                </a:ext>
              </a:extLst>
            </a:blip>
            <a:srcRect l="3555" t="5323" r="7591"/>
            <a:stretch/>
          </p:blipFill>
          <p:spPr>
            <a:xfrm>
              <a:off x="905435" y="1501757"/>
              <a:ext cx="3137647" cy="2546841"/>
            </a:xfrm>
            <a:prstGeom prst="rect">
              <a:avLst/>
            </a:prstGeom>
          </p:spPr>
        </p:pic>
        <p:sp>
          <p:nvSpPr>
            <p:cNvPr id="12" name="TextBox 11">
              <a:extLst>
                <a:ext uri="{FF2B5EF4-FFF2-40B4-BE49-F238E27FC236}">
                  <a16:creationId xmlns:a16="http://schemas.microsoft.com/office/drawing/2014/main" id="{22735182-D3C2-4C35-AF7C-7A0E4A1D6C6D}"/>
                </a:ext>
              </a:extLst>
            </p:cNvPr>
            <p:cNvSpPr txBox="1"/>
            <p:nvPr/>
          </p:nvSpPr>
          <p:spPr>
            <a:xfrm>
              <a:off x="1891106" y="1614571"/>
              <a:ext cx="1324993"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0.5 </a:t>
              </a:r>
              <a:endParaRPr lang="en-US" dirty="0"/>
            </a:p>
          </p:txBody>
        </p:sp>
      </p:grpSp>
      <p:grpSp>
        <p:nvGrpSpPr>
          <p:cNvPr id="15" name="Group 14">
            <a:extLst>
              <a:ext uri="{FF2B5EF4-FFF2-40B4-BE49-F238E27FC236}">
                <a16:creationId xmlns:a16="http://schemas.microsoft.com/office/drawing/2014/main" id="{EA6A37F5-2716-4F51-B53A-484B02428402}"/>
              </a:ext>
            </a:extLst>
          </p:cNvPr>
          <p:cNvGrpSpPr/>
          <p:nvPr/>
        </p:nvGrpSpPr>
        <p:grpSpPr>
          <a:xfrm>
            <a:off x="4687936" y="2401582"/>
            <a:ext cx="4456064" cy="3811907"/>
            <a:chOff x="5377634" y="1461402"/>
            <a:chExt cx="3545076" cy="2758222"/>
          </a:xfrm>
        </p:grpSpPr>
        <p:pic>
          <p:nvPicPr>
            <p:cNvPr id="8" name="Picture 7" descr="Chart, line chart, scatter chart&#10;&#10;Description automatically generated">
              <a:extLst>
                <a:ext uri="{FF2B5EF4-FFF2-40B4-BE49-F238E27FC236}">
                  <a16:creationId xmlns:a16="http://schemas.microsoft.com/office/drawing/2014/main" id="{7DEE9C38-442C-473E-B345-931B803DA49D}"/>
                </a:ext>
              </a:extLst>
            </p:cNvPr>
            <p:cNvPicPr>
              <a:picLocks noChangeAspect="1"/>
            </p:cNvPicPr>
            <p:nvPr/>
          </p:nvPicPr>
          <p:blipFill rotWithShape="1">
            <a:blip r:embed="rId5">
              <a:extLst>
                <a:ext uri="{28A0092B-C50C-407E-A947-70E740481C1C}">
                  <a14:useLocalDpi xmlns:a14="http://schemas.microsoft.com/office/drawing/2010/main" val="0"/>
                </a:ext>
              </a:extLst>
            </a:blip>
            <a:srcRect t="2870" r="6371" b="1"/>
            <a:stretch/>
          </p:blipFill>
          <p:spPr>
            <a:xfrm>
              <a:off x="5377634" y="1461402"/>
              <a:ext cx="3545076" cy="2758222"/>
            </a:xfrm>
            <a:prstGeom prst="rect">
              <a:avLst/>
            </a:prstGeom>
          </p:spPr>
        </p:pic>
        <p:sp>
          <p:nvSpPr>
            <p:cNvPr id="13" name="TextBox 12">
              <a:extLst>
                <a:ext uri="{FF2B5EF4-FFF2-40B4-BE49-F238E27FC236}">
                  <a16:creationId xmlns:a16="http://schemas.microsoft.com/office/drawing/2014/main" id="{6B8CA6D3-D040-4BA0-A1C8-FD46F30658BC}"/>
                </a:ext>
              </a:extLst>
            </p:cNvPr>
            <p:cNvSpPr txBox="1"/>
            <p:nvPr/>
          </p:nvSpPr>
          <p:spPr>
            <a:xfrm>
              <a:off x="7195018" y="1771976"/>
              <a:ext cx="1324993" cy="267241"/>
            </a:xfrm>
            <a:prstGeom prst="rect">
              <a:avLst/>
            </a:prstGeom>
            <a:noFill/>
          </p:spPr>
          <p:txBody>
            <a:bodyPr wrap="square">
              <a:spAutoFit/>
            </a:bodyPr>
            <a:lstStyle/>
            <a:p>
              <a:r>
                <a:rPr lang="el-GR" sz="1800" i="1" dirty="0">
                  <a:solidFill>
                    <a:srgbClr val="000000"/>
                  </a:solidFill>
                  <a:latin typeface="Arial" panose="020B0604020202020204"/>
                  <a:ea typeface="宋体" charset="-122"/>
                </a:rPr>
                <a:t>α</a:t>
              </a:r>
              <a:r>
                <a:rPr lang="en-US" i="1" baseline="-25000" dirty="0">
                  <a:solidFill>
                    <a:srgbClr val="000000"/>
                  </a:solidFill>
                  <a:latin typeface="Arial" panose="020B0604020202020204"/>
                  <a:ea typeface="宋体" charset="-122"/>
                </a:rPr>
                <a:t> </a:t>
              </a:r>
              <a:r>
                <a:rPr lang="en-US" i="1" dirty="0">
                  <a:solidFill>
                    <a:srgbClr val="000000"/>
                  </a:solidFill>
                  <a:latin typeface="Arial" panose="020B0604020202020204"/>
                  <a:ea typeface="宋体" charset="-122"/>
                </a:rPr>
                <a:t>= 0.3 </a:t>
              </a:r>
              <a:endParaRPr lang="en-US" i="1" dirty="0"/>
            </a:p>
          </p:txBody>
        </p:sp>
      </p:grpSp>
      <p:grpSp>
        <p:nvGrpSpPr>
          <p:cNvPr id="3" name="Group 2">
            <a:extLst>
              <a:ext uri="{FF2B5EF4-FFF2-40B4-BE49-F238E27FC236}">
                <a16:creationId xmlns:a16="http://schemas.microsoft.com/office/drawing/2014/main" id="{C44C3A78-30AA-4D0C-99FF-4A8BCC69807D}"/>
              </a:ext>
            </a:extLst>
          </p:cNvPr>
          <p:cNvGrpSpPr/>
          <p:nvPr/>
        </p:nvGrpSpPr>
        <p:grpSpPr>
          <a:xfrm>
            <a:off x="1941601" y="2564613"/>
            <a:ext cx="5258092" cy="3729625"/>
            <a:chOff x="2746367" y="4239346"/>
            <a:chExt cx="4018687" cy="2530922"/>
          </a:xfrm>
        </p:grpSpPr>
        <p:pic>
          <p:nvPicPr>
            <p:cNvPr id="11" name="Picture 10" descr="Chart, line chart&#10;&#10;Description automatically generated">
              <a:extLst>
                <a:ext uri="{FF2B5EF4-FFF2-40B4-BE49-F238E27FC236}">
                  <a16:creationId xmlns:a16="http://schemas.microsoft.com/office/drawing/2014/main" id="{18B10949-3481-4503-8FF3-49EDA22288D0}"/>
                </a:ext>
              </a:extLst>
            </p:cNvPr>
            <p:cNvPicPr>
              <a:picLocks noChangeAspect="1"/>
            </p:cNvPicPr>
            <p:nvPr/>
          </p:nvPicPr>
          <p:blipFill rotWithShape="1">
            <a:blip r:embed="rId6">
              <a:extLst>
                <a:ext uri="{28A0092B-C50C-407E-A947-70E740481C1C}">
                  <a14:useLocalDpi xmlns:a14="http://schemas.microsoft.com/office/drawing/2010/main" val="0"/>
                </a:ext>
              </a:extLst>
            </a:blip>
            <a:srcRect l="3951" t="5557" r="7054"/>
            <a:stretch/>
          </p:blipFill>
          <p:spPr>
            <a:xfrm>
              <a:off x="2746367" y="4239346"/>
              <a:ext cx="4018687" cy="2530922"/>
            </a:xfrm>
            <a:prstGeom prst="rect">
              <a:avLst/>
            </a:prstGeom>
          </p:spPr>
        </p:pic>
        <p:sp>
          <p:nvSpPr>
            <p:cNvPr id="18" name="TextBox 17">
              <a:extLst>
                <a:ext uri="{FF2B5EF4-FFF2-40B4-BE49-F238E27FC236}">
                  <a16:creationId xmlns:a16="http://schemas.microsoft.com/office/drawing/2014/main" id="{8320925E-648A-44D5-9B92-DD60F97881A4}"/>
                </a:ext>
              </a:extLst>
            </p:cNvPr>
            <p:cNvSpPr txBox="1"/>
            <p:nvPr/>
          </p:nvSpPr>
          <p:spPr>
            <a:xfrm>
              <a:off x="4006332" y="4250307"/>
              <a:ext cx="1324993" cy="369332"/>
            </a:xfrm>
            <a:prstGeom prst="rect">
              <a:avLst/>
            </a:prstGeom>
            <a:noFill/>
          </p:spPr>
          <p:txBody>
            <a:bodyPr wrap="square">
              <a:spAutoFit/>
            </a:bodyPr>
            <a:lstStyle/>
            <a:p>
              <a:r>
                <a:rPr lang="en-US" sz="1800" dirty="0">
                  <a:solidFill>
                    <a:srgbClr val="000000"/>
                  </a:solidFill>
                  <a:latin typeface="Arial" panose="020B0604020202020204"/>
                  <a:ea typeface="宋体" charset="-122"/>
                </a:rPr>
                <a:t>spammers</a:t>
              </a:r>
              <a:endParaRPr lang="en-US" dirty="0"/>
            </a:p>
          </p:txBody>
        </p:sp>
      </p:grpSp>
      <p:sp>
        <p:nvSpPr>
          <p:cNvPr id="16" name="TextBox 15">
            <a:extLst>
              <a:ext uri="{FF2B5EF4-FFF2-40B4-BE49-F238E27FC236}">
                <a16:creationId xmlns:a16="http://schemas.microsoft.com/office/drawing/2014/main" id="{7479ABB5-0440-4784-9D3B-0105C280ECAE}"/>
              </a:ext>
            </a:extLst>
          </p:cNvPr>
          <p:cNvSpPr txBox="1"/>
          <p:nvPr/>
        </p:nvSpPr>
        <p:spPr>
          <a:xfrm>
            <a:off x="948394" y="1775068"/>
            <a:ext cx="575991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PGD [Ma ‘18]: Moment matching for one-parameter model</a:t>
            </a:r>
          </a:p>
        </p:txBody>
      </p:sp>
      <p:sp>
        <p:nvSpPr>
          <p:cNvPr id="6" name="TextBox 5">
            <a:extLst>
              <a:ext uri="{FF2B5EF4-FFF2-40B4-BE49-F238E27FC236}">
                <a16:creationId xmlns:a16="http://schemas.microsoft.com/office/drawing/2014/main" id="{90ED73AB-8630-4792-BF02-D7941420CB00}"/>
              </a:ext>
            </a:extLst>
          </p:cNvPr>
          <p:cNvSpPr txBox="1"/>
          <p:nvPr/>
        </p:nvSpPr>
        <p:spPr>
          <a:xfrm>
            <a:off x="306307" y="2076297"/>
            <a:ext cx="72250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latin typeface="Arial" panose="020B0604020202020204" pitchFamily="34" charset="0"/>
                <a:ea typeface="宋体" charset="-122"/>
                <a:cs typeface="Arial" panose="020B0604020202020204" pitchFamily="34" charset="0"/>
              </a:rPr>
              <a:t>Colluding adversaries hamper performance more severely than spammers</a:t>
            </a:r>
          </a:p>
        </p:txBody>
      </p:sp>
      <p:sp>
        <p:nvSpPr>
          <p:cNvPr id="7" name="TextBox 6">
            <a:extLst>
              <a:ext uri="{FF2B5EF4-FFF2-40B4-BE49-F238E27FC236}">
                <a16:creationId xmlns:a16="http://schemas.microsoft.com/office/drawing/2014/main" id="{A2CD2688-DF01-FA3A-0BF2-F599FDA5FA49}"/>
              </a:ext>
            </a:extLst>
          </p:cNvPr>
          <p:cNvSpPr txBox="1"/>
          <p:nvPr/>
        </p:nvSpPr>
        <p:spPr>
          <a:xfrm>
            <a:off x="0" y="780777"/>
            <a:ext cx="3427541"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 </a:t>
            </a:r>
            <a:r>
              <a:rPr lang="en-US" sz="1600" dirty="0">
                <a:solidFill>
                  <a:srgbClr val="000000"/>
                </a:solidFill>
                <a:latin typeface="Arial" panose="020B0604020202020204"/>
                <a:ea typeface="宋体" charset="-122"/>
              </a:rPr>
              <a:t>What if adversaries cooperate? </a:t>
            </a:r>
          </a:p>
        </p:txBody>
      </p:sp>
    </p:spTree>
    <p:custDataLst>
      <p:tags r:id="rId1"/>
    </p:custDataLst>
    <p:extLst>
      <p:ext uri="{BB962C8B-B14F-4D97-AF65-F5344CB8AC3E}">
        <p14:creationId xmlns:p14="http://schemas.microsoft.com/office/powerpoint/2010/main" val="255432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16"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79752"/>
            <a:ext cx="9029700" cy="1139825"/>
          </a:xfrm>
        </p:spPr>
        <p:txBody>
          <a:bodyPr>
            <a:normAutofit/>
          </a:bodyPr>
          <a:lstStyle/>
          <a:p>
            <a:r>
              <a:rPr lang="en-US" sz="3200" dirty="0"/>
              <a:t>Colluding adversaries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82</a:t>
            </a:fld>
            <a:endParaRPr lang="en-US">
              <a:solidFill>
                <a:srgbClr val="000000"/>
              </a:solidFill>
              <a:ea typeface="ＭＳ Ｐゴシック"/>
            </a:endParaRPr>
          </a:p>
        </p:txBody>
      </p:sp>
      <p:sp>
        <p:nvSpPr>
          <p:cNvPr id="39" name="TextBox 38"/>
          <p:cNvSpPr txBox="1"/>
          <p:nvPr/>
        </p:nvSpPr>
        <p:spPr>
          <a:xfrm>
            <a:off x="114300" y="923456"/>
            <a:ext cx="5320687"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Adversaries cooperate to change labels of some data</a:t>
            </a:r>
          </a:p>
        </p:txBody>
      </p:sp>
      <p:sp>
        <p:nvSpPr>
          <p:cNvPr id="53" name="Rectangle 52">
            <a:extLst>
              <a:ext uri="{FF2B5EF4-FFF2-40B4-BE49-F238E27FC236}">
                <a16:creationId xmlns:a16="http://schemas.microsoft.com/office/drawing/2014/main" id="{B506B18F-3F61-485D-B1CE-31C2E0AA7909}"/>
              </a:ext>
            </a:extLst>
          </p:cNvPr>
          <p:cNvSpPr/>
          <p:nvPr/>
        </p:nvSpPr>
        <p:spPr>
          <a:xfrm>
            <a:off x="654802" y="1366035"/>
            <a:ext cx="591520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Model mismatch as DS model no longer applies!</a:t>
            </a:r>
            <a:endParaRPr lang="en-US" sz="1600" dirty="0">
              <a:solidFill>
                <a:srgbClr val="C00000"/>
              </a:solidFill>
              <a:ea typeface="宋体" charset="-122"/>
            </a:endParaRPr>
          </a:p>
        </p:txBody>
      </p:sp>
      <p:grpSp>
        <p:nvGrpSpPr>
          <p:cNvPr id="23" name="Group 22">
            <a:extLst>
              <a:ext uri="{FF2B5EF4-FFF2-40B4-BE49-F238E27FC236}">
                <a16:creationId xmlns:a16="http://schemas.microsoft.com/office/drawing/2014/main" id="{7BD8436E-1C42-44E9-9A24-17E1EBFDCEA2}"/>
              </a:ext>
            </a:extLst>
          </p:cNvPr>
          <p:cNvGrpSpPr/>
          <p:nvPr>
            <p:custDataLst>
              <p:tags r:id="rId2"/>
            </p:custDataLst>
          </p:nvPr>
        </p:nvGrpSpPr>
        <p:grpSpPr>
          <a:xfrm>
            <a:off x="114300" y="2008865"/>
            <a:ext cx="7286990" cy="1115210"/>
            <a:chOff x="373343" y="1921025"/>
            <a:chExt cx="7286990" cy="1115210"/>
          </a:xfrm>
        </p:grpSpPr>
        <p:sp>
          <p:nvSpPr>
            <p:cNvPr id="99" name="TextBox 98">
              <a:extLst>
                <a:ext uri="{FF2B5EF4-FFF2-40B4-BE49-F238E27FC236}">
                  <a16:creationId xmlns:a16="http://schemas.microsoft.com/office/drawing/2014/main" id="{111E8D2D-9D91-4FE0-881C-E9FB9FDFA7B9}"/>
                </a:ext>
              </a:extLst>
            </p:cNvPr>
            <p:cNvSpPr txBox="1"/>
            <p:nvPr/>
          </p:nvSpPr>
          <p:spPr>
            <a:xfrm>
              <a:off x="373343" y="1921025"/>
              <a:ext cx="2775312"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Two groups of annotators</a:t>
              </a:r>
            </a:p>
          </p:txBody>
        </p:sp>
        <p:grpSp>
          <p:nvGrpSpPr>
            <p:cNvPr id="7" name="Group 6">
              <a:extLst>
                <a:ext uri="{FF2B5EF4-FFF2-40B4-BE49-F238E27FC236}">
                  <a16:creationId xmlns:a16="http://schemas.microsoft.com/office/drawing/2014/main" id="{AABBB77F-367A-49AB-80E6-CE6C20DD664E}"/>
                </a:ext>
              </a:extLst>
            </p:cNvPr>
            <p:cNvGrpSpPr/>
            <p:nvPr>
              <p:custDataLst>
                <p:tags r:id="rId4"/>
              </p:custDataLst>
            </p:nvPr>
          </p:nvGrpSpPr>
          <p:grpSpPr>
            <a:xfrm>
              <a:off x="913845" y="2270974"/>
              <a:ext cx="6746488" cy="338554"/>
              <a:chOff x="913845" y="2270974"/>
              <a:chExt cx="6746488" cy="338554"/>
            </a:xfrm>
          </p:grpSpPr>
          <p:sp>
            <p:nvSpPr>
              <p:cNvPr id="101" name="Rectangle 100">
                <a:extLst>
                  <a:ext uri="{FF2B5EF4-FFF2-40B4-BE49-F238E27FC236}">
                    <a16:creationId xmlns:a16="http://schemas.microsoft.com/office/drawing/2014/main" id="{33422089-D695-4099-8F09-BDBD2CF217CA}"/>
                  </a:ext>
                </a:extLst>
              </p:cNvPr>
              <p:cNvSpPr/>
              <p:nvPr/>
            </p:nvSpPr>
            <p:spPr>
              <a:xfrm>
                <a:off x="913845" y="2270974"/>
                <a:ext cx="4512354"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Adversaries </a:t>
                </a:r>
                <a:r>
                  <a:rPr lang="en-US" sz="1600" dirty="0">
                    <a:solidFill>
                      <a:srgbClr val="0000FF"/>
                    </a:solidFill>
                    <a:ea typeface="宋体" charset="-122"/>
                  </a:rPr>
                  <a:t>deviate from presumed  model  </a:t>
                </a:r>
              </a:p>
            </p:txBody>
          </p:sp>
          <p:pic>
            <p:nvPicPr>
              <p:cNvPr id="6" name="Picture 5">
                <a:extLst>
                  <a:ext uri="{FF2B5EF4-FFF2-40B4-BE49-F238E27FC236}">
                    <a16:creationId xmlns:a16="http://schemas.microsoft.com/office/drawing/2014/main" id="{E268142E-42DE-467F-A173-A2343C7128C4}"/>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5426199" y="2335147"/>
                <a:ext cx="2234134" cy="224759"/>
              </a:xfrm>
              <a:prstGeom prst="rect">
                <a:avLst/>
              </a:prstGeom>
            </p:spPr>
          </p:pic>
        </p:grpSp>
        <p:grpSp>
          <p:nvGrpSpPr>
            <p:cNvPr id="22" name="Group 21">
              <a:extLst>
                <a:ext uri="{FF2B5EF4-FFF2-40B4-BE49-F238E27FC236}">
                  <a16:creationId xmlns:a16="http://schemas.microsoft.com/office/drawing/2014/main" id="{FE789B6C-4364-40AB-9FFA-C15E97DBA474}"/>
                </a:ext>
              </a:extLst>
            </p:cNvPr>
            <p:cNvGrpSpPr/>
            <p:nvPr>
              <p:custDataLst>
                <p:tags r:id="rId5"/>
              </p:custDataLst>
            </p:nvPr>
          </p:nvGrpSpPr>
          <p:grpSpPr>
            <a:xfrm>
              <a:off x="913844" y="2697681"/>
              <a:ext cx="5974846" cy="338554"/>
              <a:chOff x="913844" y="2697681"/>
              <a:chExt cx="5974846" cy="338554"/>
            </a:xfrm>
          </p:grpSpPr>
          <p:sp>
            <p:nvSpPr>
              <p:cNvPr id="100" name="Rectangle 99">
                <a:extLst>
                  <a:ext uri="{FF2B5EF4-FFF2-40B4-BE49-F238E27FC236}">
                    <a16:creationId xmlns:a16="http://schemas.microsoft.com/office/drawing/2014/main" id="{2D044023-8B64-42C9-8B39-A652DDE8A03F}"/>
                  </a:ext>
                </a:extLst>
              </p:cNvPr>
              <p:cNvSpPr/>
              <p:nvPr/>
            </p:nvSpPr>
            <p:spPr>
              <a:xfrm>
                <a:off x="913844" y="2697681"/>
                <a:ext cx="3448013"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t>
                </a:r>
                <a:r>
                  <a:rPr lang="en-US" sz="1600" dirty="0">
                    <a:ea typeface="宋体" charset="-122"/>
                  </a:rPr>
                  <a:t>follow presumed model</a:t>
                </a:r>
              </a:p>
            </p:txBody>
          </p:sp>
          <p:pic>
            <p:nvPicPr>
              <p:cNvPr id="21" name="Picture 20">
                <a:extLst>
                  <a:ext uri="{FF2B5EF4-FFF2-40B4-BE49-F238E27FC236}">
                    <a16:creationId xmlns:a16="http://schemas.microsoft.com/office/drawing/2014/main" id="{84147906-8F6B-449D-A548-FBC4564A9713}"/>
                  </a:ext>
                </a:extLst>
              </p:cNvPr>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4627638" y="2757100"/>
                <a:ext cx="2261052" cy="224759"/>
              </a:xfrm>
              <a:prstGeom prst="rect">
                <a:avLst/>
              </a:prstGeom>
            </p:spPr>
          </p:pic>
        </p:grpSp>
      </p:grpSp>
      <p:grpSp>
        <p:nvGrpSpPr>
          <p:cNvPr id="28" name="Group 27">
            <a:extLst>
              <a:ext uri="{FF2B5EF4-FFF2-40B4-BE49-F238E27FC236}">
                <a16:creationId xmlns:a16="http://schemas.microsoft.com/office/drawing/2014/main" id="{02AD688F-50CB-4F20-8C73-7FE1F297C84B}"/>
              </a:ext>
            </a:extLst>
          </p:cNvPr>
          <p:cNvGrpSpPr/>
          <p:nvPr/>
        </p:nvGrpSpPr>
        <p:grpSpPr>
          <a:xfrm>
            <a:off x="114300" y="3366144"/>
            <a:ext cx="7780209" cy="1526556"/>
            <a:chOff x="86966" y="5174288"/>
            <a:chExt cx="7780209" cy="1526556"/>
          </a:xfrm>
        </p:grpSpPr>
        <p:sp>
          <p:nvSpPr>
            <p:cNvPr id="72" name="TextBox 71">
              <a:extLst>
                <a:ext uri="{FF2B5EF4-FFF2-40B4-BE49-F238E27FC236}">
                  <a16:creationId xmlns:a16="http://schemas.microsoft.com/office/drawing/2014/main" id="{DB82A8C8-DB62-4164-B02C-E7CCFF4176E2}"/>
                </a:ext>
              </a:extLst>
            </p:cNvPr>
            <p:cNvSpPr txBox="1"/>
            <p:nvPr/>
          </p:nvSpPr>
          <p:spPr>
            <a:xfrm>
              <a:off x="86966" y="5174288"/>
              <a:ext cx="6616235"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Adversaries alter characteristics associated with the expected model</a:t>
              </a:r>
            </a:p>
          </p:txBody>
        </p:sp>
        <p:sp>
          <p:nvSpPr>
            <p:cNvPr id="75" name="Rectangle 74">
              <a:extLst>
                <a:ext uri="{FF2B5EF4-FFF2-40B4-BE49-F238E27FC236}">
                  <a16:creationId xmlns:a16="http://schemas.microsoft.com/office/drawing/2014/main" id="{210A8267-D4FC-498C-801A-9545DFCE742A}"/>
                </a:ext>
              </a:extLst>
            </p:cNvPr>
            <p:cNvSpPr/>
            <p:nvPr/>
          </p:nvSpPr>
          <p:spPr>
            <a:xfrm>
              <a:off x="627467" y="6362290"/>
              <a:ext cx="7239708"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Arbitrary adversaries under DS model [Traganitis-Giannakis’21]</a:t>
              </a:r>
              <a:endParaRPr lang="en-US" sz="1600" dirty="0">
                <a:solidFill>
                  <a:srgbClr val="C00000"/>
                </a:solidFill>
                <a:ea typeface="宋体" charset="-122"/>
              </a:endParaRPr>
            </a:p>
          </p:txBody>
        </p:sp>
      </p:grpSp>
      <p:sp>
        <p:nvSpPr>
          <p:cNvPr id="8" name="TextBox 7">
            <a:extLst>
              <a:ext uri="{FF2B5EF4-FFF2-40B4-BE49-F238E27FC236}">
                <a16:creationId xmlns:a16="http://schemas.microsoft.com/office/drawing/2014/main" id="{05A5076F-F439-3FCC-A0FD-073C48E74B07}"/>
              </a:ext>
            </a:extLst>
          </p:cNvPr>
          <p:cNvSpPr txBox="1"/>
          <p:nvPr/>
        </p:nvSpPr>
        <p:spPr>
          <a:xfrm>
            <a:off x="654801" y="3761376"/>
            <a:ext cx="9836109" cy="661720"/>
          </a:xfrm>
          <a:prstGeom prst="rect">
            <a:avLst/>
          </a:prstGeom>
          <a:noFill/>
        </p:spPr>
        <p:txBody>
          <a:bodyPr wrap="square">
            <a:spAutoFit/>
          </a:bodyPr>
          <a:lstStyle/>
          <a:p>
            <a:pPr marL="285750" indent="-285750" algn="l">
              <a:spcBef>
                <a:spcPts val="600"/>
              </a:spcBef>
              <a:buFont typeface="Wingdings" panose="05000000000000000000" pitchFamily="2" charset="2"/>
              <a:buChar char="Ø"/>
            </a:pPr>
            <a:r>
              <a:rPr lang="en-US" sz="1600" dirty="0">
                <a:ea typeface="宋体" charset="-122"/>
              </a:rPr>
              <a:t>Arbitrary adversaries under one-coin model, not exceeding 50% of annotators</a:t>
            </a:r>
          </a:p>
          <a:p>
            <a:pPr algn="l">
              <a:spcBef>
                <a:spcPts val="600"/>
              </a:spcBef>
            </a:pPr>
            <a:r>
              <a:rPr lang="en-US" sz="1600" dirty="0">
                <a:ea typeface="宋体" charset="-122"/>
              </a:rPr>
              <a:t>      [</a:t>
            </a:r>
            <a:r>
              <a:rPr lang="en-US" sz="1600" dirty="0" err="1">
                <a:ea typeface="宋体" charset="-122"/>
              </a:rPr>
              <a:t>Jagabathula</a:t>
            </a:r>
            <a:r>
              <a:rPr lang="en-US" sz="1600" dirty="0">
                <a:ea typeface="宋体" charset="-122"/>
              </a:rPr>
              <a:t> et al’17, Kleindessner-Awasthi’18, Ma-Olshevsky‘20] </a:t>
            </a:r>
          </a:p>
        </p:txBody>
      </p:sp>
      <p:sp>
        <p:nvSpPr>
          <p:cNvPr id="12" name="TextBox 11">
            <a:extLst>
              <a:ext uri="{FF2B5EF4-FFF2-40B4-BE49-F238E27FC236}">
                <a16:creationId xmlns:a16="http://schemas.microsoft.com/office/drawing/2014/main" id="{39960898-444A-A900-8244-22FD53AD9A12}"/>
              </a:ext>
            </a:extLst>
          </p:cNvPr>
          <p:cNvSpPr txBox="1"/>
          <p:nvPr/>
        </p:nvSpPr>
        <p:spPr>
          <a:xfrm>
            <a:off x="114300" y="6252968"/>
            <a:ext cx="723970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 A. Traganitis and G. B. Giannakis, “Detecting Adversaries in Crowdsourcing,”  </a:t>
            </a: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Proc. of IEEE International Conference  on Data Mining</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2021.</a:t>
            </a:r>
          </a:p>
        </p:txBody>
      </p:sp>
      <p:grpSp>
        <p:nvGrpSpPr>
          <p:cNvPr id="18" name="Group 17">
            <a:extLst>
              <a:ext uri="{FF2B5EF4-FFF2-40B4-BE49-F238E27FC236}">
                <a16:creationId xmlns:a16="http://schemas.microsoft.com/office/drawing/2014/main" id="{508F3B7D-B591-FB58-F973-AC456935A156}"/>
              </a:ext>
            </a:extLst>
          </p:cNvPr>
          <p:cNvGrpSpPr/>
          <p:nvPr/>
        </p:nvGrpSpPr>
        <p:grpSpPr>
          <a:xfrm>
            <a:off x="654800" y="5013289"/>
            <a:ext cx="8534635" cy="846600"/>
            <a:chOff x="654800" y="5013289"/>
            <a:chExt cx="8534635" cy="846600"/>
          </a:xfrm>
        </p:grpSpPr>
        <p:grpSp>
          <p:nvGrpSpPr>
            <p:cNvPr id="17" name="Group 16">
              <a:extLst>
                <a:ext uri="{FF2B5EF4-FFF2-40B4-BE49-F238E27FC236}">
                  <a16:creationId xmlns:a16="http://schemas.microsoft.com/office/drawing/2014/main" id="{6653D4BD-F79B-337C-8C0D-03E6E9316244}"/>
                </a:ext>
              </a:extLst>
            </p:cNvPr>
            <p:cNvGrpSpPr/>
            <p:nvPr/>
          </p:nvGrpSpPr>
          <p:grpSpPr>
            <a:xfrm>
              <a:off x="6158302" y="5013289"/>
              <a:ext cx="2273832" cy="846600"/>
              <a:chOff x="6158302" y="5013289"/>
              <a:chExt cx="2273832" cy="846600"/>
            </a:xfrm>
          </p:grpSpPr>
          <p:sp>
            <p:nvSpPr>
              <p:cNvPr id="14" name="Speech Bubble: Rectangle with Corners Rounded 13">
                <a:extLst>
                  <a:ext uri="{FF2B5EF4-FFF2-40B4-BE49-F238E27FC236}">
                    <a16:creationId xmlns:a16="http://schemas.microsoft.com/office/drawing/2014/main" id="{C18732F0-9406-75E6-5300-CF26B5E7668E}"/>
                  </a:ext>
                </a:extLst>
              </p:cNvPr>
              <p:cNvSpPr/>
              <p:nvPr/>
            </p:nvSpPr>
            <p:spPr>
              <a:xfrm>
                <a:off x="6158302" y="5013289"/>
                <a:ext cx="1880156" cy="431030"/>
              </a:xfrm>
              <a:prstGeom prst="wedgeRoundRectCallout">
                <a:avLst>
                  <a:gd name="adj1" fmla="val -6447"/>
                  <a:gd name="adj2" fmla="val 76977"/>
                  <a:gd name="adj3" fmla="val 16667"/>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845AA38-BDDA-7035-1BC3-7CCE52A682DD}"/>
                  </a:ext>
                </a:extLst>
              </p:cNvPr>
              <p:cNvSpPr txBox="1"/>
              <p:nvPr/>
            </p:nvSpPr>
            <p:spPr>
              <a:xfrm>
                <a:off x="6840993" y="5490557"/>
                <a:ext cx="1591141" cy="369332"/>
              </a:xfrm>
              <a:prstGeom prst="rect">
                <a:avLst/>
              </a:prstGeom>
              <a:noFill/>
            </p:spPr>
            <p:txBody>
              <a:bodyPr wrap="square" rtlCol="0">
                <a:spAutoFit/>
              </a:bodyPr>
              <a:lstStyle/>
              <a:p>
                <a:r>
                  <a:rPr lang="en-US" dirty="0"/>
                  <a:t>This ICASSP</a:t>
                </a:r>
              </a:p>
            </p:txBody>
          </p:sp>
        </p:grpSp>
        <p:sp>
          <p:nvSpPr>
            <p:cNvPr id="13" name="Rectangle 12">
              <a:extLst>
                <a:ext uri="{FF2B5EF4-FFF2-40B4-BE49-F238E27FC236}">
                  <a16:creationId xmlns:a16="http://schemas.microsoft.com/office/drawing/2014/main" id="{4B498A2C-1141-C94C-94C2-3CD92C57D2D3}"/>
                </a:ext>
              </a:extLst>
            </p:cNvPr>
            <p:cNvSpPr/>
            <p:nvPr/>
          </p:nvSpPr>
          <p:spPr>
            <a:xfrm>
              <a:off x="654800" y="5059527"/>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Graph-based detection of adversaries and attacked data [Karaaslanli et al’25]</a:t>
              </a:r>
              <a:endParaRPr lang="en-US" sz="1600" dirty="0">
                <a:solidFill>
                  <a:srgbClr val="C00000"/>
                </a:solidFill>
                <a:ea typeface="宋体" charset="-122"/>
              </a:endParaRPr>
            </a:p>
          </p:txBody>
        </p:sp>
      </p:grpSp>
      <p:grpSp>
        <p:nvGrpSpPr>
          <p:cNvPr id="11" name="Group 10">
            <a:extLst>
              <a:ext uri="{FF2B5EF4-FFF2-40B4-BE49-F238E27FC236}">
                <a16:creationId xmlns:a16="http://schemas.microsoft.com/office/drawing/2014/main" id="{AC008E5D-CBF7-D4EF-3D79-505E361A3B44}"/>
              </a:ext>
            </a:extLst>
          </p:cNvPr>
          <p:cNvGrpSpPr/>
          <p:nvPr/>
        </p:nvGrpSpPr>
        <p:grpSpPr>
          <a:xfrm>
            <a:off x="654799" y="5777925"/>
            <a:ext cx="8534635" cy="338554"/>
            <a:chOff x="654799" y="5777925"/>
            <a:chExt cx="8534635" cy="338554"/>
          </a:xfrm>
        </p:grpSpPr>
        <p:sp>
          <p:nvSpPr>
            <p:cNvPr id="3" name="Rectangle 2">
              <a:extLst>
                <a:ext uri="{FF2B5EF4-FFF2-40B4-BE49-F238E27FC236}">
                  <a16:creationId xmlns:a16="http://schemas.microsoft.com/office/drawing/2014/main" id="{E34F0AE2-66F1-87F1-7207-CB4673039876}"/>
                </a:ext>
              </a:extLst>
            </p:cNvPr>
            <p:cNvSpPr/>
            <p:nvPr/>
          </p:nvSpPr>
          <p:spPr>
            <a:xfrm>
              <a:off x="654799" y="5777925"/>
              <a:ext cx="8534635"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 corrupted data         [Chen et al’22]</a:t>
              </a:r>
              <a:endParaRPr lang="en-US" sz="1600" dirty="0">
                <a:solidFill>
                  <a:srgbClr val="C00000"/>
                </a:solidFill>
                <a:ea typeface="宋体" charset="-122"/>
              </a:endParaRPr>
            </a:p>
          </p:txBody>
        </p:sp>
        <p:pic>
          <p:nvPicPr>
            <p:cNvPr id="10" name="Picture 9" descr="\documentclass{article}&#10;\usepackage{amsmath,bm,amsfonts}&#10;\usepackage{xcolor}&#10;\DeclareMathOperator{\prob}{Pr}&#10;\newcommand{\Expect}{{\rm I\kern-.3em E}}&#10;\pagestyle{empty}&#10;\begin{document}&#10;&#10;&#10;\begin{equation*}&#10;\bm x_n&#10;\end{equation*}&#10;&#10;\end{document}" title="IguanaTex Bitmap Display">
              <a:extLst>
                <a:ext uri="{FF2B5EF4-FFF2-40B4-BE49-F238E27FC236}">
                  <a16:creationId xmlns:a16="http://schemas.microsoft.com/office/drawing/2014/main" id="{CA35B89F-F581-A92E-C2BC-0FA2350366EE}"/>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368595" y="5898580"/>
              <a:ext cx="242255" cy="135932"/>
            </a:xfrm>
            <a:prstGeom prst="rect">
              <a:avLst/>
            </a:prstGeom>
          </p:spPr>
        </p:pic>
      </p:grpSp>
    </p:spTree>
    <p:custDataLst>
      <p:tags r:id="rId1"/>
    </p:custDataLst>
    <p:extLst>
      <p:ext uri="{BB962C8B-B14F-4D97-AF65-F5344CB8AC3E}">
        <p14:creationId xmlns:p14="http://schemas.microsoft.com/office/powerpoint/2010/main" val="30975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30" y="280619"/>
            <a:ext cx="9029700" cy="338554"/>
          </a:xfrm>
        </p:spPr>
        <p:txBody>
          <a:bodyPr>
            <a:noAutofit/>
          </a:bodyPr>
          <a:lstStyle/>
          <a:p>
            <a:r>
              <a:rPr lang="en-US" sz="3200" dirty="0"/>
              <a:t>Annotator agreement matrix</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83</a:t>
            </a:fld>
            <a:endParaRPr lang="en-US">
              <a:solidFill>
                <a:srgbClr val="000000"/>
              </a:solidFill>
              <a:ea typeface="ＭＳ Ｐゴシック"/>
            </a:endParaRPr>
          </a:p>
        </p:txBody>
      </p:sp>
      <p:sp>
        <p:nvSpPr>
          <p:cNvPr id="39" name="TextBox 38"/>
          <p:cNvSpPr txBox="1"/>
          <p:nvPr/>
        </p:nvSpPr>
        <p:spPr>
          <a:xfrm>
            <a:off x="317735" y="3189897"/>
            <a:ext cx="3051028"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 agreement matrix </a:t>
            </a:r>
          </a:p>
        </p:txBody>
      </p:sp>
      <p:grpSp>
        <p:nvGrpSpPr>
          <p:cNvPr id="38" name="Group 37">
            <a:extLst>
              <a:ext uri="{FF2B5EF4-FFF2-40B4-BE49-F238E27FC236}">
                <a16:creationId xmlns:a16="http://schemas.microsoft.com/office/drawing/2014/main" id="{69415069-23A7-4684-BA17-47791B713BAA}"/>
              </a:ext>
            </a:extLst>
          </p:cNvPr>
          <p:cNvGrpSpPr/>
          <p:nvPr/>
        </p:nvGrpSpPr>
        <p:grpSpPr>
          <a:xfrm>
            <a:off x="3614268" y="3718661"/>
            <a:ext cx="1907578" cy="412473"/>
            <a:chOff x="2127568" y="4754240"/>
            <a:chExt cx="1907578" cy="412473"/>
          </a:xfrm>
        </p:grpSpPr>
        <p:grpSp>
          <p:nvGrpSpPr>
            <p:cNvPr id="62" name="Group 61">
              <a:extLst>
                <a:ext uri="{FF2B5EF4-FFF2-40B4-BE49-F238E27FC236}">
                  <a16:creationId xmlns:a16="http://schemas.microsoft.com/office/drawing/2014/main" id="{70440430-B62B-4724-853E-459AB621B3FF}"/>
                </a:ext>
              </a:extLst>
            </p:cNvPr>
            <p:cNvGrpSpPr/>
            <p:nvPr/>
          </p:nvGrpSpPr>
          <p:grpSpPr>
            <a:xfrm>
              <a:off x="2127568" y="4754240"/>
              <a:ext cx="1907578" cy="412473"/>
              <a:chOff x="-158217" y="4562558"/>
              <a:chExt cx="2092428" cy="412473"/>
            </a:xfrm>
          </p:grpSpPr>
          <p:sp>
            <p:nvSpPr>
              <p:cNvPr id="63" name="Rounded Rectangle 21">
                <a:extLst>
                  <a:ext uri="{FF2B5EF4-FFF2-40B4-BE49-F238E27FC236}">
                    <a16:creationId xmlns:a16="http://schemas.microsoft.com/office/drawing/2014/main" id="{677284EF-CBAB-4366-BCE7-A7C6BF659EE6}"/>
                  </a:ext>
                </a:extLst>
              </p:cNvPr>
              <p:cNvSpPr/>
              <p:nvPr/>
            </p:nvSpPr>
            <p:spPr bwMode="auto">
              <a:xfrm>
                <a:off x="-158217" y="4562558"/>
                <a:ext cx="20924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64" name="TextBox 63">
                <a:extLst>
                  <a:ext uri="{FF2B5EF4-FFF2-40B4-BE49-F238E27FC236}">
                    <a16:creationId xmlns:a16="http://schemas.microsoft.com/office/drawing/2014/main" id="{81ED559E-AE50-425C-ADBC-77D359D6D32E}"/>
                  </a:ext>
                </a:extLst>
              </p:cNvPr>
              <p:cNvSpPr txBox="1"/>
              <p:nvPr/>
            </p:nvSpPr>
            <p:spPr>
              <a:xfrm>
                <a:off x="-158215" y="4608925"/>
                <a:ext cx="719337"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 </a:t>
                </a:r>
                <a:endParaRPr lang="en-US" sz="1400" dirty="0">
                  <a:solidFill>
                    <a:srgbClr val="000000"/>
                  </a:solidFill>
                  <a:latin typeface="Arial" panose="020B0604020202020204"/>
                  <a:ea typeface="宋体" charset="-122"/>
                </a:endParaRPr>
              </a:p>
            </p:txBody>
          </p:sp>
        </p:grpSp>
        <p:pic>
          <p:nvPicPr>
            <p:cNvPr id="37" name="Picture 36">
              <a:extLst>
                <a:ext uri="{FF2B5EF4-FFF2-40B4-BE49-F238E27FC236}">
                  <a16:creationId xmlns:a16="http://schemas.microsoft.com/office/drawing/2014/main" id="{9CFF1A60-2A41-48CF-BDFD-E224B22867DB}"/>
                </a:ext>
              </a:extLst>
            </p:cNvPr>
            <p:cNvPicPr>
              <a:picLocks noChangeAspect="1"/>
            </p:cNvPicPr>
            <p:nvPr>
              <p:custDataLst>
                <p:tags r:id="rId11"/>
              </p:custDataLst>
            </p:nvPr>
          </p:nvPicPr>
          <p:blipFill>
            <a:blip r:embed="rId14" cstate="print">
              <a:extLst>
                <a:ext uri="{28A0092B-C50C-407E-A947-70E740481C1C}">
                  <a14:useLocalDpi xmlns:a14="http://schemas.microsoft.com/office/drawing/2010/main" val="0"/>
                </a:ext>
              </a:extLst>
            </a:blip>
            <a:stretch>
              <a:fillRect/>
            </a:stretch>
          </p:blipFill>
          <p:spPr>
            <a:xfrm>
              <a:off x="2783359" y="4807014"/>
              <a:ext cx="1047426" cy="26259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959310"/>
            <a:ext cx="5499070" cy="338554"/>
          </a:xfrm>
          <a:prstGeom prst="rect">
            <a:avLst/>
          </a:prstGeom>
        </p:spPr>
        <p:txBody>
          <a:bodyPr wrap="square">
            <a:spAutoFit/>
          </a:bodyPr>
          <a:lstStyle/>
          <a:p>
            <a:pPr marL="214313" indent="-214313">
              <a:spcBef>
                <a:spcPts val="450"/>
              </a:spcBef>
              <a:buFont typeface="Wingdings" panose="05000000000000000000" pitchFamily="2" charset="2"/>
              <a:buChar char="q"/>
            </a:pPr>
            <a:r>
              <a:rPr lang="en-US" sz="1600" dirty="0">
                <a:solidFill>
                  <a:srgbClr val="000000"/>
                </a:solidFill>
                <a:ea typeface="宋体" charset="-122"/>
              </a:rPr>
              <a:t> Agreement rate of honest annotators </a:t>
            </a:r>
            <a:r>
              <a:rPr lang="en-US" sz="1600" i="1" dirty="0">
                <a:solidFill>
                  <a:srgbClr val="000000"/>
                </a:solidFill>
                <a:ea typeface="宋体" charset="-122"/>
              </a:rPr>
              <a:t>m, m’ </a:t>
            </a:r>
            <a:r>
              <a:rPr lang="en-US" sz="1600" dirty="0">
                <a:solidFill>
                  <a:srgbClr val="000000"/>
                </a:solidFill>
                <a:ea typeface="宋体" charset="-122"/>
              </a:rPr>
              <a:t> </a:t>
            </a:r>
            <a:endParaRPr lang="en-US" sz="1600" dirty="0">
              <a:solidFill>
                <a:srgbClr val="C00000"/>
              </a:solidFill>
              <a:ea typeface="宋体" charset="-122"/>
            </a:endParaRPr>
          </a:p>
        </p:txBody>
      </p:sp>
      <p:pic>
        <p:nvPicPr>
          <p:cNvPr id="41" name="Picture 40">
            <a:extLst>
              <a:ext uri="{FF2B5EF4-FFF2-40B4-BE49-F238E27FC236}">
                <a16:creationId xmlns:a16="http://schemas.microsoft.com/office/drawing/2014/main" id="{6769DF52-A19B-4C54-8F00-C3E82EB0A820}"/>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92479" y="1379877"/>
            <a:ext cx="7489829" cy="455834"/>
          </a:xfrm>
          <a:prstGeom prst="rect">
            <a:avLst/>
          </a:prstGeom>
        </p:spPr>
      </p:pic>
      <p:pic>
        <p:nvPicPr>
          <p:cNvPr id="24" name="Picture 23">
            <a:extLst>
              <a:ext uri="{FF2B5EF4-FFF2-40B4-BE49-F238E27FC236}">
                <a16:creationId xmlns:a16="http://schemas.microsoft.com/office/drawing/2014/main" id="{9B5BB918-2F74-4863-8473-84597D6D2292}"/>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266523" y="3257932"/>
            <a:ext cx="2770514" cy="255218"/>
          </a:xfrm>
          <a:prstGeom prst="rect">
            <a:avLst/>
          </a:prstGeom>
        </p:spPr>
      </p:pic>
      <p:grpSp>
        <p:nvGrpSpPr>
          <p:cNvPr id="29" name="Group 28">
            <a:extLst>
              <a:ext uri="{FF2B5EF4-FFF2-40B4-BE49-F238E27FC236}">
                <a16:creationId xmlns:a16="http://schemas.microsoft.com/office/drawing/2014/main" id="{2AE76156-255A-479A-8011-BBA26F7498BE}"/>
              </a:ext>
            </a:extLst>
          </p:cNvPr>
          <p:cNvGrpSpPr/>
          <p:nvPr/>
        </p:nvGrpSpPr>
        <p:grpSpPr>
          <a:xfrm>
            <a:off x="373343" y="4283114"/>
            <a:ext cx="8465622" cy="1886429"/>
            <a:chOff x="373343" y="4283114"/>
            <a:chExt cx="8465622" cy="1886429"/>
          </a:xfrm>
        </p:grpSpPr>
        <p:grpSp>
          <p:nvGrpSpPr>
            <p:cNvPr id="31" name="Group 30">
              <a:extLst>
                <a:ext uri="{FF2B5EF4-FFF2-40B4-BE49-F238E27FC236}">
                  <a16:creationId xmlns:a16="http://schemas.microsoft.com/office/drawing/2014/main" id="{6871A550-2101-4C14-BD56-C908614B0406}"/>
                </a:ext>
              </a:extLst>
            </p:cNvPr>
            <p:cNvGrpSpPr/>
            <p:nvPr/>
          </p:nvGrpSpPr>
          <p:grpSpPr>
            <a:xfrm>
              <a:off x="373343" y="4283114"/>
              <a:ext cx="6436570" cy="338554"/>
              <a:chOff x="21899" y="4582577"/>
              <a:chExt cx="6436570" cy="338554"/>
            </a:xfrm>
          </p:grpSpPr>
          <p:sp>
            <p:nvSpPr>
              <p:cNvPr id="55" name="TextBox 54">
                <a:extLst>
                  <a:ext uri="{FF2B5EF4-FFF2-40B4-BE49-F238E27FC236}">
                    <a16:creationId xmlns:a16="http://schemas.microsoft.com/office/drawing/2014/main" id="{014B6895-6AA0-46C6-95BC-8853A11B7EE2}"/>
                  </a:ext>
                </a:extLst>
              </p:cNvPr>
              <p:cNvSpPr txBox="1"/>
              <p:nvPr/>
            </p:nvSpPr>
            <p:spPr>
              <a:xfrm>
                <a:off x="21899" y="4582577"/>
                <a:ext cx="643657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r>
                  <a:rPr lang="en-US" sz="1600" dirty="0" err="1">
                    <a:solidFill>
                      <a:srgbClr val="000000"/>
                    </a:solidFill>
                    <a:latin typeface="Arial" panose="020B0604020202020204"/>
                    <a:ea typeface="宋体" charset="-122"/>
                  </a:rPr>
                  <a:t>W.l.o.g</a:t>
                </a:r>
                <a:r>
                  <a:rPr lang="en-US" sz="1600" dirty="0">
                    <a:solidFill>
                      <a:srgbClr val="000000"/>
                    </a:solidFill>
                    <a:latin typeface="Arial" panose="020B0604020202020204"/>
                    <a:ea typeface="宋体" charset="-122"/>
                  </a:rPr>
                  <a:t>. First         annotators are honest and the rest adversarial  </a:t>
                </a:r>
              </a:p>
            </p:txBody>
          </p:sp>
          <p:pic>
            <p:nvPicPr>
              <p:cNvPr id="30" name="Picture 29">
                <a:extLst>
                  <a:ext uri="{FF2B5EF4-FFF2-40B4-BE49-F238E27FC236}">
                    <a16:creationId xmlns:a16="http://schemas.microsoft.com/office/drawing/2014/main" id="{F2A3F3E3-51BC-4135-B21C-B711DFB07242}"/>
                  </a:ext>
                </a:extLst>
              </p:cNvPr>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1591778" y="4660951"/>
                <a:ext cx="386515" cy="213911"/>
              </a:xfrm>
              <a:prstGeom prst="rect">
                <a:avLst/>
              </a:prstGeom>
            </p:spPr>
          </p:pic>
        </p:grpSp>
        <p:grpSp>
          <p:nvGrpSpPr>
            <p:cNvPr id="28" name="Group 27">
              <a:extLst>
                <a:ext uri="{FF2B5EF4-FFF2-40B4-BE49-F238E27FC236}">
                  <a16:creationId xmlns:a16="http://schemas.microsoft.com/office/drawing/2014/main" id="{B39927FB-7BB4-45A7-9C03-562053074E93}"/>
                </a:ext>
              </a:extLst>
            </p:cNvPr>
            <p:cNvGrpSpPr/>
            <p:nvPr>
              <p:custDataLst>
                <p:tags r:id="rId6"/>
              </p:custDataLst>
            </p:nvPr>
          </p:nvGrpSpPr>
          <p:grpSpPr>
            <a:xfrm>
              <a:off x="1419476" y="4835418"/>
              <a:ext cx="7419489" cy="1334125"/>
              <a:chOff x="1419476" y="4835418"/>
              <a:chExt cx="7419489" cy="1334125"/>
            </a:xfrm>
          </p:grpSpPr>
          <p:sp>
            <p:nvSpPr>
              <p:cNvPr id="52" name="TextBox 51">
                <a:extLst>
                  <a:ext uri="{FF2B5EF4-FFF2-40B4-BE49-F238E27FC236}">
                    <a16:creationId xmlns:a16="http://schemas.microsoft.com/office/drawing/2014/main" id="{121FBF0E-8F6B-4831-9C30-C08484F0F284}"/>
                  </a:ext>
                </a:extLst>
              </p:cNvPr>
              <p:cNvSpPr txBox="1"/>
              <p:nvPr/>
            </p:nvSpPr>
            <p:spPr>
              <a:xfrm>
                <a:off x="4270059" y="5381357"/>
                <a:ext cx="1003801" cy="338554"/>
              </a:xfrm>
              <a:prstGeom prst="rect">
                <a:avLst/>
              </a:prstGeom>
              <a:noFill/>
            </p:spPr>
            <p:txBody>
              <a:bodyPr wrap="none" rtlCol="0">
                <a:spAutoFit/>
              </a:bodyPr>
              <a:lstStyle/>
              <a:p>
                <a:pPr>
                  <a:spcBef>
                    <a:spcPts val="450"/>
                  </a:spcBef>
                </a:pPr>
                <a:r>
                  <a:rPr lang="en-US" sz="1600" dirty="0">
                    <a:latin typeface="Arial" panose="020B0604020202020204"/>
                    <a:ea typeface="宋体" charset="-122"/>
                  </a:rPr>
                  <a:t>unknown</a:t>
                </a:r>
              </a:p>
            </p:txBody>
          </p:sp>
          <p:sp>
            <p:nvSpPr>
              <p:cNvPr id="53" name="Oval 52">
                <a:extLst>
                  <a:ext uri="{FF2B5EF4-FFF2-40B4-BE49-F238E27FC236}">
                    <a16:creationId xmlns:a16="http://schemas.microsoft.com/office/drawing/2014/main" id="{E11A1363-8D79-49B1-AE31-1D1D55E0E1B1}"/>
                  </a:ext>
                </a:extLst>
              </p:cNvPr>
              <p:cNvSpPr/>
              <p:nvPr/>
            </p:nvSpPr>
            <p:spPr bwMode="auto">
              <a:xfrm>
                <a:off x="4069741" y="5134155"/>
                <a:ext cx="429280" cy="358590"/>
              </a:xfrm>
              <a:prstGeom prst="ellipse">
                <a:avLst/>
              </a:prstGeom>
              <a:noFill/>
              <a:ln w="1905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grpSp>
            <p:nvGrpSpPr>
              <p:cNvPr id="27" name="Group 26">
                <a:extLst>
                  <a:ext uri="{FF2B5EF4-FFF2-40B4-BE49-F238E27FC236}">
                    <a16:creationId xmlns:a16="http://schemas.microsoft.com/office/drawing/2014/main" id="{D21C1423-3871-4DFF-89F4-2F7016633EA2}"/>
                  </a:ext>
                </a:extLst>
              </p:cNvPr>
              <p:cNvGrpSpPr/>
              <p:nvPr>
                <p:custDataLst>
                  <p:tags r:id="rId7"/>
                </p:custDataLst>
              </p:nvPr>
            </p:nvGrpSpPr>
            <p:grpSpPr>
              <a:xfrm>
                <a:off x="1419476" y="4835418"/>
                <a:ext cx="4946502" cy="1334125"/>
                <a:chOff x="1419476" y="4835418"/>
                <a:chExt cx="4946502" cy="1334125"/>
              </a:xfrm>
            </p:grpSpPr>
            <p:pic>
              <p:nvPicPr>
                <p:cNvPr id="48" name="Picture 47">
                  <a:extLst>
                    <a:ext uri="{FF2B5EF4-FFF2-40B4-BE49-F238E27FC236}">
                      <a16:creationId xmlns:a16="http://schemas.microsoft.com/office/drawing/2014/main" id="{B7D2B534-7200-49EE-8880-2B75293875C1}"/>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1419476" y="4835418"/>
                  <a:ext cx="4946502" cy="597475"/>
                </a:xfrm>
                <a:prstGeom prst="rect">
                  <a:avLst/>
                </a:prstGeom>
              </p:spPr>
            </p:pic>
            <p:pic>
              <p:nvPicPr>
                <p:cNvPr id="26" name="Picture 25">
                  <a:extLst>
                    <a:ext uri="{FF2B5EF4-FFF2-40B4-BE49-F238E27FC236}">
                      <a16:creationId xmlns:a16="http://schemas.microsoft.com/office/drawing/2014/main" id="{175B98AE-2756-485E-BE08-86D2BE2A24AE}"/>
                    </a:ext>
                  </a:extLst>
                </p:cNvPr>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2181188" y="5579444"/>
                  <a:ext cx="2375150" cy="590099"/>
                </a:xfrm>
                <a:prstGeom prst="rect">
                  <a:avLst/>
                </a:prstGeom>
              </p:spPr>
            </p:pic>
          </p:grpSp>
          <p:sp>
            <p:nvSpPr>
              <p:cNvPr id="35" name="TextBox 34">
                <a:extLst>
                  <a:ext uri="{FF2B5EF4-FFF2-40B4-BE49-F238E27FC236}">
                    <a16:creationId xmlns:a16="http://schemas.microsoft.com/office/drawing/2014/main" id="{8FD2066E-03FF-4777-959E-15E264B89265}"/>
                  </a:ext>
                </a:extLst>
              </p:cNvPr>
              <p:cNvSpPr txBox="1"/>
              <p:nvPr/>
            </p:nvSpPr>
            <p:spPr>
              <a:xfrm>
                <a:off x="6652148" y="4998969"/>
                <a:ext cx="2186817"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Low rank + Diagonal</a:t>
                </a:r>
                <a:endParaRPr lang="en-US" sz="1600" dirty="0">
                  <a:solidFill>
                    <a:srgbClr val="0000FF"/>
                  </a:solidFill>
                  <a:latin typeface="Arial" panose="020B0604020202020204"/>
                  <a:ea typeface="宋体" charset="-122"/>
                </a:endParaRPr>
              </a:p>
            </p:txBody>
          </p:sp>
        </p:grpSp>
      </p:grpSp>
      <p:pic>
        <p:nvPicPr>
          <p:cNvPr id="4" name="Picture 3" descr="\documentclass{article}&#10;\usepackage{amsmath,bm,amsfonts}&#10;\DeclareMathOperator{\prob}{Pr}&#10;\newcommand{\Expect}{{\rm I\kern-.3em E}}&#10;\pagestyle{empty}&#10;\begin{document}&#10;&#10;&#10;\begin{align*}&#10;\bm{u}^{(m)} := \text{vec}(\text{diag}(\bm{\pi})^{1/2}{\mathbf{H}^{(m)}}^{\top}) : K^2\times 1&#10;\end{align*}&#10;&#10;\end{document}" title="IguanaTex Bitmap Display">
            <a:extLst>
              <a:ext uri="{FF2B5EF4-FFF2-40B4-BE49-F238E27FC236}">
                <a16:creationId xmlns:a16="http://schemas.microsoft.com/office/drawing/2014/main" id="{1EF610F1-39F0-91B4-0BC1-16C0DF59E57B}"/>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266524" y="1930324"/>
            <a:ext cx="4214779" cy="351109"/>
          </a:xfrm>
          <a:prstGeom prst="rect">
            <a:avLst/>
          </a:prstGeom>
        </p:spPr>
      </p:pic>
      <p:pic>
        <p:nvPicPr>
          <p:cNvPr id="14" name="Picture 13">
            <a:extLst>
              <a:ext uri="{FF2B5EF4-FFF2-40B4-BE49-F238E27FC236}">
                <a16:creationId xmlns:a16="http://schemas.microsoft.com/office/drawing/2014/main" id="{3D3854FE-7EE0-4E34-9D58-F20B60504073}"/>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892479" y="2576351"/>
            <a:ext cx="3089168" cy="297094"/>
          </a:xfrm>
          <a:prstGeom prst="rect">
            <a:avLst/>
          </a:prstGeom>
        </p:spPr>
      </p:pic>
    </p:spTree>
    <p:custDataLst>
      <p:tags r:id="rId1"/>
    </p:custDataLst>
    <p:extLst>
      <p:ext uri="{BB962C8B-B14F-4D97-AF65-F5344CB8AC3E}">
        <p14:creationId xmlns:p14="http://schemas.microsoft.com/office/powerpoint/2010/main" val="279263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73" y="-138164"/>
            <a:ext cx="9029700" cy="1139825"/>
          </a:xfrm>
        </p:spPr>
        <p:txBody>
          <a:bodyPr>
            <a:normAutofit/>
          </a:bodyPr>
          <a:lstStyle/>
          <a:p>
            <a:r>
              <a:rPr lang="en-US" sz="32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84</a:t>
            </a:fld>
            <a:endParaRPr lang="en-US">
              <a:solidFill>
                <a:srgbClr val="000000"/>
              </a:solidFill>
              <a:ea typeface="ＭＳ Ｐゴシック"/>
            </a:endParaRPr>
          </a:p>
        </p:txBody>
      </p:sp>
      <p:pic>
        <p:nvPicPr>
          <p:cNvPr id="9" name="Picture 8" descr="A screenshot of a computer&#10;&#10;Description automatically generated with medium confidence">
            <a:extLst>
              <a:ext uri="{FF2B5EF4-FFF2-40B4-BE49-F238E27FC236}">
                <a16:creationId xmlns:a16="http://schemas.microsoft.com/office/drawing/2014/main" id="{A925EF60-0D6D-4686-9397-3E89FFFB1B7A}"/>
              </a:ext>
            </a:extLst>
          </p:cNvPr>
          <p:cNvPicPr>
            <a:picLocks noChangeAspect="1"/>
          </p:cNvPicPr>
          <p:nvPr/>
        </p:nvPicPr>
        <p:blipFill rotWithShape="1">
          <a:blip r:embed="rId4">
            <a:extLst>
              <a:ext uri="{28A0092B-C50C-407E-A947-70E740481C1C}">
                <a14:useLocalDpi xmlns:a14="http://schemas.microsoft.com/office/drawing/2010/main" val="0"/>
              </a:ext>
            </a:extLst>
          </a:blip>
          <a:srcRect l="44873" t="24304" r="35572" b="73276"/>
          <a:stretch/>
        </p:blipFill>
        <p:spPr>
          <a:xfrm>
            <a:off x="2595282" y="2226455"/>
            <a:ext cx="3953435" cy="266793"/>
          </a:xfrm>
          <a:prstGeom prst="rect">
            <a:avLst/>
          </a:prstGeom>
        </p:spPr>
      </p:pic>
      <p:grpSp>
        <p:nvGrpSpPr>
          <p:cNvPr id="7" name="Group 6">
            <a:extLst>
              <a:ext uri="{FF2B5EF4-FFF2-40B4-BE49-F238E27FC236}">
                <a16:creationId xmlns:a16="http://schemas.microsoft.com/office/drawing/2014/main" id="{ADBFA7F1-F883-431A-8B16-A0197AC77FFD}"/>
              </a:ext>
            </a:extLst>
          </p:cNvPr>
          <p:cNvGrpSpPr/>
          <p:nvPr/>
        </p:nvGrpSpPr>
        <p:grpSpPr>
          <a:xfrm>
            <a:off x="220282" y="2409877"/>
            <a:ext cx="4396756" cy="3748845"/>
            <a:chOff x="282068" y="3854219"/>
            <a:chExt cx="3568591" cy="2861959"/>
          </a:xfrm>
        </p:grpSpPr>
        <p:pic>
          <p:nvPicPr>
            <p:cNvPr id="20" name="Picture 19" descr="A screenshot of a computer&#10;&#10;Description automatically generated with medium confidence">
              <a:extLst>
                <a:ext uri="{FF2B5EF4-FFF2-40B4-BE49-F238E27FC236}">
                  <a16:creationId xmlns:a16="http://schemas.microsoft.com/office/drawing/2014/main" id="{9D623ED8-FF82-4757-89B2-20ED20B9EF2B}"/>
                </a:ext>
              </a:extLst>
            </p:cNvPr>
            <p:cNvPicPr>
              <a:picLocks noChangeAspect="1"/>
            </p:cNvPicPr>
            <p:nvPr/>
          </p:nvPicPr>
          <p:blipFill rotWithShape="1">
            <a:blip r:embed="rId5">
              <a:extLst>
                <a:ext uri="{28A0092B-C50C-407E-A947-70E740481C1C}">
                  <a14:useLocalDpi xmlns:a14="http://schemas.microsoft.com/office/drawing/2010/main" val="0"/>
                </a:ext>
              </a:extLst>
            </a:blip>
            <a:srcRect l="34608" t="50000" r="45144" b="21512"/>
            <a:stretch/>
          </p:blipFill>
          <p:spPr>
            <a:xfrm>
              <a:off x="282068" y="3977460"/>
              <a:ext cx="3568591" cy="2738718"/>
            </a:xfrm>
            <a:prstGeom prst="rect">
              <a:avLst/>
            </a:prstGeom>
          </p:spPr>
        </p:pic>
        <p:sp>
          <p:nvSpPr>
            <p:cNvPr id="22" name="TextBox 21">
              <a:extLst>
                <a:ext uri="{FF2B5EF4-FFF2-40B4-BE49-F238E27FC236}">
                  <a16:creationId xmlns:a16="http://schemas.microsoft.com/office/drawing/2014/main" id="{F1C0F5DF-802A-40D2-8661-9FDC237C9B6D}"/>
                </a:ext>
              </a:extLst>
            </p:cNvPr>
            <p:cNvSpPr txBox="1"/>
            <p:nvPr/>
          </p:nvSpPr>
          <p:spPr>
            <a:xfrm>
              <a:off x="1470802" y="3854219"/>
              <a:ext cx="1523410" cy="369332"/>
            </a:xfrm>
            <a:prstGeom prst="rect">
              <a:avLst/>
            </a:prstGeom>
            <a:noFill/>
          </p:spPr>
          <p:txBody>
            <a:bodyPr wrap="square">
              <a:spAutoFit/>
            </a:bodyPr>
            <a:lstStyle/>
            <a:p>
              <a:r>
                <a:rPr lang="en-US" dirty="0">
                  <a:solidFill>
                    <a:srgbClr val="000000"/>
                  </a:solidFill>
                  <a:latin typeface="Arial" panose="020B0604020202020204"/>
                  <a:ea typeface="宋体" charset="-122"/>
                </a:rPr>
                <a:t>Sen. Polarity</a:t>
              </a:r>
              <a:endParaRPr lang="en-US" dirty="0"/>
            </a:p>
          </p:txBody>
        </p:sp>
      </p:grpSp>
      <p:grpSp>
        <p:nvGrpSpPr>
          <p:cNvPr id="6" name="Group 5">
            <a:extLst>
              <a:ext uri="{FF2B5EF4-FFF2-40B4-BE49-F238E27FC236}">
                <a16:creationId xmlns:a16="http://schemas.microsoft.com/office/drawing/2014/main" id="{B64C778B-5BEC-4190-AFED-4353A781DFFA}"/>
              </a:ext>
            </a:extLst>
          </p:cNvPr>
          <p:cNvGrpSpPr/>
          <p:nvPr/>
        </p:nvGrpSpPr>
        <p:grpSpPr>
          <a:xfrm>
            <a:off x="4572000" y="2614465"/>
            <a:ext cx="4250913" cy="3501099"/>
            <a:chOff x="4790556" y="3863471"/>
            <a:chExt cx="3690883" cy="2943820"/>
          </a:xfrm>
        </p:grpSpPr>
        <p:pic>
          <p:nvPicPr>
            <p:cNvPr id="23" name="Picture 22" descr="Graphical user interface, application&#10;&#10;Description automatically generated">
              <a:extLst>
                <a:ext uri="{FF2B5EF4-FFF2-40B4-BE49-F238E27FC236}">
                  <a16:creationId xmlns:a16="http://schemas.microsoft.com/office/drawing/2014/main" id="{16473BCE-377C-452B-BEEF-0F92C8B43CE7}"/>
                </a:ext>
              </a:extLst>
            </p:cNvPr>
            <p:cNvPicPr>
              <a:picLocks noChangeAspect="1"/>
            </p:cNvPicPr>
            <p:nvPr/>
          </p:nvPicPr>
          <p:blipFill rotWithShape="1">
            <a:blip r:embed="rId6">
              <a:extLst>
                <a:ext uri="{28A0092B-C50C-407E-A947-70E740481C1C}">
                  <a14:useLocalDpi xmlns:a14="http://schemas.microsoft.com/office/drawing/2010/main" val="0"/>
                </a:ext>
              </a:extLst>
            </a:blip>
            <a:srcRect l="34411" t="54919" r="45092" b="17198"/>
            <a:stretch/>
          </p:blipFill>
          <p:spPr>
            <a:xfrm>
              <a:off x="4790556" y="4068572"/>
              <a:ext cx="3690883" cy="2738719"/>
            </a:xfrm>
            <a:prstGeom prst="rect">
              <a:avLst/>
            </a:prstGeom>
          </p:spPr>
        </p:pic>
        <p:sp>
          <p:nvSpPr>
            <p:cNvPr id="25" name="TextBox 24">
              <a:extLst>
                <a:ext uri="{FF2B5EF4-FFF2-40B4-BE49-F238E27FC236}">
                  <a16:creationId xmlns:a16="http://schemas.microsoft.com/office/drawing/2014/main" id="{38531860-9793-42EE-8925-60A05B69F454}"/>
                </a:ext>
              </a:extLst>
            </p:cNvPr>
            <p:cNvSpPr txBox="1"/>
            <p:nvPr/>
          </p:nvSpPr>
          <p:spPr>
            <a:xfrm>
              <a:off x="6485679" y="3863471"/>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Web</a:t>
              </a:r>
              <a:endParaRPr lang="en-US" dirty="0"/>
            </a:p>
          </p:txBody>
        </p:sp>
      </p:grpSp>
      <p:pic>
        <p:nvPicPr>
          <p:cNvPr id="26" name="Picture 25">
            <a:extLst>
              <a:ext uri="{FF2B5EF4-FFF2-40B4-BE49-F238E27FC236}">
                <a16:creationId xmlns:a16="http://schemas.microsoft.com/office/drawing/2014/main" id="{4B984BFF-8182-4B65-9A72-F9838DBE4FE8}"/>
              </a:ext>
            </a:extLst>
          </p:cNvPr>
          <p:cNvPicPr>
            <a:picLocks noChangeAspect="1"/>
          </p:cNvPicPr>
          <p:nvPr/>
        </p:nvPicPr>
        <p:blipFill rotWithShape="1">
          <a:blip r:embed="rId7"/>
          <a:srcRect b="23373"/>
          <a:stretch/>
        </p:blipFill>
        <p:spPr>
          <a:xfrm>
            <a:off x="5140777" y="154351"/>
            <a:ext cx="3867150" cy="766360"/>
          </a:xfrm>
          <a:prstGeom prst="rect">
            <a:avLst/>
          </a:prstGeom>
        </p:spPr>
      </p:pic>
      <p:sp>
        <p:nvSpPr>
          <p:cNvPr id="28" name="TextBox 27">
            <a:extLst>
              <a:ext uri="{FF2B5EF4-FFF2-40B4-BE49-F238E27FC236}">
                <a16:creationId xmlns:a16="http://schemas.microsoft.com/office/drawing/2014/main" id="{48AE7FFA-8F2E-41D6-9AB8-823ADEFC3129}"/>
              </a:ext>
            </a:extLst>
          </p:cNvPr>
          <p:cNvSpPr txBox="1"/>
          <p:nvPr/>
        </p:nvSpPr>
        <p:spPr>
          <a:xfrm>
            <a:off x="7908594" y="968628"/>
            <a:ext cx="1388346" cy="369332"/>
          </a:xfrm>
          <a:prstGeom prst="rect">
            <a:avLst/>
          </a:prstGeom>
          <a:noFill/>
        </p:spPr>
        <p:txBody>
          <a:bodyPr wrap="square">
            <a:spAutoFit/>
          </a:bodyPr>
          <a:lstStyle/>
          <a:p>
            <a:r>
              <a:rPr lang="en-US" sz="1800" i="1" dirty="0" err="1">
                <a:solidFill>
                  <a:srgbClr val="000000"/>
                </a:solidFill>
                <a:latin typeface="Arial" panose="020B0604020202020204"/>
                <a:ea typeface="宋体" charset="-122"/>
              </a:rPr>
              <a:t>p</a:t>
            </a:r>
            <a:r>
              <a:rPr lang="en-US" sz="1800" i="1" baseline="-25000" dirty="0" err="1">
                <a:solidFill>
                  <a:srgbClr val="000000"/>
                </a:solidFill>
                <a:latin typeface="Arial" panose="020B0604020202020204"/>
                <a:ea typeface="宋体" charset="-122"/>
              </a:rPr>
              <a:t>corr</a:t>
            </a:r>
            <a:r>
              <a:rPr lang="en-US" baseline="-25000" dirty="0">
                <a:solidFill>
                  <a:srgbClr val="000000"/>
                </a:solidFill>
                <a:latin typeface="Arial" panose="020B0604020202020204"/>
                <a:ea typeface="宋体" charset="-122"/>
              </a:rPr>
              <a:t> </a:t>
            </a:r>
            <a:r>
              <a:rPr lang="en-US" dirty="0">
                <a:solidFill>
                  <a:srgbClr val="000000"/>
                </a:solidFill>
                <a:latin typeface="Arial" panose="020B0604020202020204"/>
                <a:ea typeface="宋体" charset="-122"/>
              </a:rPr>
              <a:t>= 0.9 </a:t>
            </a:r>
            <a:endParaRPr lang="en-US" dirty="0"/>
          </a:p>
        </p:txBody>
      </p:sp>
      <p:grpSp>
        <p:nvGrpSpPr>
          <p:cNvPr id="3" name="Group 2">
            <a:extLst>
              <a:ext uri="{FF2B5EF4-FFF2-40B4-BE49-F238E27FC236}">
                <a16:creationId xmlns:a16="http://schemas.microsoft.com/office/drawing/2014/main" id="{40C6D667-17AD-4CA9-8350-112300D3677F}"/>
              </a:ext>
            </a:extLst>
          </p:cNvPr>
          <p:cNvGrpSpPr/>
          <p:nvPr/>
        </p:nvGrpSpPr>
        <p:grpSpPr>
          <a:xfrm>
            <a:off x="208909" y="2276619"/>
            <a:ext cx="4408129" cy="3882103"/>
            <a:chOff x="394434" y="1210234"/>
            <a:chExt cx="3119717" cy="2615734"/>
          </a:xfrm>
        </p:grpSpPr>
        <p:pic>
          <p:nvPicPr>
            <p:cNvPr id="12" name="Picture 11" descr="A screenshot of a computer&#10;&#10;Description automatically generated with medium confidence">
              <a:extLst>
                <a:ext uri="{FF2B5EF4-FFF2-40B4-BE49-F238E27FC236}">
                  <a16:creationId xmlns:a16="http://schemas.microsoft.com/office/drawing/2014/main" id="{422E9EBE-3F91-4250-8F5D-8AFC6A91FDC2}"/>
                </a:ext>
              </a:extLst>
            </p:cNvPr>
            <p:cNvPicPr>
              <a:picLocks noChangeAspect="1"/>
            </p:cNvPicPr>
            <p:nvPr/>
          </p:nvPicPr>
          <p:blipFill rotWithShape="1">
            <a:blip r:embed="rId5">
              <a:extLst>
                <a:ext uri="{28A0092B-C50C-407E-A947-70E740481C1C}">
                  <a14:useLocalDpi xmlns:a14="http://schemas.microsoft.com/office/drawing/2010/main" val="0"/>
                </a:ext>
              </a:extLst>
            </a:blip>
            <a:srcRect l="35490" t="20253" r="47745" b="55482"/>
            <a:stretch/>
          </p:blipFill>
          <p:spPr>
            <a:xfrm>
              <a:off x="394434" y="1363033"/>
              <a:ext cx="3119717" cy="2462935"/>
            </a:xfrm>
            <a:prstGeom prst="rect">
              <a:avLst/>
            </a:prstGeom>
          </p:spPr>
        </p:pic>
        <p:sp>
          <p:nvSpPr>
            <p:cNvPr id="16" name="TextBox 15">
              <a:extLst>
                <a:ext uri="{FF2B5EF4-FFF2-40B4-BE49-F238E27FC236}">
                  <a16:creationId xmlns:a16="http://schemas.microsoft.com/office/drawing/2014/main" id="{83C0CDAF-9AEC-4D10-BCE0-8BD065E5D04C}"/>
                </a:ext>
              </a:extLst>
            </p:cNvPr>
            <p:cNvSpPr txBox="1"/>
            <p:nvPr/>
          </p:nvSpPr>
          <p:spPr>
            <a:xfrm>
              <a:off x="1372191"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Bluebird</a:t>
              </a:r>
              <a:endParaRPr lang="en-US" dirty="0"/>
            </a:p>
          </p:txBody>
        </p:sp>
      </p:grpSp>
      <p:sp>
        <p:nvSpPr>
          <p:cNvPr id="21" name="TextBox 20">
            <a:extLst>
              <a:ext uri="{FF2B5EF4-FFF2-40B4-BE49-F238E27FC236}">
                <a16:creationId xmlns:a16="http://schemas.microsoft.com/office/drawing/2014/main" id="{840A4F41-471A-4CE6-80E5-12A0D851A495}"/>
              </a:ext>
            </a:extLst>
          </p:cNvPr>
          <p:cNvSpPr txBox="1"/>
          <p:nvPr/>
        </p:nvSpPr>
        <p:spPr>
          <a:xfrm>
            <a:off x="229715" y="946061"/>
            <a:ext cx="6955750"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MMSR: State-of-the-art adversary aware method under one-coin model</a:t>
            </a:r>
          </a:p>
        </p:txBody>
      </p:sp>
      <p:sp>
        <p:nvSpPr>
          <p:cNvPr id="24" name="TextBox 23">
            <a:extLst>
              <a:ext uri="{FF2B5EF4-FFF2-40B4-BE49-F238E27FC236}">
                <a16:creationId xmlns:a16="http://schemas.microsoft.com/office/drawing/2014/main" id="{C11A74AA-2605-4397-B2B5-75074DDB3F9F}"/>
              </a:ext>
            </a:extLst>
          </p:cNvPr>
          <p:cNvSpPr txBox="1"/>
          <p:nvPr/>
        </p:nvSpPr>
        <p:spPr>
          <a:xfrm>
            <a:off x="229715" y="1323167"/>
            <a:ext cx="7539885"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TA: [Traganitis-Giannakis’21] with knowledge of one trusted annotator</a:t>
            </a:r>
          </a:p>
        </p:txBody>
      </p:sp>
      <p:sp>
        <p:nvSpPr>
          <p:cNvPr id="27" name="TextBox 26">
            <a:extLst>
              <a:ext uri="{FF2B5EF4-FFF2-40B4-BE49-F238E27FC236}">
                <a16:creationId xmlns:a16="http://schemas.microsoft.com/office/drawing/2014/main" id="{618E8592-0202-44A2-AA61-849C09FF77ED}"/>
              </a:ext>
            </a:extLst>
          </p:cNvPr>
          <p:cNvSpPr txBox="1"/>
          <p:nvPr/>
        </p:nvSpPr>
        <p:spPr>
          <a:xfrm>
            <a:off x="229715" y="1671866"/>
            <a:ext cx="8155181" cy="338554"/>
          </a:xfrm>
          <a:prstGeom prst="rect">
            <a:avLst/>
          </a:prstGeom>
          <a:noFill/>
        </p:spPr>
        <p:txBody>
          <a:bodyPr wrap="none" rtlCol="0">
            <a:spAutoFit/>
          </a:bodyPr>
          <a:lstStyle/>
          <a:p>
            <a:pPr marL="285750" indent="-285750">
              <a:spcBef>
                <a:spcPts val="450"/>
              </a:spcBef>
              <a:buFont typeface="Wingdings" panose="05000000000000000000" pitchFamily="2" charset="2"/>
              <a:buChar char="Ø"/>
            </a:pPr>
            <a:r>
              <a:rPr lang="en-US" sz="1600" dirty="0">
                <a:solidFill>
                  <a:srgbClr val="000000"/>
                </a:solidFill>
                <a:latin typeface="Arial" panose="020B0604020202020204"/>
                <a:ea typeface="宋体" charset="-122"/>
              </a:rPr>
              <a:t>Alg. 1 – H: [Traganitis-Giannakis’21] assuming at least 50% of annotators are honest</a:t>
            </a:r>
          </a:p>
        </p:txBody>
      </p:sp>
      <p:grpSp>
        <p:nvGrpSpPr>
          <p:cNvPr id="4" name="Group 3">
            <a:extLst>
              <a:ext uri="{FF2B5EF4-FFF2-40B4-BE49-F238E27FC236}">
                <a16:creationId xmlns:a16="http://schemas.microsoft.com/office/drawing/2014/main" id="{41CFA8A4-FC4F-4E38-8283-B014D7CBCB07}"/>
              </a:ext>
            </a:extLst>
          </p:cNvPr>
          <p:cNvGrpSpPr/>
          <p:nvPr/>
        </p:nvGrpSpPr>
        <p:grpSpPr>
          <a:xfrm>
            <a:off x="4650923" y="2366013"/>
            <a:ext cx="4171990" cy="3828985"/>
            <a:chOff x="4855887" y="1210234"/>
            <a:chExt cx="3481290" cy="2615734"/>
          </a:xfrm>
        </p:grpSpPr>
        <p:pic>
          <p:nvPicPr>
            <p:cNvPr id="17" name="Picture 16" descr="A screenshot of a computer&#10;&#10;Description automatically generated with medium confidence">
              <a:extLst>
                <a:ext uri="{FF2B5EF4-FFF2-40B4-BE49-F238E27FC236}">
                  <a16:creationId xmlns:a16="http://schemas.microsoft.com/office/drawing/2014/main" id="{791B6271-8B7C-4608-8C9C-671863EC272E}"/>
                </a:ext>
              </a:extLst>
            </p:cNvPr>
            <p:cNvPicPr>
              <a:picLocks noChangeAspect="1"/>
            </p:cNvPicPr>
            <p:nvPr/>
          </p:nvPicPr>
          <p:blipFill rotWithShape="1">
            <a:blip r:embed="rId5">
              <a:extLst>
                <a:ext uri="{28A0092B-C50C-407E-A947-70E740481C1C}">
                  <a14:useLocalDpi xmlns:a14="http://schemas.microsoft.com/office/drawing/2010/main" val="0"/>
                </a:ext>
              </a:extLst>
            </a:blip>
            <a:srcRect l="55139" t="50000" r="24510" b="21512"/>
            <a:stretch/>
          </p:blipFill>
          <p:spPr>
            <a:xfrm>
              <a:off x="4855887" y="1264024"/>
              <a:ext cx="3481290" cy="2561944"/>
            </a:xfrm>
            <a:prstGeom prst="rect">
              <a:avLst/>
            </a:prstGeom>
          </p:spPr>
        </p:pic>
        <p:sp>
          <p:nvSpPr>
            <p:cNvPr id="19" name="TextBox 18">
              <a:extLst>
                <a:ext uri="{FF2B5EF4-FFF2-40B4-BE49-F238E27FC236}">
                  <a16:creationId xmlns:a16="http://schemas.microsoft.com/office/drawing/2014/main" id="{FA5C3BF4-6A90-4B73-9ADA-0A0525F11175}"/>
                </a:ext>
              </a:extLst>
            </p:cNvPr>
            <p:cNvSpPr txBox="1"/>
            <p:nvPr/>
          </p:nvSpPr>
          <p:spPr>
            <a:xfrm>
              <a:off x="6485679" y="1210234"/>
              <a:ext cx="1388346" cy="369332"/>
            </a:xfrm>
            <a:prstGeom prst="rect">
              <a:avLst/>
            </a:prstGeom>
            <a:noFill/>
          </p:spPr>
          <p:txBody>
            <a:bodyPr wrap="square">
              <a:spAutoFit/>
            </a:bodyPr>
            <a:lstStyle/>
            <a:p>
              <a:r>
                <a:rPr lang="en-US" dirty="0">
                  <a:solidFill>
                    <a:srgbClr val="000000"/>
                  </a:solidFill>
                  <a:latin typeface="Arial" panose="020B0604020202020204"/>
                  <a:ea typeface="宋体" charset="-122"/>
                </a:rPr>
                <a:t>Dog</a:t>
              </a:r>
              <a:endParaRPr lang="en-US" dirty="0"/>
            </a:p>
          </p:txBody>
        </p:sp>
      </p:grpSp>
    </p:spTree>
    <p:custDataLst>
      <p:tags r:id="rId1"/>
    </p:custDataLst>
    <p:extLst>
      <p:ext uri="{BB962C8B-B14F-4D97-AF65-F5344CB8AC3E}">
        <p14:creationId xmlns:p14="http://schemas.microsoft.com/office/powerpoint/2010/main" val="13793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21" y="66653"/>
            <a:ext cx="8509325" cy="691299"/>
          </a:xfrm>
        </p:spPr>
        <p:txBody>
          <a:bodyPr>
            <a:normAutofit/>
          </a:bodyPr>
          <a:lstStyle/>
          <a:p>
            <a:r>
              <a:rPr lang="en-US" sz="3200" dirty="0"/>
              <a:t>Crowdsourcing with dependent annotators</a:t>
            </a:r>
          </a:p>
        </p:txBody>
      </p:sp>
      <p:sp>
        <p:nvSpPr>
          <p:cNvPr id="5" name="Slide Number Placeholder 4"/>
          <p:cNvSpPr>
            <a:spLocks noGrp="1"/>
          </p:cNvSpPr>
          <p:nvPr>
            <p:ph type="sldNum" sz="quarter" idx="12"/>
          </p:nvPr>
        </p:nvSpPr>
        <p:spPr>
          <a:xfrm>
            <a:off x="6553200" y="6306614"/>
            <a:ext cx="2133600" cy="457200"/>
          </a:xfrm>
        </p:spPr>
        <p:txBody>
          <a:bodyPr/>
          <a:lstStyle/>
          <a:p>
            <a:pPr>
              <a:defRPr/>
            </a:pPr>
            <a:fld id="{65C7B4C7-9631-4E7F-B6B5-87750243A7A4}" type="slidenum">
              <a:rPr lang="en-US">
                <a:solidFill>
                  <a:srgbClr val="000000"/>
                </a:solidFill>
                <a:ea typeface="ＭＳ Ｐゴシック"/>
              </a:rPr>
              <a:pPr>
                <a:defRPr/>
              </a:pPr>
              <a:t>85</a:t>
            </a:fld>
            <a:endParaRPr lang="en-US" dirty="0">
              <a:solidFill>
                <a:srgbClr val="000000"/>
              </a:solidFill>
              <a:ea typeface="ＭＳ Ｐゴシック"/>
            </a:endParaRPr>
          </a:p>
        </p:txBody>
      </p:sp>
      <p:sp>
        <p:nvSpPr>
          <p:cNvPr id="26" name="TextBox 25">
            <a:extLst>
              <a:ext uri="{FF2B5EF4-FFF2-40B4-BE49-F238E27FC236}">
                <a16:creationId xmlns:a16="http://schemas.microsoft.com/office/drawing/2014/main" id="{41154511-5B45-483E-A306-F43AC7E4D857}"/>
              </a:ext>
            </a:extLst>
          </p:cNvPr>
          <p:cNvSpPr txBox="1"/>
          <p:nvPr/>
        </p:nvSpPr>
        <p:spPr>
          <a:xfrm>
            <a:off x="331696" y="1032024"/>
            <a:ext cx="4943982"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So far, annotators were considered </a:t>
            </a:r>
            <a:r>
              <a:rPr lang="en-US" sz="1600" b="1" dirty="0">
                <a:latin typeface="Arial" panose="020B0604020202020204"/>
                <a:ea typeface="宋体" charset="-122"/>
              </a:rPr>
              <a:t>independent</a:t>
            </a:r>
            <a:endParaRPr lang="en-US" sz="1600" dirty="0">
              <a:latin typeface="Arial" panose="020B0604020202020204"/>
              <a:ea typeface="宋体" charset="-122"/>
            </a:endParaRPr>
          </a:p>
        </p:txBody>
      </p:sp>
      <p:sp>
        <p:nvSpPr>
          <p:cNvPr id="3" name="TextBox 2">
            <a:extLst>
              <a:ext uri="{FF2B5EF4-FFF2-40B4-BE49-F238E27FC236}">
                <a16:creationId xmlns:a16="http://schemas.microsoft.com/office/drawing/2014/main" id="{24DB7493-A434-4B18-9642-8DD093056CB7}"/>
              </a:ext>
            </a:extLst>
          </p:cNvPr>
          <p:cNvSpPr txBox="1"/>
          <p:nvPr/>
        </p:nvSpPr>
        <p:spPr>
          <a:xfrm>
            <a:off x="851269" y="1661199"/>
            <a:ext cx="688201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Not always the case:  nearby sensors; collaboration; similar devices …</a:t>
            </a:r>
          </a:p>
        </p:txBody>
      </p:sp>
      <p:sp>
        <p:nvSpPr>
          <p:cNvPr id="4" name="TextBox 3">
            <a:extLst>
              <a:ext uri="{FF2B5EF4-FFF2-40B4-BE49-F238E27FC236}">
                <a16:creationId xmlns:a16="http://schemas.microsoft.com/office/drawing/2014/main" id="{E786F3BF-0665-E673-78ED-F974BB9FDFCD}"/>
              </a:ext>
            </a:extLst>
          </p:cNvPr>
          <p:cNvSpPr txBox="1"/>
          <p:nvPr/>
        </p:nvSpPr>
        <p:spPr>
          <a:xfrm>
            <a:off x="331696" y="2496998"/>
            <a:ext cx="7824578"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Q1. </a:t>
            </a:r>
            <a:r>
              <a:rPr lang="en-US" sz="1600" dirty="0">
                <a:latin typeface="Arial" panose="020B0604020202020204"/>
                <a:ea typeface="宋体" charset="-122"/>
              </a:rPr>
              <a:t>Can label integration methods be broadened to deal with dependent annotators?</a:t>
            </a:r>
          </a:p>
        </p:txBody>
      </p:sp>
      <p:sp>
        <p:nvSpPr>
          <p:cNvPr id="6" name="TextBox 5">
            <a:extLst>
              <a:ext uri="{FF2B5EF4-FFF2-40B4-BE49-F238E27FC236}">
                <a16:creationId xmlns:a16="http://schemas.microsoft.com/office/drawing/2014/main" id="{30ADECE1-FE51-24E1-376B-FCAEC8C02834}"/>
              </a:ext>
            </a:extLst>
          </p:cNvPr>
          <p:cNvSpPr txBox="1"/>
          <p:nvPr/>
        </p:nvSpPr>
        <p:spPr>
          <a:xfrm>
            <a:off x="331696" y="4209374"/>
            <a:ext cx="2811860" cy="338554"/>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sz="1600" dirty="0">
                <a:latin typeface="Arial" panose="020B0604020202020204"/>
                <a:ea typeface="宋体" charset="-122"/>
              </a:rPr>
              <a:t>Two types of approaches:</a:t>
            </a:r>
          </a:p>
        </p:txBody>
      </p:sp>
      <p:sp>
        <p:nvSpPr>
          <p:cNvPr id="7" name="TextBox 6">
            <a:extLst>
              <a:ext uri="{FF2B5EF4-FFF2-40B4-BE49-F238E27FC236}">
                <a16:creationId xmlns:a16="http://schemas.microsoft.com/office/drawing/2014/main" id="{00433A85-0824-DF0E-5A79-89F578954A2C}"/>
              </a:ext>
            </a:extLst>
          </p:cNvPr>
          <p:cNvSpPr txBox="1"/>
          <p:nvPr/>
        </p:nvSpPr>
        <p:spPr>
          <a:xfrm>
            <a:off x="851269" y="4837505"/>
            <a:ext cx="2956259" cy="984885"/>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EM and Bayesian methods</a:t>
            </a:r>
          </a:p>
          <a:p>
            <a:pPr marL="285750" indent="-285750" algn="l">
              <a:spcBef>
                <a:spcPts val="600"/>
              </a:spcBef>
              <a:buFont typeface="Wingdings" panose="05000000000000000000" pitchFamily="2" charset="2"/>
              <a:buChar char="Ø"/>
            </a:pPr>
            <a:endParaRPr lang="en-US" sz="1600" dirty="0">
              <a:ea typeface="宋体" charset="-122"/>
            </a:endParaRPr>
          </a:p>
          <a:p>
            <a:pPr marL="285750" indent="-285750" algn="l">
              <a:spcBef>
                <a:spcPts val="600"/>
              </a:spcBef>
              <a:buFont typeface="Wingdings" panose="05000000000000000000" pitchFamily="2" charset="2"/>
              <a:buChar char="Ø"/>
            </a:pPr>
            <a:r>
              <a:rPr lang="en-US" sz="1600" dirty="0">
                <a:ea typeface="宋体" charset="-122"/>
              </a:rPr>
              <a:t>Moment-based initialization</a:t>
            </a:r>
          </a:p>
        </p:txBody>
      </p:sp>
      <p:sp>
        <p:nvSpPr>
          <p:cNvPr id="9" name="TextBox 8">
            <a:extLst>
              <a:ext uri="{FF2B5EF4-FFF2-40B4-BE49-F238E27FC236}">
                <a16:creationId xmlns:a16="http://schemas.microsoft.com/office/drawing/2014/main" id="{E81E86D7-1F05-B680-6472-9B6D1FFD3B14}"/>
              </a:ext>
            </a:extLst>
          </p:cNvPr>
          <p:cNvSpPr txBox="1"/>
          <p:nvPr/>
        </p:nvSpPr>
        <p:spPr>
          <a:xfrm>
            <a:off x="331696" y="3125129"/>
            <a:ext cx="4565673" cy="338554"/>
          </a:xfrm>
          <a:prstGeom prst="rect">
            <a:avLst/>
          </a:prstGeom>
          <a:noFill/>
        </p:spPr>
        <p:txBody>
          <a:bodyPr wrap="none" rtlCol="0">
            <a:spAutoFit/>
          </a:bodyPr>
          <a:lstStyle/>
          <a:p>
            <a:pPr>
              <a:spcBef>
                <a:spcPts val="450"/>
              </a:spcBef>
            </a:pPr>
            <a:r>
              <a:rPr lang="en-US" sz="1600" b="1" dirty="0">
                <a:solidFill>
                  <a:srgbClr val="C00000"/>
                </a:solidFill>
                <a:latin typeface="Arial" panose="020B0604020202020204"/>
                <a:ea typeface="宋体" charset="-122"/>
              </a:rPr>
              <a:t>Q2. </a:t>
            </a:r>
            <a:r>
              <a:rPr lang="en-US" sz="1600" dirty="0">
                <a:latin typeface="Arial" panose="020B0604020202020204"/>
                <a:ea typeface="宋体" charset="-122"/>
              </a:rPr>
              <a:t>Can we identify this dependence structure? </a:t>
            </a:r>
          </a:p>
        </p:txBody>
      </p:sp>
      <p:pic>
        <p:nvPicPr>
          <p:cNvPr id="10" name="Graphic 9" descr="Smart Phone outline">
            <a:extLst>
              <a:ext uri="{FF2B5EF4-FFF2-40B4-BE49-F238E27FC236}">
                <a16:creationId xmlns:a16="http://schemas.microsoft.com/office/drawing/2014/main" id="{17B0D870-B487-7E7C-5FFE-63F7CCFB45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3830" y="5420714"/>
            <a:ext cx="411173" cy="411173"/>
          </a:xfrm>
          <a:prstGeom prst="rect">
            <a:avLst/>
          </a:prstGeom>
        </p:spPr>
      </p:pic>
      <p:pic>
        <p:nvPicPr>
          <p:cNvPr id="11" name="Graphic 10" descr="Smart Phone outline">
            <a:extLst>
              <a:ext uri="{FF2B5EF4-FFF2-40B4-BE49-F238E27FC236}">
                <a16:creationId xmlns:a16="http://schemas.microsoft.com/office/drawing/2014/main" id="{BAB6A00D-6E37-D46A-2A4A-700E2601B4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1816" y="5664783"/>
            <a:ext cx="411173" cy="411173"/>
          </a:xfrm>
          <a:prstGeom prst="rect">
            <a:avLst/>
          </a:prstGeom>
        </p:spPr>
      </p:pic>
      <p:pic>
        <p:nvPicPr>
          <p:cNvPr id="12" name="Graphic 11" descr="Smart Phone outline">
            <a:extLst>
              <a:ext uri="{FF2B5EF4-FFF2-40B4-BE49-F238E27FC236}">
                <a16:creationId xmlns:a16="http://schemas.microsoft.com/office/drawing/2014/main" id="{A6AAF11D-A74B-0C68-3CCB-310ECA311A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6601" y="5176645"/>
            <a:ext cx="411173" cy="411173"/>
          </a:xfrm>
          <a:prstGeom prst="rect">
            <a:avLst/>
          </a:prstGeom>
        </p:spPr>
      </p:pic>
      <p:pic>
        <p:nvPicPr>
          <p:cNvPr id="17" name="Graphic 16" descr="Programmer male with solid fill">
            <a:extLst>
              <a:ext uri="{FF2B5EF4-FFF2-40B4-BE49-F238E27FC236}">
                <a16:creationId xmlns:a16="http://schemas.microsoft.com/office/drawing/2014/main" id="{1C094F3D-2F0E-BDE8-C839-B1B59171019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8456" y="3786266"/>
            <a:ext cx="548144" cy="548144"/>
          </a:xfrm>
          <a:prstGeom prst="rect">
            <a:avLst/>
          </a:prstGeom>
        </p:spPr>
      </p:pic>
      <p:pic>
        <p:nvPicPr>
          <p:cNvPr id="19" name="Graphic 18" descr="Programmer male outline">
            <a:extLst>
              <a:ext uri="{FF2B5EF4-FFF2-40B4-BE49-F238E27FC236}">
                <a16:creationId xmlns:a16="http://schemas.microsoft.com/office/drawing/2014/main" id="{9A667856-319A-8671-79D6-D4E062313C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6600" y="4060338"/>
            <a:ext cx="454630" cy="454630"/>
          </a:xfrm>
          <a:prstGeom prst="rect">
            <a:avLst/>
          </a:prstGeom>
        </p:spPr>
      </p:pic>
      <p:pic>
        <p:nvPicPr>
          <p:cNvPr id="20" name="Graphic 19" descr="Smart Phone outline">
            <a:extLst>
              <a:ext uri="{FF2B5EF4-FFF2-40B4-BE49-F238E27FC236}">
                <a16:creationId xmlns:a16="http://schemas.microsoft.com/office/drawing/2014/main" id="{F053216A-014A-2C73-EEB7-9557BCB6306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0420" y="3443856"/>
            <a:ext cx="411173" cy="411173"/>
          </a:xfrm>
          <a:prstGeom prst="rect">
            <a:avLst/>
          </a:prstGeom>
        </p:spPr>
      </p:pic>
      <p:pic>
        <p:nvPicPr>
          <p:cNvPr id="21" name="Graphic 20" descr="Smart Phone outline">
            <a:extLst>
              <a:ext uri="{FF2B5EF4-FFF2-40B4-BE49-F238E27FC236}">
                <a16:creationId xmlns:a16="http://schemas.microsoft.com/office/drawing/2014/main" id="{7888DA3A-4257-0208-087A-AEA6416A50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0771" y="3370801"/>
            <a:ext cx="411173" cy="411173"/>
          </a:xfrm>
          <a:prstGeom prst="rect">
            <a:avLst/>
          </a:prstGeom>
        </p:spPr>
      </p:pic>
      <p:sp>
        <p:nvSpPr>
          <p:cNvPr id="22" name="Oval 21">
            <a:extLst>
              <a:ext uri="{FF2B5EF4-FFF2-40B4-BE49-F238E27FC236}">
                <a16:creationId xmlns:a16="http://schemas.microsoft.com/office/drawing/2014/main" id="{D1F7BD1A-4BFD-26CD-E42B-B619B45DD12A}"/>
              </a:ext>
            </a:extLst>
          </p:cNvPr>
          <p:cNvSpPr/>
          <p:nvPr/>
        </p:nvSpPr>
        <p:spPr bwMode="auto">
          <a:xfrm>
            <a:off x="7046089" y="5138062"/>
            <a:ext cx="1008777" cy="999882"/>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3" name="Oval 22">
            <a:extLst>
              <a:ext uri="{FF2B5EF4-FFF2-40B4-BE49-F238E27FC236}">
                <a16:creationId xmlns:a16="http://schemas.microsoft.com/office/drawing/2014/main" id="{411FDACA-D99B-57F1-AD28-549CB37FC7EC}"/>
              </a:ext>
            </a:extLst>
          </p:cNvPr>
          <p:cNvSpPr/>
          <p:nvPr/>
        </p:nvSpPr>
        <p:spPr bwMode="auto">
          <a:xfrm>
            <a:off x="7802211" y="3780829"/>
            <a:ext cx="1008777" cy="848850"/>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24" name="Oval 23">
            <a:extLst>
              <a:ext uri="{FF2B5EF4-FFF2-40B4-BE49-F238E27FC236}">
                <a16:creationId xmlns:a16="http://schemas.microsoft.com/office/drawing/2014/main" id="{B60D2331-05CF-FB74-3C4B-389FAB8857AB}"/>
              </a:ext>
            </a:extLst>
          </p:cNvPr>
          <p:cNvSpPr/>
          <p:nvPr/>
        </p:nvSpPr>
        <p:spPr bwMode="auto">
          <a:xfrm>
            <a:off x="6030420" y="3244465"/>
            <a:ext cx="888972" cy="717507"/>
          </a:xfrm>
          <a:prstGeom prst="ellips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27" name="Graphic 26" descr="Server with solid fill">
            <a:extLst>
              <a:ext uri="{FF2B5EF4-FFF2-40B4-BE49-F238E27FC236}">
                <a16:creationId xmlns:a16="http://schemas.microsoft.com/office/drawing/2014/main" id="{DAF62C41-A6A1-9EA5-04D8-F6CA5232C2D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13294" y="4153733"/>
            <a:ext cx="717507" cy="717507"/>
          </a:xfrm>
          <a:prstGeom prst="rect">
            <a:avLst/>
          </a:prstGeom>
        </p:spPr>
      </p:pic>
      <p:cxnSp>
        <p:nvCxnSpPr>
          <p:cNvPr id="31" name="Straight Arrow Connector 30">
            <a:extLst>
              <a:ext uri="{FF2B5EF4-FFF2-40B4-BE49-F238E27FC236}">
                <a16:creationId xmlns:a16="http://schemas.microsoft.com/office/drawing/2014/main" id="{2DE5C411-C5AC-D6E7-C451-1D8587EC5A4F}"/>
              </a:ext>
            </a:extLst>
          </p:cNvPr>
          <p:cNvCxnSpPr>
            <a:stCxn id="21" idx="2"/>
            <a:endCxn id="27" idx="0"/>
          </p:cNvCxnSpPr>
          <p:nvPr/>
        </p:nvCxnSpPr>
        <p:spPr bwMode="auto">
          <a:xfrm>
            <a:off x="6676358" y="3781974"/>
            <a:ext cx="395690" cy="37175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2" name="Straight Arrow Connector 31">
            <a:extLst>
              <a:ext uri="{FF2B5EF4-FFF2-40B4-BE49-F238E27FC236}">
                <a16:creationId xmlns:a16="http://schemas.microsoft.com/office/drawing/2014/main" id="{CF066FBC-595F-A2C3-F5B4-D23892B6EF84}"/>
              </a:ext>
            </a:extLst>
          </p:cNvPr>
          <p:cNvCxnSpPr>
            <a:stCxn id="20" idx="2"/>
            <a:endCxn id="27" idx="0"/>
          </p:cNvCxnSpPr>
          <p:nvPr/>
        </p:nvCxnSpPr>
        <p:spPr bwMode="auto">
          <a:xfrm>
            <a:off x="6236007" y="3855029"/>
            <a:ext cx="836041" cy="29870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37" name="Straight Arrow Connector 36">
            <a:extLst>
              <a:ext uri="{FF2B5EF4-FFF2-40B4-BE49-F238E27FC236}">
                <a16:creationId xmlns:a16="http://schemas.microsoft.com/office/drawing/2014/main" id="{F9626553-F1CE-DFA1-201A-569746A1DBB8}"/>
              </a:ext>
            </a:extLst>
          </p:cNvPr>
          <p:cNvCxnSpPr>
            <a:stCxn id="17" idx="2"/>
            <a:endCxn id="27" idx="3"/>
          </p:cNvCxnSpPr>
          <p:nvPr/>
        </p:nvCxnSpPr>
        <p:spPr bwMode="auto">
          <a:xfrm flipH="1">
            <a:off x="7430801" y="4334410"/>
            <a:ext cx="601727" cy="178077"/>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0" name="Straight Arrow Connector 39">
            <a:extLst>
              <a:ext uri="{FF2B5EF4-FFF2-40B4-BE49-F238E27FC236}">
                <a16:creationId xmlns:a16="http://schemas.microsoft.com/office/drawing/2014/main" id="{FD4B3399-43DB-556D-1878-2214EABE7C39}"/>
              </a:ext>
            </a:extLst>
          </p:cNvPr>
          <p:cNvCxnSpPr>
            <a:endCxn id="27" idx="3"/>
          </p:cNvCxnSpPr>
          <p:nvPr/>
        </p:nvCxnSpPr>
        <p:spPr bwMode="auto">
          <a:xfrm flipH="1" flipV="1">
            <a:off x="7430801" y="4512487"/>
            <a:ext cx="1103114" cy="1368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4" name="Straight Arrow Connector 43">
            <a:extLst>
              <a:ext uri="{FF2B5EF4-FFF2-40B4-BE49-F238E27FC236}">
                <a16:creationId xmlns:a16="http://schemas.microsoft.com/office/drawing/2014/main" id="{06DEB57E-2AAF-D1B1-1EBC-81065A5280CA}"/>
              </a:ext>
            </a:extLst>
          </p:cNvPr>
          <p:cNvCxnSpPr>
            <a:stCxn id="12" idx="0"/>
            <a:endCxn id="27" idx="2"/>
          </p:cNvCxnSpPr>
          <p:nvPr/>
        </p:nvCxnSpPr>
        <p:spPr bwMode="auto">
          <a:xfrm flipH="1" flipV="1">
            <a:off x="7072048" y="4871240"/>
            <a:ext cx="600140" cy="30540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47" name="Straight Arrow Connector 46">
            <a:extLst>
              <a:ext uri="{FF2B5EF4-FFF2-40B4-BE49-F238E27FC236}">
                <a16:creationId xmlns:a16="http://schemas.microsoft.com/office/drawing/2014/main" id="{3B7777E8-65AA-9C36-6EFC-E3C502406D03}"/>
              </a:ext>
            </a:extLst>
          </p:cNvPr>
          <p:cNvCxnSpPr>
            <a:stCxn id="11" idx="0"/>
            <a:endCxn id="27" idx="2"/>
          </p:cNvCxnSpPr>
          <p:nvPr/>
        </p:nvCxnSpPr>
        <p:spPr bwMode="auto">
          <a:xfrm flipH="1" flipV="1">
            <a:off x="7072048" y="4871240"/>
            <a:ext cx="545355" cy="793543"/>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50" name="Straight Arrow Connector 49">
            <a:extLst>
              <a:ext uri="{FF2B5EF4-FFF2-40B4-BE49-F238E27FC236}">
                <a16:creationId xmlns:a16="http://schemas.microsoft.com/office/drawing/2014/main" id="{19CB0D1C-6D33-1AC3-7FFA-DDE6A9E41B0B}"/>
              </a:ext>
            </a:extLst>
          </p:cNvPr>
          <p:cNvCxnSpPr>
            <a:stCxn id="10" idx="0"/>
            <a:endCxn id="27" idx="2"/>
          </p:cNvCxnSpPr>
          <p:nvPr/>
        </p:nvCxnSpPr>
        <p:spPr bwMode="auto">
          <a:xfrm flipH="1" flipV="1">
            <a:off x="7072048" y="4871240"/>
            <a:ext cx="187369" cy="54947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spTree>
    <p:custDataLst>
      <p:tags r:id="rId1"/>
    </p:custDataLst>
    <p:extLst>
      <p:ext uri="{BB962C8B-B14F-4D97-AF65-F5344CB8AC3E}">
        <p14:creationId xmlns:p14="http://schemas.microsoft.com/office/powerpoint/2010/main" val="114992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82" y="181255"/>
            <a:ext cx="8440377" cy="418506"/>
          </a:xfrm>
        </p:spPr>
        <p:txBody>
          <a:bodyPr>
            <a:noAutofit/>
          </a:bodyPr>
          <a:lstStyle/>
          <a:p>
            <a:r>
              <a:rPr lang="en-US" sz="3200" dirty="0"/>
              <a:t>DS model for dependent classifiers</a:t>
            </a:r>
          </a:p>
        </p:txBody>
      </p:sp>
      <p:sp>
        <p:nvSpPr>
          <p:cNvPr id="4" name="Footer Placeholder 3"/>
          <p:cNvSpPr>
            <a:spLocks noGrp="1"/>
          </p:cNvSpPr>
          <p:nvPr>
            <p:ph type="ftr" sz="quarter" idx="11"/>
          </p:nvPr>
        </p:nvSpPr>
        <p:spPr>
          <a:xfrm>
            <a:off x="105851" y="6219355"/>
            <a:ext cx="8694431" cy="645563"/>
          </a:xfrm>
        </p:spPr>
        <p:txBody>
          <a:bodyPr/>
          <a:lstStyle/>
          <a:p>
            <a:r>
              <a:rPr lang="en-US" sz="1050" dirty="0">
                <a:solidFill>
                  <a:srgbClr val="000000"/>
                </a:solidFill>
                <a:latin typeface="Arial" panose="020B0604020202020204" pitchFamily="34" charset="0"/>
                <a:cs typeface="Arial" panose="020B0604020202020204" pitchFamily="34" charset="0"/>
              </a:rPr>
              <a:t>A. Jaffe, E. </a:t>
            </a:r>
            <a:r>
              <a:rPr lang="en-US" sz="1050" dirty="0" err="1">
                <a:solidFill>
                  <a:srgbClr val="000000"/>
                </a:solidFill>
                <a:latin typeface="Arial" panose="020B0604020202020204" pitchFamily="34" charset="0"/>
                <a:cs typeface="Arial" panose="020B0604020202020204" pitchFamily="34" charset="0"/>
              </a:rPr>
              <a:t>Fetaya</a:t>
            </a:r>
            <a:r>
              <a:rPr lang="en-US" sz="1050" dirty="0">
                <a:solidFill>
                  <a:srgbClr val="000000"/>
                </a:solidFill>
                <a:latin typeface="Arial" panose="020B0604020202020204" pitchFamily="34" charset="0"/>
                <a:cs typeface="Arial" panose="020B0604020202020204" pitchFamily="34" charset="0"/>
              </a:rPr>
              <a:t>, B. Nadler, T. Jiang, and Y. Kluger, “Unsupervised ensemble learning with dependent classifiers,” </a:t>
            </a:r>
            <a:r>
              <a:rPr lang="en-US" sz="1050" i="1" dirty="0">
                <a:solidFill>
                  <a:srgbClr val="000000"/>
                </a:solidFill>
                <a:latin typeface="Arial" panose="020B0604020202020204" pitchFamily="34" charset="0"/>
                <a:cs typeface="Arial" panose="020B0604020202020204" pitchFamily="34" charset="0"/>
              </a:rPr>
              <a:t>Proc. of AISTATS</a:t>
            </a:r>
            <a:r>
              <a:rPr lang="en-US" sz="1050" dirty="0">
                <a:solidFill>
                  <a:srgbClr val="000000"/>
                </a:solidFill>
                <a:latin typeface="Arial" panose="020B0604020202020204" pitchFamily="34" charset="0"/>
                <a:cs typeface="Arial" panose="020B0604020202020204" pitchFamily="34" charset="0"/>
              </a:rPr>
              <a:t>, 2016.</a:t>
            </a:r>
          </a:p>
          <a:p>
            <a:r>
              <a:rPr lang="en-US" sz="1050" dirty="0">
                <a:solidFill>
                  <a:srgbClr val="000000"/>
                </a:solidFill>
                <a:latin typeface="Arial" panose="020B0604020202020204" pitchFamily="34" charset="0"/>
                <a:cs typeface="Arial" panose="020B0604020202020204" pitchFamily="34" charset="0"/>
              </a:rPr>
              <a:t>H. Chen, B. Chen, and P. K. </a:t>
            </a:r>
            <a:r>
              <a:rPr lang="en-US" sz="1050" dirty="0" err="1">
                <a:solidFill>
                  <a:srgbClr val="000000"/>
                </a:solidFill>
                <a:latin typeface="Arial" panose="020B0604020202020204" pitchFamily="34" charset="0"/>
                <a:cs typeface="Arial" panose="020B0604020202020204" pitchFamily="34" charset="0"/>
              </a:rPr>
              <a:t>Varshney</a:t>
            </a:r>
            <a:r>
              <a:rPr lang="en-US" sz="1050" dirty="0">
                <a:solidFill>
                  <a:srgbClr val="000000"/>
                </a:solidFill>
                <a:latin typeface="Arial" panose="020B0604020202020204" pitchFamily="34" charset="0"/>
                <a:cs typeface="Arial" panose="020B0604020202020204" pitchFamily="34" charset="0"/>
              </a:rPr>
              <a:t>, “A new framework for distributed detection with conditionally dependent observations,” </a:t>
            </a:r>
          </a:p>
          <a:p>
            <a:r>
              <a:rPr lang="en-US" sz="1050" i="1" dirty="0">
                <a:solidFill>
                  <a:srgbClr val="000000"/>
                </a:solidFill>
                <a:latin typeface="Arial" panose="020B0604020202020204" pitchFamily="34" charset="0"/>
                <a:cs typeface="Arial" panose="020B0604020202020204" pitchFamily="34" charset="0"/>
              </a:rPr>
              <a:t>IEEE Trans. on Signal Processing</a:t>
            </a:r>
            <a:r>
              <a:rPr lang="en-US" sz="1050" dirty="0">
                <a:solidFill>
                  <a:srgbClr val="000000"/>
                </a:solidFill>
                <a:latin typeface="Arial" panose="020B0604020202020204" pitchFamily="34" charset="0"/>
                <a:cs typeface="Arial" panose="020B0604020202020204" pitchFamily="34" charset="0"/>
              </a:rPr>
              <a:t>, vol. 60, no. 3, pp. 1409–1419, March 2012.</a:t>
            </a:r>
          </a:p>
        </p:txBody>
      </p:sp>
      <p:sp>
        <p:nvSpPr>
          <p:cNvPr id="5" name="Slide Number Placeholder 4"/>
          <p:cNvSpPr>
            <a:spLocks noGrp="1"/>
          </p:cNvSpPr>
          <p:nvPr>
            <p:ph type="sldNum" sz="quarter" idx="12"/>
          </p:nvPr>
        </p:nvSpPr>
        <p:spPr>
          <a:xfrm>
            <a:off x="6556062" y="6366992"/>
            <a:ext cx="2133600" cy="457200"/>
          </a:xfrm>
        </p:spPr>
        <p:txBody>
          <a:bodyPr/>
          <a:lstStyle/>
          <a:p>
            <a:pPr>
              <a:defRPr/>
            </a:pPr>
            <a:fld id="{65C7B4C7-9631-4E7F-B6B5-87750243A7A4}" type="slidenum">
              <a:rPr lang="en-US">
                <a:solidFill>
                  <a:srgbClr val="000000"/>
                </a:solidFill>
                <a:ea typeface="ＭＳ Ｐゴシック"/>
              </a:rPr>
              <a:pPr>
                <a:defRPr/>
              </a:pPr>
              <a:t>86</a:t>
            </a:fld>
            <a:endParaRPr lang="en-US" dirty="0">
              <a:solidFill>
                <a:srgbClr val="000000"/>
              </a:solidFill>
              <a:ea typeface="ＭＳ Ｐゴシック"/>
            </a:endParaRPr>
          </a:p>
        </p:txBody>
      </p:sp>
      <p:pic>
        <p:nvPicPr>
          <p:cNvPr id="17" name="Picture 16" descr="\documentclass{article}&#10;\usepackage{amsmath,bm,amsfonts}&#10;\DeclareMathOperator{\prob}{Pr}&#10;\newcommand{\Expect}{{\rm I\kern-.3em E}}&#10;\pagestyle{empty}&#10;\begin{document}&#10;&#10;&#10;\begin{equation*}&#10;\tilde{\bm A}_m(k,k') = &#10;    \prob\left(\check{y}_n^{(m)} = k | z_n^{(j)}=k'\right), m\in\mathcal{C}_{j}&#10;\end{equation*}&#10;&#10;\end{document}" title="IguanaTex Bitmap Display">
            <a:extLst>
              <a:ext uri="{FF2B5EF4-FFF2-40B4-BE49-F238E27FC236}">
                <a16:creationId xmlns:a16="http://schemas.microsoft.com/office/drawing/2014/main" id="{406E58A4-1494-34F0-28D7-6A835E722F1B}"/>
              </a:ext>
            </a:extLst>
          </p:cNvPr>
          <p:cNvPicPr>
            <a:picLocks noChangeAspect="1"/>
          </p:cNvPicPr>
          <p:nvPr>
            <p:custDataLst>
              <p:tags r:id="rId2"/>
            </p:custDataLst>
          </p:nvPr>
        </p:nvPicPr>
        <p:blipFill>
          <a:blip r:embed="rId28" cstate="print">
            <a:extLst>
              <a:ext uri="{28A0092B-C50C-407E-A947-70E740481C1C}">
                <a14:useLocalDpi xmlns:a14="http://schemas.microsoft.com/office/drawing/2010/main" val="0"/>
              </a:ext>
            </a:extLst>
          </a:blip>
          <a:stretch>
            <a:fillRect/>
          </a:stretch>
        </p:blipFill>
        <p:spPr>
          <a:xfrm>
            <a:off x="4383375" y="4875718"/>
            <a:ext cx="4221484" cy="394076"/>
          </a:xfrm>
          <a:prstGeom prst="rect">
            <a:avLst/>
          </a:prstGeom>
        </p:spPr>
      </p:pic>
      <p:sp>
        <p:nvSpPr>
          <p:cNvPr id="43" name="TextBox 42">
            <a:extLst>
              <a:ext uri="{FF2B5EF4-FFF2-40B4-BE49-F238E27FC236}">
                <a16:creationId xmlns:a16="http://schemas.microsoft.com/office/drawing/2014/main" id="{7F4DB512-F106-40AE-9C76-6462ECD5FF7A}"/>
              </a:ext>
            </a:extLst>
          </p:cNvPr>
          <p:cNvSpPr txBox="1"/>
          <p:nvPr/>
        </p:nvSpPr>
        <p:spPr>
          <a:xfrm>
            <a:off x="283220" y="4348022"/>
            <a:ext cx="5430013"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Confusion matrices for annotators and hidden variables</a:t>
            </a:r>
          </a:p>
        </p:txBody>
      </p:sp>
      <p:grpSp>
        <p:nvGrpSpPr>
          <p:cNvPr id="16" name="Group 15">
            <a:extLst>
              <a:ext uri="{FF2B5EF4-FFF2-40B4-BE49-F238E27FC236}">
                <a16:creationId xmlns:a16="http://schemas.microsoft.com/office/drawing/2014/main" id="{CA4A7507-D7A4-425C-AC39-0AC167901BF3}"/>
              </a:ext>
            </a:extLst>
          </p:cNvPr>
          <p:cNvGrpSpPr/>
          <p:nvPr>
            <p:custDataLst>
              <p:tags r:id="rId3"/>
            </p:custDataLst>
          </p:nvPr>
        </p:nvGrpSpPr>
        <p:grpSpPr>
          <a:xfrm>
            <a:off x="4214357" y="1751804"/>
            <a:ext cx="4361585" cy="794092"/>
            <a:chOff x="4184565" y="1469573"/>
            <a:chExt cx="4361585" cy="794092"/>
          </a:xfrm>
        </p:grpSpPr>
        <p:sp>
          <p:nvSpPr>
            <p:cNvPr id="80" name="Oval 79">
              <a:extLst>
                <a:ext uri="{FF2B5EF4-FFF2-40B4-BE49-F238E27FC236}">
                  <a16:creationId xmlns:a16="http://schemas.microsoft.com/office/drawing/2014/main" id="{3DED82AE-9893-469D-9398-8A27A6EC28A7}"/>
                </a:ext>
              </a:extLst>
            </p:cNvPr>
            <p:cNvSpPr/>
            <p:nvPr/>
          </p:nvSpPr>
          <p:spPr bwMode="auto">
            <a:xfrm>
              <a:off x="6508898" y="1906519"/>
              <a:ext cx="1038708"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72" name="Picture 71">
              <a:extLst>
                <a:ext uri="{FF2B5EF4-FFF2-40B4-BE49-F238E27FC236}">
                  <a16:creationId xmlns:a16="http://schemas.microsoft.com/office/drawing/2014/main" id="{04713092-539C-4C05-BC4E-EAA931CD24FB}"/>
                </a:ext>
              </a:extLst>
            </p:cNvPr>
            <p:cNvPicPr>
              <a:picLocks noChangeAspect="1"/>
            </p:cNvPicPr>
            <p:nvPr>
              <p:custDataLst>
                <p:tags r:id="rId24"/>
              </p:custDataLst>
            </p:nvPr>
          </p:nvPicPr>
          <p:blipFill>
            <a:blip r:embed="rId29" cstate="print">
              <a:extLst>
                <a:ext uri="{28A0092B-C50C-407E-A947-70E740481C1C}">
                  <a14:useLocalDpi xmlns:a14="http://schemas.microsoft.com/office/drawing/2010/main" val="0"/>
                </a:ext>
              </a:extLst>
            </a:blip>
            <a:stretch>
              <a:fillRect/>
            </a:stretch>
          </p:blipFill>
          <p:spPr>
            <a:xfrm>
              <a:off x="4731399" y="2076272"/>
              <a:ext cx="194569" cy="23480"/>
            </a:xfrm>
            <a:prstGeom prst="rect">
              <a:avLst/>
            </a:prstGeom>
          </p:spPr>
        </p:pic>
        <p:cxnSp>
          <p:nvCxnSpPr>
            <p:cNvPr id="75" name="Straight Arrow Connector 74">
              <a:extLst>
                <a:ext uri="{FF2B5EF4-FFF2-40B4-BE49-F238E27FC236}">
                  <a16:creationId xmlns:a16="http://schemas.microsoft.com/office/drawing/2014/main" id="{8B3C8EB3-2E04-46F4-8929-5B72D3E9A68A}"/>
                </a:ext>
              </a:extLst>
            </p:cNvPr>
            <p:cNvCxnSpPr>
              <a:cxnSpLocks/>
              <a:stCxn id="51" idx="4"/>
              <a:endCxn id="61" idx="0"/>
            </p:cNvCxnSpPr>
            <p:nvPr/>
          </p:nvCxnSpPr>
          <p:spPr bwMode="auto">
            <a:xfrm flipH="1">
              <a:off x="4184565" y="1476381"/>
              <a:ext cx="1162609" cy="43013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77" name="Straight Arrow Connector 76">
              <a:extLst>
                <a:ext uri="{FF2B5EF4-FFF2-40B4-BE49-F238E27FC236}">
                  <a16:creationId xmlns:a16="http://schemas.microsoft.com/office/drawing/2014/main" id="{E36D3285-C881-4B89-B824-19E7F74CE46A}"/>
                </a:ext>
              </a:extLst>
            </p:cNvPr>
            <p:cNvCxnSpPr>
              <a:cxnSpLocks/>
              <a:stCxn id="51" idx="4"/>
              <a:endCxn id="62" idx="0"/>
            </p:cNvCxnSpPr>
            <p:nvPr/>
          </p:nvCxnSpPr>
          <p:spPr bwMode="auto">
            <a:xfrm>
              <a:off x="5347174" y="1476381"/>
              <a:ext cx="242754" cy="444798"/>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6" name="Picture 85">
              <a:extLst>
                <a:ext uri="{FF2B5EF4-FFF2-40B4-BE49-F238E27FC236}">
                  <a16:creationId xmlns:a16="http://schemas.microsoft.com/office/drawing/2014/main" id="{5863C0E5-D942-47F0-A7E6-5C7D317408AB}"/>
                </a:ext>
              </a:extLst>
            </p:cNvPr>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7833851" y="2064532"/>
              <a:ext cx="194569" cy="23480"/>
            </a:xfrm>
            <a:prstGeom prst="rect">
              <a:avLst/>
            </a:prstGeom>
          </p:spPr>
        </p:pic>
        <p:cxnSp>
          <p:nvCxnSpPr>
            <p:cNvPr id="88" name="Straight Arrow Connector 87">
              <a:extLst>
                <a:ext uri="{FF2B5EF4-FFF2-40B4-BE49-F238E27FC236}">
                  <a16:creationId xmlns:a16="http://schemas.microsoft.com/office/drawing/2014/main" id="{15209B79-42F5-41F4-8688-FDE518423FA2}"/>
                </a:ext>
              </a:extLst>
            </p:cNvPr>
            <p:cNvCxnSpPr>
              <a:cxnSpLocks/>
              <a:stCxn id="59" idx="4"/>
              <a:endCxn id="63" idx="0"/>
            </p:cNvCxnSpPr>
            <p:nvPr/>
          </p:nvCxnSpPr>
          <p:spPr bwMode="auto">
            <a:xfrm>
              <a:off x="7713586" y="1469573"/>
              <a:ext cx="832564" cy="441554"/>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cxnSp>
          <p:nvCxnSpPr>
            <p:cNvPr id="89" name="Straight Arrow Connector 88">
              <a:extLst>
                <a:ext uri="{FF2B5EF4-FFF2-40B4-BE49-F238E27FC236}">
                  <a16:creationId xmlns:a16="http://schemas.microsoft.com/office/drawing/2014/main" id="{897868E8-566A-4B00-B30D-680EC8334D1B}"/>
                </a:ext>
              </a:extLst>
            </p:cNvPr>
            <p:cNvCxnSpPr>
              <a:cxnSpLocks/>
              <a:stCxn id="59" idx="4"/>
              <a:endCxn id="80" idx="0"/>
            </p:cNvCxnSpPr>
            <p:nvPr/>
          </p:nvCxnSpPr>
          <p:spPr bwMode="auto">
            <a:xfrm flipH="1">
              <a:off x="7028252" y="1469573"/>
              <a:ext cx="685334" cy="436946"/>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pic>
        <p:nvPicPr>
          <p:cNvPr id="78" name="Picture 77" descr="\documentclass{article}&#10;\usepackage{amsmath,bm,amsfonts}&#10;\DeclareMathOperator{\prob}{Pr}&#10;\newcommand{\Expect}{{\rm I\kern-.3em E}}&#10;\pagestyle{empty}&#10;\begin{document}&#10;&#10;&#10;\begin{equation*}&#10;\check{y}_n^{(M_{J-1+1})}&#10;\end{equation*}&#10;&#10;\end{document}" title="IguanaTex Bitmap Display">
            <a:extLst>
              <a:ext uri="{FF2B5EF4-FFF2-40B4-BE49-F238E27FC236}">
                <a16:creationId xmlns:a16="http://schemas.microsoft.com/office/drawing/2014/main" id="{1E92BEB6-3090-0566-4CFF-733A4F1D68C3}"/>
              </a:ext>
            </a:extLst>
          </p:cNvPr>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6669281" y="2227650"/>
            <a:ext cx="789971" cy="258253"/>
          </a:xfrm>
          <a:prstGeom prst="rect">
            <a:avLst/>
          </a:prstGeom>
        </p:spPr>
      </p:pic>
      <p:grpSp>
        <p:nvGrpSpPr>
          <p:cNvPr id="98" name="Group 97">
            <a:extLst>
              <a:ext uri="{FF2B5EF4-FFF2-40B4-BE49-F238E27FC236}">
                <a16:creationId xmlns:a16="http://schemas.microsoft.com/office/drawing/2014/main" id="{AF222FFE-D5C5-8CCD-199C-512D8693A0AD}"/>
              </a:ext>
            </a:extLst>
          </p:cNvPr>
          <p:cNvGrpSpPr/>
          <p:nvPr/>
        </p:nvGrpSpPr>
        <p:grpSpPr>
          <a:xfrm>
            <a:off x="3858555" y="739793"/>
            <a:ext cx="5039022" cy="1820763"/>
            <a:chOff x="3858555" y="739793"/>
            <a:chExt cx="5039022" cy="1820763"/>
          </a:xfrm>
        </p:grpSpPr>
        <p:grpSp>
          <p:nvGrpSpPr>
            <p:cNvPr id="82" name="Group 81">
              <a:extLst>
                <a:ext uri="{FF2B5EF4-FFF2-40B4-BE49-F238E27FC236}">
                  <a16:creationId xmlns:a16="http://schemas.microsoft.com/office/drawing/2014/main" id="{EC5B75AD-6F19-4776-8F38-C18F0EABBD0B}"/>
                </a:ext>
              </a:extLst>
            </p:cNvPr>
            <p:cNvGrpSpPr/>
            <p:nvPr>
              <p:custDataLst>
                <p:tags r:id="rId15"/>
              </p:custDataLst>
            </p:nvPr>
          </p:nvGrpSpPr>
          <p:grpSpPr>
            <a:xfrm>
              <a:off x="6421719" y="739793"/>
              <a:ext cx="377805" cy="357146"/>
              <a:chOff x="7333122" y="1815102"/>
              <a:chExt cx="377805" cy="357146"/>
            </a:xfrm>
          </p:grpSpPr>
          <p:sp>
            <p:nvSpPr>
              <p:cNvPr id="60" name="Oval 59"/>
              <p:cNvSpPr/>
              <p:nvPr/>
            </p:nvSpPr>
            <p:spPr bwMode="auto">
              <a:xfrm>
                <a:off x="7333122" y="1815102"/>
                <a:ext cx="377805" cy="357146"/>
              </a:xfrm>
              <a:prstGeom prst="ellips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81" name="Picture 80">
                <a:extLst>
                  <a:ext uri="{FF2B5EF4-FFF2-40B4-BE49-F238E27FC236}">
                    <a16:creationId xmlns:a16="http://schemas.microsoft.com/office/drawing/2014/main" id="{CC75CF8A-C231-4ADD-8BEB-2F95780E826E}"/>
                  </a:ext>
                </a:extLst>
              </p:cNvPr>
              <p:cNvPicPr>
                <a:picLocks noChangeAspect="1"/>
              </p:cNvPicPr>
              <p:nvPr>
                <p:custDataLst>
                  <p:tags r:id="rId23"/>
                </p:custDataLst>
              </p:nvPr>
            </p:nvPicPr>
            <p:blipFill>
              <a:blip r:embed="rId31" cstate="print">
                <a:extLst>
                  <a:ext uri="{28A0092B-C50C-407E-A947-70E740481C1C}">
                    <a14:useLocalDpi xmlns:a14="http://schemas.microsoft.com/office/drawing/2010/main" val="0"/>
                  </a:ext>
                </a:extLst>
              </a:blip>
              <a:stretch>
                <a:fillRect/>
              </a:stretch>
            </p:blipFill>
            <p:spPr>
              <a:xfrm>
                <a:off x="7450093" y="1906735"/>
                <a:ext cx="181576" cy="139561"/>
              </a:xfrm>
              <a:prstGeom prst="rect">
                <a:avLst/>
              </a:prstGeom>
            </p:spPr>
          </p:pic>
        </p:grpSp>
        <p:grpSp>
          <p:nvGrpSpPr>
            <p:cNvPr id="52" name="Group 51">
              <a:extLst>
                <a:ext uri="{FF2B5EF4-FFF2-40B4-BE49-F238E27FC236}">
                  <a16:creationId xmlns:a16="http://schemas.microsoft.com/office/drawing/2014/main" id="{0C2BE5DC-4251-BA54-23A4-07D5200C4875}"/>
                </a:ext>
              </a:extLst>
            </p:cNvPr>
            <p:cNvGrpSpPr/>
            <p:nvPr>
              <p:custDataLst>
                <p:tags r:id="rId16"/>
              </p:custDataLst>
            </p:nvPr>
          </p:nvGrpSpPr>
          <p:grpSpPr>
            <a:xfrm>
              <a:off x="3858555" y="2188750"/>
              <a:ext cx="711603" cy="357146"/>
              <a:chOff x="3858555" y="2188750"/>
              <a:chExt cx="711603" cy="357146"/>
            </a:xfrm>
          </p:grpSpPr>
          <p:sp>
            <p:nvSpPr>
              <p:cNvPr id="61" name="Oval 60"/>
              <p:cNvSpPr/>
              <p:nvPr/>
            </p:nvSpPr>
            <p:spPr bwMode="auto">
              <a:xfrm>
                <a:off x="3858555" y="2188750"/>
                <a:ext cx="711603"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50" name="Picture 49" descr="\documentclass{article}&#10;\usepackage{amsmath,bm,amsfonts}&#10;\DeclareMathOperator{\prob}{Pr}&#10;\newcommand{\Expect}{{\rm I\kern-.3em E}}&#10;\pagestyle{empty}&#10;\begin{document}&#10;&#10;&#10;\begin{equation*}&#10;\check{y}_n^{(1)}&#10;\end{equation*}&#10;&#10;\end{document}" title="IguanaTex Bitmap Display">
                <a:extLst>
                  <a:ext uri="{FF2B5EF4-FFF2-40B4-BE49-F238E27FC236}">
                    <a16:creationId xmlns:a16="http://schemas.microsoft.com/office/drawing/2014/main" id="{42D1D0A4-D395-C994-3979-B7B92097E649}"/>
                  </a:ext>
                </a:extLst>
              </p:cNvPr>
              <p:cNvPicPr>
                <a:picLocks noChangeAspect="1"/>
              </p:cNvPicPr>
              <p:nvPr>
                <p:custDataLst>
                  <p:tags r:id="rId22"/>
                </p:custDataLst>
              </p:nvPr>
            </p:nvPicPr>
            <p:blipFill>
              <a:blip r:embed="rId32" cstate="print">
                <a:extLst>
                  <a:ext uri="{28A0092B-C50C-407E-A947-70E740481C1C}">
                    <a14:useLocalDpi xmlns:a14="http://schemas.microsoft.com/office/drawing/2010/main" val="0"/>
                  </a:ext>
                </a:extLst>
              </a:blip>
              <a:stretch>
                <a:fillRect/>
              </a:stretch>
            </p:blipFill>
            <p:spPr>
              <a:xfrm>
                <a:off x="4050679" y="2235493"/>
                <a:ext cx="282975" cy="258253"/>
              </a:xfrm>
              <a:prstGeom prst="rect">
                <a:avLst/>
              </a:prstGeom>
            </p:spPr>
          </p:pic>
        </p:grpSp>
        <p:grpSp>
          <p:nvGrpSpPr>
            <p:cNvPr id="68" name="Group 67">
              <a:extLst>
                <a:ext uri="{FF2B5EF4-FFF2-40B4-BE49-F238E27FC236}">
                  <a16:creationId xmlns:a16="http://schemas.microsoft.com/office/drawing/2014/main" id="{ECE69C7C-795A-D6CE-78FE-B1A39C8C081B}"/>
                </a:ext>
              </a:extLst>
            </p:cNvPr>
            <p:cNvGrpSpPr/>
            <p:nvPr>
              <p:custDataLst>
                <p:tags r:id="rId17"/>
              </p:custDataLst>
            </p:nvPr>
          </p:nvGrpSpPr>
          <p:grpSpPr>
            <a:xfrm>
              <a:off x="5338557" y="2203410"/>
              <a:ext cx="562325" cy="357146"/>
              <a:chOff x="5338557" y="2203410"/>
              <a:chExt cx="562325" cy="357146"/>
            </a:xfrm>
          </p:grpSpPr>
          <p:sp>
            <p:nvSpPr>
              <p:cNvPr id="62" name="Oval 61"/>
              <p:cNvSpPr/>
              <p:nvPr/>
            </p:nvSpPr>
            <p:spPr bwMode="auto">
              <a:xfrm>
                <a:off x="5338557" y="2203410"/>
                <a:ext cx="562325"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67" name="Picture 66" descr="\documentclass{article}&#10;\usepackage{amsmath,bm,amsfonts}&#10;\DeclareMathOperator{\prob}{Pr}&#10;\newcommand{\Expect}{{\rm I\kern-.3em E}}&#10;\pagestyle{empty}&#10;\begin{document}&#10;&#10;&#10;\begin{equation*}&#10;\check{y}_n^{(M_1)}&#10;\end{equation*}&#10;&#10;\end{document}" title="IguanaTex Bitmap Display">
                <a:extLst>
                  <a:ext uri="{FF2B5EF4-FFF2-40B4-BE49-F238E27FC236}">
                    <a16:creationId xmlns:a16="http://schemas.microsoft.com/office/drawing/2014/main" id="{EAD9C5B0-F52D-7BA0-91E6-1E25C2D5F375}"/>
                  </a:ext>
                </a:extLst>
              </p:cNvPr>
              <p:cNvPicPr>
                <a:picLocks noChangeAspect="1"/>
              </p:cNvPicPr>
              <p:nvPr>
                <p:custDataLst>
                  <p:tags r:id="rId21"/>
                </p:custDataLst>
              </p:nvPr>
            </p:nvPicPr>
            <p:blipFill>
              <a:blip r:embed="rId33" cstate="print">
                <a:extLst>
                  <a:ext uri="{28A0092B-C50C-407E-A947-70E740481C1C}">
                    <a14:useLocalDpi xmlns:a14="http://schemas.microsoft.com/office/drawing/2010/main" val="0"/>
                  </a:ext>
                </a:extLst>
              </a:blip>
              <a:stretch>
                <a:fillRect/>
              </a:stretch>
            </p:blipFill>
            <p:spPr>
              <a:xfrm>
                <a:off x="5415267" y="2255555"/>
                <a:ext cx="431535" cy="258253"/>
              </a:xfrm>
              <a:prstGeom prst="rect">
                <a:avLst/>
              </a:prstGeom>
            </p:spPr>
          </p:pic>
        </p:grpSp>
        <p:grpSp>
          <p:nvGrpSpPr>
            <p:cNvPr id="97" name="Group 96">
              <a:extLst>
                <a:ext uri="{FF2B5EF4-FFF2-40B4-BE49-F238E27FC236}">
                  <a16:creationId xmlns:a16="http://schemas.microsoft.com/office/drawing/2014/main" id="{543B88DF-6222-74E1-1F53-D6D84FA21902}"/>
                </a:ext>
              </a:extLst>
            </p:cNvPr>
            <p:cNvGrpSpPr/>
            <p:nvPr>
              <p:custDataLst>
                <p:tags r:id="rId18"/>
              </p:custDataLst>
            </p:nvPr>
          </p:nvGrpSpPr>
          <p:grpSpPr>
            <a:xfrm>
              <a:off x="8254307" y="2193358"/>
              <a:ext cx="643270" cy="357146"/>
              <a:chOff x="8254307" y="2193358"/>
              <a:chExt cx="643270" cy="357146"/>
            </a:xfrm>
          </p:grpSpPr>
          <p:sp>
            <p:nvSpPr>
              <p:cNvPr id="63" name="Oval 62"/>
              <p:cNvSpPr/>
              <p:nvPr/>
            </p:nvSpPr>
            <p:spPr bwMode="auto">
              <a:xfrm>
                <a:off x="8254307" y="2193358"/>
                <a:ext cx="643270" cy="357146"/>
              </a:xfrm>
              <a:prstGeom prst="ellipse">
                <a:avLst/>
              </a:prstGeom>
              <a:solidFill>
                <a:srgbClr val="E6E6E6"/>
              </a:solidFill>
              <a:ln w="190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95" name="Picture 94" descr="\documentclass{article}&#10;\usepackage{amsmath,bm,amsfonts}&#10;\DeclareMathOperator{\prob}{Pr}&#10;\newcommand{\Expect}{{\rm I\kern-.3em E}}&#10;\pagestyle{empty}&#10;\begin{document}&#10;&#10;&#10;\begin{equation*}&#10;\check{y}_n^{(M)}&#10;\end{equation*}&#10;&#10;\end{document}" title="IguanaTex Bitmap Display">
                <a:extLst>
                  <a:ext uri="{FF2B5EF4-FFF2-40B4-BE49-F238E27FC236}">
                    <a16:creationId xmlns:a16="http://schemas.microsoft.com/office/drawing/2014/main" id="{EDD80A83-22E9-C24B-1047-C07A0FB93E02}"/>
                  </a:ext>
                </a:extLst>
              </p:cNvPr>
              <p:cNvPicPr>
                <a:picLocks noChangeAspect="1"/>
              </p:cNvPicPr>
              <p:nvPr>
                <p:custDataLst>
                  <p:tags r:id="rId20"/>
                </p:custDataLst>
              </p:nvPr>
            </p:nvPicPr>
            <p:blipFill>
              <a:blip r:embed="rId34" cstate="print">
                <a:extLst>
                  <a:ext uri="{28A0092B-C50C-407E-A947-70E740481C1C}">
                    <a14:useLocalDpi xmlns:a14="http://schemas.microsoft.com/office/drawing/2010/main" val="0"/>
                  </a:ext>
                </a:extLst>
              </a:blip>
              <a:stretch>
                <a:fillRect/>
              </a:stretch>
            </p:blipFill>
            <p:spPr>
              <a:xfrm>
                <a:off x="8375449" y="2235985"/>
                <a:ext cx="370225" cy="258253"/>
              </a:xfrm>
              <a:prstGeom prst="rect">
                <a:avLst/>
              </a:prstGeom>
            </p:spPr>
          </p:pic>
        </p:grpSp>
        <p:cxnSp>
          <p:nvCxnSpPr>
            <p:cNvPr id="79" name="Straight Arrow Connector 78"/>
            <p:cNvCxnSpPr/>
            <p:nvPr/>
          </p:nvCxnSpPr>
          <p:spPr bwMode="auto">
            <a:xfrm flipH="1">
              <a:off x="5434802" y="1118711"/>
              <a:ext cx="1175820" cy="260645"/>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pic>
          <p:nvPicPr>
            <p:cNvPr id="85" name="Picture 84"/>
            <p:cNvPicPr>
              <a:picLocks noChangeAspect="1"/>
            </p:cNvPicPr>
            <p:nvPr>
              <p:custDataLst>
                <p:tags r:id="rId19"/>
              </p:custDataLst>
            </p:nvPr>
          </p:nvPicPr>
          <p:blipFill>
            <a:blip r:embed="rId29" cstate="print">
              <a:extLst>
                <a:ext uri="{28A0092B-C50C-407E-A947-70E740481C1C}">
                  <a14:useLocalDpi xmlns:a14="http://schemas.microsoft.com/office/drawing/2010/main" val="0"/>
                </a:ext>
              </a:extLst>
            </a:blip>
            <a:stretch>
              <a:fillRect/>
            </a:stretch>
          </p:blipFill>
          <p:spPr>
            <a:xfrm>
              <a:off x="6462887" y="1556559"/>
              <a:ext cx="194569" cy="23480"/>
            </a:xfrm>
            <a:prstGeom prst="rect">
              <a:avLst/>
            </a:prstGeom>
          </p:spPr>
        </p:pic>
        <p:cxnSp>
          <p:nvCxnSpPr>
            <p:cNvPr id="87" name="Straight Arrow Connector 86"/>
            <p:cNvCxnSpPr>
              <a:cxnSpLocks/>
              <a:stCxn id="60" idx="4"/>
              <a:endCxn id="59" idx="0"/>
            </p:cNvCxnSpPr>
            <p:nvPr/>
          </p:nvCxnSpPr>
          <p:spPr bwMode="auto">
            <a:xfrm>
              <a:off x="6610622" y="1096939"/>
              <a:ext cx="1132756" cy="297719"/>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51" name="Oval 50">
            <a:extLst>
              <a:ext uri="{FF2B5EF4-FFF2-40B4-BE49-F238E27FC236}">
                <a16:creationId xmlns:a16="http://schemas.microsoft.com/office/drawing/2014/main" id="{B80BB2B8-2B7F-445E-8B2E-14DC8F19965A}"/>
              </a:ext>
            </a:extLst>
          </p:cNvPr>
          <p:cNvSpPr/>
          <p:nvPr/>
        </p:nvSpPr>
        <p:spPr bwMode="auto">
          <a:xfrm>
            <a:off x="5132033" y="1401466"/>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0" name="Picture 19" descr="\documentclass{article}&#10;\usepackage{amsmath,bm,amsfonts}&#10;\DeclareMathOperator{\prob}{Pr}&#10;\newcommand{\Expect}{{\rm I\kern-.3em E}}&#10;\pagestyle{empty}&#10;\begin{document}&#10;&#10;&#10;\begin{equation*}&#10;z_n^{(1)}&#10;\end{equation*}&#10;&#10;\end{document}" title="IguanaTex Bitmap Display">
            <a:extLst>
              <a:ext uri="{FF2B5EF4-FFF2-40B4-BE49-F238E27FC236}">
                <a16:creationId xmlns:a16="http://schemas.microsoft.com/office/drawing/2014/main" id="{A7FDA517-8284-200B-E483-420B4D517E53}"/>
              </a:ext>
            </a:extLst>
          </p:cNvPr>
          <p:cNvPicPr>
            <a:picLocks noChangeAspect="1"/>
          </p:cNvPicPr>
          <p:nvPr>
            <p:custDataLst>
              <p:tags r:id="rId5"/>
            </p:custDataLst>
          </p:nvPr>
        </p:nvPicPr>
        <p:blipFill>
          <a:blip r:embed="rId35" cstate="print">
            <a:extLst>
              <a:ext uri="{28A0092B-C50C-407E-A947-70E740481C1C}">
                <a14:useLocalDpi xmlns:a14="http://schemas.microsoft.com/office/drawing/2010/main" val="0"/>
              </a:ext>
            </a:extLst>
          </a:blip>
          <a:stretch>
            <a:fillRect/>
          </a:stretch>
        </p:blipFill>
        <p:spPr>
          <a:xfrm>
            <a:off x="5218429" y="1457967"/>
            <a:ext cx="277080" cy="258253"/>
          </a:xfrm>
          <a:prstGeom prst="rect">
            <a:avLst/>
          </a:prstGeom>
        </p:spPr>
      </p:pic>
      <p:sp>
        <p:nvSpPr>
          <p:cNvPr id="59" name="Oval 58">
            <a:extLst>
              <a:ext uri="{FF2B5EF4-FFF2-40B4-BE49-F238E27FC236}">
                <a16:creationId xmlns:a16="http://schemas.microsoft.com/office/drawing/2014/main" id="{BE75D920-E38B-4DBE-B0B5-42A04B049CB3}"/>
              </a:ext>
            </a:extLst>
          </p:cNvPr>
          <p:cNvSpPr/>
          <p:nvPr/>
        </p:nvSpPr>
        <p:spPr bwMode="auto">
          <a:xfrm>
            <a:off x="7498445" y="1394658"/>
            <a:ext cx="489865" cy="357146"/>
          </a:xfrm>
          <a:prstGeom prst="ellipse">
            <a:avLst/>
          </a:prstGeom>
          <a:solidFill>
            <a:schemeClr val="bg1"/>
          </a:solidFill>
          <a:ln w="190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pPr>
            <a:endParaRPr lang="en-US" sz="1350">
              <a:solidFill>
                <a:srgbClr val="000000"/>
              </a:solidFill>
              <a:latin typeface="cmbx10" charset="0"/>
              <a:ea typeface="ＭＳ Ｐゴシック" charset="0"/>
            </a:endParaRPr>
          </a:p>
        </p:txBody>
      </p:sp>
      <p:pic>
        <p:nvPicPr>
          <p:cNvPr id="23" name="Picture 22"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470305E1-9AF0-2AC1-15CD-374133D3F0FC}"/>
              </a:ext>
            </a:extLst>
          </p:cNvPr>
          <p:cNvPicPr>
            <a:picLocks noChangeAspect="1"/>
          </p:cNvPicPr>
          <p:nvPr>
            <p:custDataLst>
              <p:tags r:id="rId6"/>
            </p:custDataLst>
          </p:nvPr>
        </p:nvPicPr>
        <p:blipFill>
          <a:blip r:embed="rId36" cstate="print">
            <a:extLst>
              <a:ext uri="{28A0092B-C50C-407E-A947-70E740481C1C}">
                <a14:useLocalDpi xmlns:a14="http://schemas.microsoft.com/office/drawing/2010/main" val="0"/>
              </a:ext>
            </a:extLst>
          </a:blip>
          <a:stretch>
            <a:fillRect/>
          </a:stretch>
        </p:blipFill>
        <p:spPr>
          <a:xfrm>
            <a:off x="7585800" y="1450925"/>
            <a:ext cx="298303" cy="258253"/>
          </a:xfrm>
          <a:prstGeom prst="rect">
            <a:avLst/>
          </a:prstGeom>
        </p:spPr>
      </p:pic>
      <p:grpSp>
        <p:nvGrpSpPr>
          <p:cNvPr id="28" name="Group 27">
            <a:extLst>
              <a:ext uri="{FF2B5EF4-FFF2-40B4-BE49-F238E27FC236}">
                <a16:creationId xmlns:a16="http://schemas.microsoft.com/office/drawing/2014/main" id="{87013FEF-5D72-ADBE-FED5-768AAAC91ABB}"/>
              </a:ext>
            </a:extLst>
          </p:cNvPr>
          <p:cNvGrpSpPr/>
          <p:nvPr/>
        </p:nvGrpSpPr>
        <p:grpSpPr>
          <a:xfrm>
            <a:off x="249485" y="2736623"/>
            <a:ext cx="7100342" cy="338554"/>
            <a:chOff x="249485" y="2736623"/>
            <a:chExt cx="7100342" cy="338554"/>
          </a:xfrm>
        </p:grpSpPr>
        <p:sp>
          <p:nvSpPr>
            <p:cNvPr id="96" name="TextBox 95">
              <a:extLst>
                <a:ext uri="{FF2B5EF4-FFF2-40B4-BE49-F238E27FC236}">
                  <a16:creationId xmlns:a16="http://schemas.microsoft.com/office/drawing/2014/main" id="{2954E580-EEDF-420F-BB5B-285C9478DAAE}"/>
                </a:ext>
              </a:extLst>
            </p:cNvPr>
            <p:cNvSpPr txBox="1"/>
            <p:nvPr/>
          </p:nvSpPr>
          <p:spPr>
            <a:xfrm>
              <a:off x="249485" y="2736623"/>
              <a:ext cx="7100342"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Dependencies</a:t>
              </a:r>
              <a:r>
                <a:rPr lang="en-US" sz="1600" dirty="0">
                  <a:solidFill>
                    <a:srgbClr val="000000"/>
                  </a:solidFill>
                  <a:latin typeface="Arial" panose="020B0604020202020204"/>
                  <a:ea typeface="宋体" charset="-122"/>
                </a:rPr>
                <a:t> captured by a hidden variable                              per group</a:t>
              </a:r>
            </a:p>
          </p:txBody>
        </p:sp>
        <p:pic>
          <p:nvPicPr>
            <p:cNvPr id="26" name="Picture 25" descr="\documentclass{article}&#10;\usepackage{amsmath,bm,amsfonts}&#10;\DeclareMathOperator{\prob}{Pr}&#10;\newcommand{\Expect}{{\rm I\kern-.3em E}}&#10;\pagestyle{empty}&#10;\begin{document}&#10;&#10;&#10;\begin{equation*}&#10;z_n^{(j)}\in\{1,\ldots,K\}&#10;\end{equation*}&#10;&#10;\end{document}" title="IguanaTex Bitmap Display">
              <a:extLst>
                <a:ext uri="{FF2B5EF4-FFF2-40B4-BE49-F238E27FC236}">
                  <a16:creationId xmlns:a16="http://schemas.microsoft.com/office/drawing/2014/main" id="{FF8D22A4-3BBA-85A2-6D19-5C6FCEBD16F9}"/>
                </a:ext>
              </a:extLst>
            </p:cNvPr>
            <p:cNvPicPr>
              <a:picLocks noChangeAspect="1"/>
            </p:cNvPicPr>
            <p:nvPr>
              <p:custDataLst>
                <p:tags r:id="rId14"/>
              </p:custDataLst>
            </p:nvPr>
          </p:nvPicPr>
          <p:blipFill>
            <a:blip r:embed="rId37" cstate="print">
              <a:extLst>
                <a:ext uri="{28A0092B-C50C-407E-A947-70E740481C1C}">
                  <a14:useLocalDpi xmlns:a14="http://schemas.microsoft.com/office/drawing/2010/main" val="0"/>
                </a:ext>
              </a:extLst>
            </a:blip>
            <a:stretch>
              <a:fillRect/>
            </a:stretch>
          </p:blipFill>
          <p:spPr>
            <a:xfrm>
              <a:off x="4500810" y="2778362"/>
              <a:ext cx="1430202" cy="258252"/>
            </a:xfrm>
            <a:prstGeom prst="rect">
              <a:avLst/>
            </a:prstGeom>
          </p:spPr>
        </p:pic>
      </p:grpSp>
      <p:pic>
        <p:nvPicPr>
          <p:cNvPr id="14" name="Picture 13" descr="\documentclass{article}&#10;\usepackage{amsmath,bm,amsfonts}&#10;\DeclareMathOperator{\prob}{Pr}&#10;\newcommand{\Expect}{{\rm I\kern-.3em E}}&#10;\pagestyle{empty}&#10;\begin{document}&#10;&#10;&#10;\begin{equation*}&#10;{\bm\Xi}^{(j)}(k,k') = &#10;    \prob\left(z_n^{(j)} = k | y_n=k'\right)&#10;\end{equation*}&#10;&#10;\end{document}" title="IguanaTex Bitmap Display">
            <a:extLst>
              <a:ext uri="{FF2B5EF4-FFF2-40B4-BE49-F238E27FC236}">
                <a16:creationId xmlns:a16="http://schemas.microsoft.com/office/drawing/2014/main" id="{AB04B037-20B1-5F96-0574-C4A495814D7F}"/>
              </a:ext>
            </a:extLst>
          </p:cNvPr>
          <p:cNvPicPr>
            <a:picLocks noChangeAspect="1"/>
          </p:cNvPicPr>
          <p:nvPr>
            <p:custDataLst>
              <p:tags r:id="rId7"/>
            </p:custDataLst>
          </p:nvPr>
        </p:nvPicPr>
        <p:blipFill>
          <a:blip r:embed="rId38" cstate="print">
            <a:extLst>
              <a:ext uri="{28A0092B-C50C-407E-A947-70E740481C1C}">
                <a14:useLocalDpi xmlns:a14="http://schemas.microsoft.com/office/drawing/2010/main" val="0"/>
              </a:ext>
            </a:extLst>
          </a:blip>
          <a:stretch>
            <a:fillRect/>
          </a:stretch>
        </p:blipFill>
        <p:spPr>
          <a:xfrm>
            <a:off x="802575" y="4871284"/>
            <a:ext cx="3255405" cy="394076"/>
          </a:xfrm>
          <a:prstGeom prst="rect">
            <a:avLst/>
          </a:prstGeom>
        </p:spPr>
      </p:pic>
      <p:grpSp>
        <p:nvGrpSpPr>
          <p:cNvPr id="6" name="Group 5">
            <a:extLst>
              <a:ext uri="{FF2B5EF4-FFF2-40B4-BE49-F238E27FC236}">
                <a16:creationId xmlns:a16="http://schemas.microsoft.com/office/drawing/2014/main" id="{FE49F85C-927F-4D29-A554-4C2B862E1045}"/>
              </a:ext>
            </a:extLst>
          </p:cNvPr>
          <p:cNvGrpSpPr/>
          <p:nvPr/>
        </p:nvGrpSpPr>
        <p:grpSpPr>
          <a:xfrm>
            <a:off x="273905" y="1377514"/>
            <a:ext cx="4628307" cy="1177837"/>
            <a:chOff x="181374" y="888631"/>
            <a:chExt cx="4628307" cy="1177837"/>
          </a:xfrm>
        </p:grpSpPr>
        <p:sp>
          <p:nvSpPr>
            <p:cNvPr id="39" name="TextBox 38"/>
            <p:cNvSpPr txBox="1"/>
            <p:nvPr/>
          </p:nvSpPr>
          <p:spPr>
            <a:xfrm>
              <a:off x="181374" y="888631"/>
              <a:ext cx="4628307" cy="338554"/>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Annotators grouped in </a:t>
              </a:r>
              <a:r>
                <a:rPr lang="en-US" sz="1600" i="1" dirty="0">
                  <a:solidFill>
                    <a:srgbClr val="0000FF"/>
                  </a:solidFill>
                  <a:latin typeface="Arial" panose="020B0604020202020204"/>
                  <a:ea typeface="宋体" charset="-122"/>
                </a:rPr>
                <a:t>J &lt; M</a:t>
              </a:r>
              <a:r>
                <a:rPr lang="en-US" sz="1600" dirty="0">
                  <a:solidFill>
                    <a:srgbClr val="0000FF"/>
                  </a:solidFill>
                  <a:latin typeface="Arial" panose="020B0604020202020204"/>
                  <a:ea typeface="宋体" charset="-122"/>
                </a:rPr>
                <a:t>  </a:t>
              </a:r>
              <a:r>
                <a:rPr lang="en-US" sz="1600" dirty="0">
                  <a:solidFill>
                    <a:srgbClr val="000000"/>
                  </a:solidFill>
                  <a:latin typeface="Arial" panose="020B0604020202020204"/>
                  <a:ea typeface="宋体" charset="-122"/>
                </a:rPr>
                <a:t>disjoint clusters</a:t>
              </a:r>
            </a:p>
          </p:txBody>
        </p:sp>
        <p:sp>
          <p:nvSpPr>
            <p:cNvPr id="3" name="TextBox 2">
              <a:extLst>
                <a:ext uri="{FF2B5EF4-FFF2-40B4-BE49-F238E27FC236}">
                  <a16:creationId xmlns:a16="http://schemas.microsoft.com/office/drawing/2014/main" id="{D37A4D1E-FE52-497C-B71E-6F824A402719}"/>
                </a:ext>
              </a:extLst>
            </p:cNvPr>
            <p:cNvSpPr txBox="1"/>
            <p:nvPr/>
          </p:nvSpPr>
          <p:spPr>
            <a:xfrm>
              <a:off x="627529" y="1386748"/>
              <a:ext cx="226215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Indices collected in </a:t>
              </a:r>
            </a:p>
          </p:txBody>
        </p:sp>
        <p:pic>
          <p:nvPicPr>
            <p:cNvPr id="12" name="Picture 11" descr="\documentclass{article}&#10;\usepackage{amsmath,bm,amsfonts}&#10;\DeclareMathOperator{\prob}{Pr}&#10;\newcommand{\Expect}{{\rm I\kern-.3em E}}&#10;\pagestyle{empty}&#10;\begin{document}&#10;&#10;&#10;\begin{equation*}&#10;\{\mathcal{C}_{j}\}_{j=1}^{J}&#10;\end{equation*}&#10;&#10;\end{document}" title="IguanaTex Bitmap Display">
              <a:extLst>
                <a:ext uri="{FF2B5EF4-FFF2-40B4-BE49-F238E27FC236}">
                  <a16:creationId xmlns:a16="http://schemas.microsoft.com/office/drawing/2014/main" id="{E4277826-A36D-4E59-B387-0FD953ED9495}"/>
                </a:ext>
              </a:extLst>
            </p:cNvPr>
            <p:cNvPicPr>
              <a:picLocks noChangeAspect="1"/>
            </p:cNvPicPr>
            <p:nvPr>
              <p:custDataLst>
                <p:tags r:id="rId12"/>
              </p:custDataLst>
            </p:nvPr>
          </p:nvPicPr>
          <p:blipFill>
            <a:blip r:embed="rId39" cstate="print">
              <a:extLst>
                <a:ext uri="{28A0092B-C50C-407E-A947-70E740481C1C}">
                  <a14:useLocalDpi xmlns:a14="http://schemas.microsoft.com/office/drawing/2010/main" val="0"/>
                </a:ext>
              </a:extLst>
            </a:blip>
            <a:stretch>
              <a:fillRect/>
            </a:stretch>
          </p:blipFill>
          <p:spPr>
            <a:xfrm>
              <a:off x="2814674" y="1416824"/>
              <a:ext cx="699846" cy="280729"/>
            </a:xfrm>
            <a:prstGeom prst="rect">
              <a:avLst/>
            </a:prstGeom>
          </p:spPr>
        </p:pic>
        <p:pic>
          <p:nvPicPr>
            <p:cNvPr id="33" name="Picture 32" descr="\documentclass{article}&#10;\usepackage{amsmath,bm,amsfonts}&#10;\DeclareMathOperator{\prob}{Pr}&#10;\newcommand{\Expect}{{\rm I\kern-.3em E}}&#10;\pagestyle{empty}&#10;\begin{document}&#10;&#10;&#10;\begin{equation*}&#10;M_j = |\mathcal{C}_{j}|&#10;\end{equation*}&#10;&#10;\end{document}" title="IguanaTex Bitmap Display">
              <a:extLst>
                <a:ext uri="{FF2B5EF4-FFF2-40B4-BE49-F238E27FC236}">
                  <a16:creationId xmlns:a16="http://schemas.microsoft.com/office/drawing/2014/main" id="{A0FEDA17-928D-432F-A929-07867134B475}"/>
                </a:ext>
              </a:extLst>
            </p:cNvPr>
            <p:cNvPicPr>
              <a:picLocks noChangeAspect="1"/>
            </p:cNvPicPr>
            <p:nvPr>
              <p:custDataLst>
                <p:tags r:id="rId13"/>
              </p:custDataLst>
            </p:nvPr>
          </p:nvPicPr>
          <p:blipFill>
            <a:blip r:embed="rId40" cstate="print">
              <a:extLst>
                <a:ext uri="{28A0092B-C50C-407E-A947-70E740481C1C}">
                  <a14:useLocalDpi xmlns:a14="http://schemas.microsoft.com/office/drawing/2010/main" val="0"/>
                </a:ext>
              </a:extLst>
            </a:blip>
            <a:stretch>
              <a:fillRect/>
            </a:stretch>
          </p:blipFill>
          <p:spPr>
            <a:xfrm>
              <a:off x="1296253" y="1837140"/>
              <a:ext cx="890953" cy="229328"/>
            </a:xfrm>
            <a:prstGeom prst="rect">
              <a:avLst/>
            </a:prstGeom>
          </p:spPr>
        </p:pic>
      </p:grpSp>
      <p:grpSp>
        <p:nvGrpSpPr>
          <p:cNvPr id="7" name="Group 6">
            <a:extLst>
              <a:ext uri="{FF2B5EF4-FFF2-40B4-BE49-F238E27FC236}">
                <a16:creationId xmlns:a16="http://schemas.microsoft.com/office/drawing/2014/main" id="{A38389A3-94D3-26E3-C927-6BEA150C64E7}"/>
              </a:ext>
            </a:extLst>
          </p:cNvPr>
          <p:cNvGrpSpPr/>
          <p:nvPr/>
        </p:nvGrpSpPr>
        <p:grpSpPr>
          <a:xfrm>
            <a:off x="227726" y="3194990"/>
            <a:ext cx="6286548" cy="412473"/>
            <a:chOff x="1364286" y="3193910"/>
            <a:chExt cx="6286548" cy="412473"/>
          </a:xfrm>
        </p:grpSpPr>
        <p:grpSp>
          <p:nvGrpSpPr>
            <p:cNvPr id="101" name="Group 100">
              <a:extLst>
                <a:ext uri="{FF2B5EF4-FFF2-40B4-BE49-F238E27FC236}">
                  <a16:creationId xmlns:a16="http://schemas.microsoft.com/office/drawing/2014/main" id="{C1575F62-6EAF-4756-8B88-FE51B9ED8331}"/>
                </a:ext>
              </a:extLst>
            </p:cNvPr>
            <p:cNvGrpSpPr/>
            <p:nvPr/>
          </p:nvGrpSpPr>
          <p:grpSpPr>
            <a:xfrm>
              <a:off x="1364286" y="3193910"/>
              <a:ext cx="6286548" cy="412473"/>
              <a:chOff x="-158216" y="4562558"/>
              <a:chExt cx="5371655" cy="412473"/>
            </a:xfrm>
          </p:grpSpPr>
          <p:sp>
            <p:nvSpPr>
              <p:cNvPr id="102" name="Rounded Rectangle 21 2 1">
                <a:extLst>
                  <a:ext uri="{FF2B5EF4-FFF2-40B4-BE49-F238E27FC236}">
                    <a16:creationId xmlns:a16="http://schemas.microsoft.com/office/drawing/2014/main" id="{03B768F6-99DA-4447-A685-3F7AF1B28DCD}"/>
                  </a:ext>
                </a:extLst>
              </p:cNvPr>
              <p:cNvSpPr/>
              <p:nvPr/>
            </p:nvSpPr>
            <p:spPr bwMode="auto">
              <a:xfrm>
                <a:off x="-158216" y="4562558"/>
                <a:ext cx="5006828"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mbx10" charset="0"/>
                  <a:ea typeface="ＭＳ Ｐゴシック" charset="0"/>
                </a:endParaRPr>
              </a:p>
            </p:txBody>
          </p:sp>
          <p:sp>
            <p:nvSpPr>
              <p:cNvPr id="103" name="TextBox 102">
                <a:extLst>
                  <a:ext uri="{FF2B5EF4-FFF2-40B4-BE49-F238E27FC236}">
                    <a16:creationId xmlns:a16="http://schemas.microsoft.com/office/drawing/2014/main" id="{7F5B678D-FFCB-4713-AD17-DE0E43276BD1}"/>
                  </a:ext>
                </a:extLst>
              </p:cNvPr>
              <p:cNvSpPr txBox="1"/>
              <p:nvPr/>
            </p:nvSpPr>
            <p:spPr>
              <a:xfrm>
                <a:off x="-158216" y="4608925"/>
                <a:ext cx="5371655"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(as6)</a:t>
                </a:r>
                <a:r>
                  <a:rPr lang="en-US" sz="1400" dirty="0">
                    <a:solidFill>
                      <a:srgbClr val="000000"/>
                    </a:solidFill>
                    <a:latin typeface="Arial" panose="020B0604020202020204"/>
                    <a:ea typeface="宋体" charset="-122"/>
                  </a:rPr>
                  <a:t> Given         annotator responses,                         are independent   </a:t>
                </a:r>
                <a:endParaRPr lang="en-US" sz="1400" i="1" dirty="0">
                  <a:solidFill>
                    <a:srgbClr val="000000"/>
                  </a:solidFill>
                  <a:latin typeface="Arial" panose="020B0604020202020204"/>
                  <a:ea typeface="宋体" charset="-122"/>
                </a:endParaRPr>
              </a:p>
            </p:txBody>
          </p:sp>
        </p:grpSp>
        <p:pic>
          <p:nvPicPr>
            <p:cNvPr id="32" name="Picture 31" descr="\documentclass{article}&#10;\usepackage{amsmath,bm,amsfonts}&#10;\DeclareMathOperator{\prob}{Pr}&#10;\newcommand{\Expect}{{\rm I\kern-.3em E}}&#10;\pagestyle{empty}&#10;\begin{document}&#10;&#10;&#10;\begin{equation*}&#10;z_n^{(j)}&#10;\end{equation*}&#10;&#10;\end{document}" title="IguanaTex Bitmap Display">
              <a:extLst>
                <a:ext uri="{FF2B5EF4-FFF2-40B4-BE49-F238E27FC236}">
                  <a16:creationId xmlns:a16="http://schemas.microsoft.com/office/drawing/2014/main" id="{03F89DAA-9350-926A-1653-1A21EA1CA27B}"/>
                </a:ext>
              </a:extLst>
            </p:cNvPr>
            <p:cNvPicPr>
              <a:picLocks noChangeAspect="1"/>
            </p:cNvPicPr>
            <p:nvPr>
              <p:custDataLst>
                <p:tags r:id="rId10"/>
              </p:custDataLst>
            </p:nvPr>
          </p:nvPicPr>
          <p:blipFill>
            <a:blip r:embed="rId41" cstate="print">
              <a:extLst>
                <a:ext uri="{28A0092B-C50C-407E-A947-70E740481C1C}">
                  <a14:useLocalDpi xmlns:a14="http://schemas.microsoft.com/office/drawing/2010/main" val="0"/>
                </a:ext>
              </a:extLst>
            </a:blip>
            <a:stretch>
              <a:fillRect/>
            </a:stretch>
          </p:blipFill>
          <p:spPr>
            <a:xfrm>
              <a:off x="2457308" y="3239742"/>
              <a:ext cx="298302" cy="284077"/>
            </a:xfrm>
            <a:prstGeom prst="rect">
              <a:avLst/>
            </a:prstGeom>
          </p:spPr>
        </p:pic>
        <p:pic>
          <p:nvPicPr>
            <p:cNvPr id="106" name="Picture 105" descr="\documentclass{article}&#10;\usepackage{amsmath,bm,amsfonts}&#10;\DeclareMathOperator{\prob}{Pr}&#10;\newcommand{\Expect}{{\rm I\kern-.3em E}}&#10;\pagestyle{empty}&#10;\begin{document}&#10;&#10;&#10;\begin{equation*}&#10;\{\check{y}_n^{(m)}\}_{m\in\mathcal{C}_j}&#10;\end{equation*}&#10;&#10;\end{document}" title="IguanaTex Bitmap Display">
              <a:extLst>
                <a:ext uri="{FF2B5EF4-FFF2-40B4-BE49-F238E27FC236}">
                  <a16:creationId xmlns:a16="http://schemas.microsoft.com/office/drawing/2014/main" id="{CDDAE7ED-B063-23E5-C5E7-D7E75C15884A}"/>
                </a:ext>
              </a:extLst>
            </p:cNvPr>
            <p:cNvPicPr>
              <a:picLocks noChangeAspect="1"/>
            </p:cNvPicPr>
            <p:nvPr>
              <p:custDataLst>
                <p:tags r:id="rId11"/>
              </p:custDataLst>
            </p:nvPr>
          </p:nvPicPr>
          <p:blipFill>
            <a:blip r:embed="rId42" cstate="print">
              <a:extLst>
                <a:ext uri="{28A0092B-C50C-407E-A947-70E740481C1C}">
                  <a14:useLocalDpi xmlns:a14="http://schemas.microsoft.com/office/drawing/2010/main" val="0"/>
                </a:ext>
              </a:extLst>
            </a:blip>
            <a:stretch>
              <a:fillRect/>
            </a:stretch>
          </p:blipFill>
          <p:spPr>
            <a:xfrm>
              <a:off x="4543816" y="3239509"/>
              <a:ext cx="1045811" cy="278891"/>
            </a:xfrm>
            <a:prstGeom prst="rect">
              <a:avLst/>
            </a:prstGeom>
          </p:spPr>
        </p:pic>
      </p:grpSp>
      <p:grpSp>
        <p:nvGrpSpPr>
          <p:cNvPr id="91" name="Group 90">
            <a:extLst>
              <a:ext uri="{FF2B5EF4-FFF2-40B4-BE49-F238E27FC236}">
                <a16:creationId xmlns:a16="http://schemas.microsoft.com/office/drawing/2014/main" id="{74E57049-73F8-4CBA-AE73-EEE2C35C11DA}"/>
              </a:ext>
            </a:extLst>
          </p:cNvPr>
          <p:cNvGrpSpPr/>
          <p:nvPr/>
        </p:nvGrpSpPr>
        <p:grpSpPr>
          <a:xfrm>
            <a:off x="248494" y="3820330"/>
            <a:ext cx="5672431" cy="412473"/>
            <a:chOff x="-158216" y="4562558"/>
            <a:chExt cx="4846912" cy="412473"/>
          </a:xfrm>
        </p:grpSpPr>
        <p:sp>
          <p:nvSpPr>
            <p:cNvPr id="93" name="Rounded Rectangle 21 2 2">
              <a:extLst>
                <a:ext uri="{FF2B5EF4-FFF2-40B4-BE49-F238E27FC236}">
                  <a16:creationId xmlns:a16="http://schemas.microsoft.com/office/drawing/2014/main" id="{A995ACB5-95C5-421A-A9AC-714EE6652C89}"/>
                </a:ext>
              </a:extLst>
            </p:cNvPr>
            <p:cNvSpPr/>
            <p:nvPr/>
          </p:nvSpPr>
          <p:spPr bwMode="auto">
            <a:xfrm>
              <a:off x="-158215" y="4562558"/>
              <a:ext cx="4590873" cy="412473"/>
            </a:xfrm>
            <a:prstGeom prst="roundRect">
              <a:avLst/>
            </a:prstGeom>
            <a:solidFill>
              <a:srgbClr val="C6EEF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94" name="TextBox 93">
              <a:extLst>
                <a:ext uri="{FF2B5EF4-FFF2-40B4-BE49-F238E27FC236}">
                  <a16:creationId xmlns:a16="http://schemas.microsoft.com/office/drawing/2014/main" id="{35FF427A-AFF8-4B3D-8763-7FCE3A286AAE}"/>
                </a:ext>
              </a:extLst>
            </p:cNvPr>
            <p:cNvSpPr txBox="1"/>
            <p:nvPr/>
          </p:nvSpPr>
          <p:spPr>
            <a:xfrm>
              <a:off x="-158216" y="4608925"/>
              <a:ext cx="4846912" cy="307777"/>
            </a:xfrm>
            <a:prstGeom prst="rect">
              <a:avLst/>
            </a:prstGeom>
            <a:noFill/>
          </p:spPr>
          <p:txBody>
            <a:bodyPr wrap="square" rtlCol="0">
              <a:spAutoFit/>
            </a:bodyPr>
            <a:lstStyle/>
            <a:p>
              <a:pPr>
                <a:spcBef>
                  <a:spcPts val="450"/>
                </a:spcBef>
              </a:pPr>
              <a:r>
                <a:rPr lang="en-US" sz="1400" b="1" dirty="0">
                  <a:solidFill>
                    <a:srgbClr val="0070C0"/>
                  </a:solidFill>
                  <a:latin typeface="Arial" panose="020B0604020202020204"/>
                  <a:ea typeface="宋体" charset="-122"/>
                </a:rPr>
                <a:t>(as7)</a:t>
              </a:r>
              <a:r>
                <a:rPr lang="en-US" sz="1400" dirty="0">
                  <a:solidFill>
                    <a:srgbClr val="000000"/>
                  </a:solidFill>
                  <a:latin typeface="Arial" panose="020B0604020202020204"/>
                  <a:ea typeface="宋体" charset="-122"/>
                </a:rPr>
                <a:t> Given       hidden variables                       are independent</a:t>
              </a:r>
            </a:p>
          </p:txBody>
        </p:sp>
      </p:grpSp>
      <p:pic>
        <p:nvPicPr>
          <p:cNvPr id="58" name="Picture 57">
            <a:extLst>
              <a:ext uri="{FF2B5EF4-FFF2-40B4-BE49-F238E27FC236}">
                <a16:creationId xmlns:a16="http://schemas.microsoft.com/office/drawing/2014/main" id="{B352E2D8-2218-4A3D-BAFF-6B9BF9B6C279}"/>
              </a:ext>
            </a:extLst>
          </p:cNvPr>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1310501" y="3956420"/>
            <a:ext cx="222559" cy="153002"/>
          </a:xfrm>
          <a:prstGeom prst="rect">
            <a:avLst/>
          </a:prstGeom>
        </p:spPr>
      </p:pic>
      <p:pic>
        <p:nvPicPr>
          <p:cNvPr id="40" name="Picture 39" descr="\documentclass{article}&#10;\usepackage{amsmath,bm,amsfonts}&#10;\DeclareMathOperator{\prob}{Pr}&#10;\newcommand{\Expect}{{\rm I\kern-.3em E}}&#10;\pagestyle{empty}&#10;\begin{document}&#10;&#10;&#10;\begin{equation*}&#10;\{z_n^{(j)}\}_{j=1}^{J}&#10;\end{equation*}&#10;&#10;\end{document}" title="IguanaTex Bitmap Display">
            <a:extLst>
              <a:ext uri="{FF2B5EF4-FFF2-40B4-BE49-F238E27FC236}">
                <a16:creationId xmlns:a16="http://schemas.microsoft.com/office/drawing/2014/main" id="{EDD9159A-467A-59F3-BB43-FB28ADF7BD29}"/>
              </a:ext>
            </a:extLst>
          </p:cNvPr>
          <p:cNvPicPr>
            <a:picLocks noChangeAspect="1"/>
          </p:cNvPicPr>
          <p:nvPr>
            <p:custDataLst>
              <p:tags r:id="rId9"/>
            </p:custDataLst>
          </p:nvPr>
        </p:nvPicPr>
        <p:blipFill>
          <a:blip r:embed="rId43" cstate="print">
            <a:extLst>
              <a:ext uri="{28A0092B-C50C-407E-A947-70E740481C1C}">
                <a14:useLocalDpi xmlns:a14="http://schemas.microsoft.com/office/drawing/2010/main" val="0"/>
              </a:ext>
            </a:extLst>
          </a:blip>
          <a:stretch>
            <a:fillRect/>
          </a:stretch>
        </p:blipFill>
        <p:spPr>
          <a:xfrm>
            <a:off x="2961719" y="3861937"/>
            <a:ext cx="911914" cy="316013"/>
          </a:xfrm>
          <a:prstGeom prst="rect">
            <a:avLst/>
          </a:prstGeom>
        </p:spPr>
      </p:pic>
      <p:sp>
        <p:nvSpPr>
          <p:cNvPr id="70" name="TextBox 69">
            <a:extLst>
              <a:ext uri="{FF2B5EF4-FFF2-40B4-BE49-F238E27FC236}">
                <a16:creationId xmlns:a16="http://schemas.microsoft.com/office/drawing/2014/main" id="{4F250E75-1307-4381-8326-9C11123D5C8A}"/>
              </a:ext>
            </a:extLst>
          </p:cNvPr>
          <p:cNvSpPr txBox="1"/>
          <p:nvPr/>
        </p:nvSpPr>
        <p:spPr>
          <a:xfrm>
            <a:off x="249485" y="5426719"/>
            <a:ext cx="2575064"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Hierarchical label fusion</a:t>
            </a:r>
          </a:p>
        </p:txBody>
      </p:sp>
      <p:sp>
        <p:nvSpPr>
          <p:cNvPr id="71" name="TextBox 70">
            <a:extLst>
              <a:ext uri="{FF2B5EF4-FFF2-40B4-BE49-F238E27FC236}">
                <a16:creationId xmlns:a16="http://schemas.microsoft.com/office/drawing/2014/main" id="{1F5E3BF8-834C-4191-890D-B4BFF45EB0DD}"/>
              </a:ext>
            </a:extLst>
          </p:cNvPr>
          <p:cNvSpPr txBox="1"/>
          <p:nvPr/>
        </p:nvSpPr>
        <p:spPr>
          <a:xfrm>
            <a:off x="249485" y="5823852"/>
            <a:ext cx="5718232"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Caveat. </a:t>
            </a:r>
            <a:r>
              <a:rPr lang="en-US" sz="1600" dirty="0">
                <a:solidFill>
                  <a:srgbClr val="000000"/>
                </a:solidFill>
                <a:latin typeface="Arial" panose="020B0604020202020204"/>
                <a:ea typeface="宋体" charset="-122"/>
              </a:rPr>
              <a:t>Group indices are unknown, and must be estimated!</a:t>
            </a:r>
            <a:endParaRPr lang="en-US" sz="1600" b="1" dirty="0">
              <a:solidFill>
                <a:srgbClr val="000000"/>
              </a:solidFill>
              <a:latin typeface="Arial" panose="020B0604020202020204"/>
              <a:ea typeface="宋体" charset="-122"/>
            </a:endParaRPr>
          </a:p>
        </p:txBody>
      </p:sp>
      <p:sp>
        <p:nvSpPr>
          <p:cNvPr id="65" name="TextBox 64">
            <a:extLst>
              <a:ext uri="{FF2B5EF4-FFF2-40B4-BE49-F238E27FC236}">
                <a16:creationId xmlns:a16="http://schemas.microsoft.com/office/drawing/2014/main" id="{0C999919-6EC2-425C-BD3D-9AC20AFFCD16}"/>
              </a:ext>
            </a:extLst>
          </p:cNvPr>
          <p:cNvSpPr txBox="1"/>
          <p:nvPr/>
        </p:nvSpPr>
        <p:spPr>
          <a:xfrm>
            <a:off x="288496" y="869871"/>
            <a:ext cx="5081840" cy="338554"/>
          </a:xfrm>
          <a:prstGeom prst="rect">
            <a:avLst/>
          </a:prstGeom>
          <a:noFill/>
        </p:spPr>
        <p:txBody>
          <a:bodyPr wrap="none" rtlCol="0">
            <a:spAutoFit/>
          </a:bodyPr>
          <a:lstStyle/>
          <a:p>
            <a:pPr marL="285750" indent="-285750">
              <a:spcBef>
                <a:spcPts val="450"/>
              </a:spcBef>
              <a:buClr>
                <a:srgbClr val="0000FF"/>
              </a:buClr>
              <a:buFont typeface="Wingdings" panose="05000000000000000000" pitchFamily="2" charset="2"/>
              <a:buChar char="q"/>
            </a:pPr>
            <a:r>
              <a:rPr lang="en-US" sz="1600" dirty="0">
                <a:latin typeface="Arial" panose="020B0604020202020204"/>
                <a:ea typeface="宋体" charset="-122"/>
              </a:rPr>
              <a:t>DS model does not hold for </a:t>
            </a:r>
            <a:r>
              <a:rPr lang="en-US" sz="1600" dirty="0">
                <a:solidFill>
                  <a:srgbClr val="0000FF"/>
                </a:solidFill>
                <a:latin typeface="Arial" panose="020B0604020202020204"/>
                <a:ea typeface="宋体" charset="-122"/>
              </a:rPr>
              <a:t>dependent </a:t>
            </a:r>
            <a:r>
              <a:rPr lang="en-US" sz="1600" dirty="0">
                <a:latin typeface="Arial" panose="020B0604020202020204"/>
                <a:ea typeface="宋体" charset="-122"/>
              </a:rPr>
              <a:t>annotators</a:t>
            </a:r>
          </a:p>
        </p:txBody>
      </p:sp>
    </p:spTree>
    <p:custDataLst>
      <p:tags r:id="rId1"/>
    </p:custDataLst>
    <p:extLst>
      <p:ext uri="{BB962C8B-B14F-4D97-AF65-F5344CB8AC3E}">
        <p14:creationId xmlns:p14="http://schemas.microsoft.com/office/powerpoint/2010/main" val="13359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p:bldP spid="7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F9A9-7B61-7E1F-4B5C-9CF8C1771007}"/>
              </a:ext>
            </a:extLst>
          </p:cNvPr>
          <p:cNvSpPr>
            <a:spLocks noGrp="1"/>
          </p:cNvSpPr>
          <p:nvPr>
            <p:ph type="title"/>
          </p:nvPr>
        </p:nvSpPr>
        <p:spPr/>
        <p:txBody>
          <a:bodyPr>
            <a:normAutofit/>
          </a:bodyPr>
          <a:lstStyle/>
          <a:p>
            <a:r>
              <a:rPr lang="en-US" sz="3200" dirty="0"/>
              <a:t>Identifying annotator dependencies</a:t>
            </a:r>
          </a:p>
        </p:txBody>
      </p:sp>
      <p:sp>
        <p:nvSpPr>
          <p:cNvPr id="6" name="Slide Number Placeholder 5">
            <a:extLst>
              <a:ext uri="{FF2B5EF4-FFF2-40B4-BE49-F238E27FC236}">
                <a16:creationId xmlns:a16="http://schemas.microsoft.com/office/drawing/2014/main" id="{F89704E4-0854-649B-D693-B147692C8752}"/>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87</a:t>
            </a:fld>
            <a:endParaRPr lang="en-US">
              <a:solidFill>
                <a:srgbClr val="000000"/>
              </a:solidFill>
              <a:ea typeface="ＭＳ Ｐゴシック"/>
            </a:endParaRPr>
          </a:p>
        </p:txBody>
      </p:sp>
      <p:sp>
        <p:nvSpPr>
          <p:cNvPr id="4" name="TextBox 3">
            <a:extLst>
              <a:ext uri="{FF2B5EF4-FFF2-40B4-BE49-F238E27FC236}">
                <a16:creationId xmlns:a16="http://schemas.microsoft.com/office/drawing/2014/main" id="{94622B4C-43C6-C7EA-847F-738D5E81B4B2}"/>
              </a:ext>
            </a:extLst>
          </p:cNvPr>
          <p:cNvSpPr txBox="1"/>
          <p:nvPr/>
        </p:nvSpPr>
        <p:spPr>
          <a:xfrm>
            <a:off x="169492" y="1073150"/>
            <a:ext cx="5718232" cy="646331"/>
          </a:xfrm>
          <a:prstGeom prst="rect">
            <a:avLst/>
          </a:prstGeom>
          <a:noFill/>
        </p:spPr>
        <p:txBody>
          <a:bodyPr wrap="none" rtlCol="0">
            <a:spAutoFit/>
          </a:bodyPr>
          <a:lstStyle/>
          <a:p>
            <a:pPr marL="285750" indent="-285750">
              <a:buFont typeface="Wingdings" panose="05000000000000000000" pitchFamily="2" charset="2"/>
              <a:buChar char="q"/>
            </a:pPr>
            <a:r>
              <a:rPr lang="en-US" dirty="0"/>
              <a:t>Spectral methods for binary and general DS model </a:t>
            </a:r>
            <a:br>
              <a:rPr lang="en-US" dirty="0"/>
            </a:br>
            <a:r>
              <a:rPr lang="en-US" dirty="0"/>
              <a:t>[Jaffe et al’16,Traganitis-Giannakis’22]</a:t>
            </a:r>
          </a:p>
        </p:txBody>
      </p:sp>
      <p:sp>
        <p:nvSpPr>
          <p:cNvPr id="5" name="TextBox 4">
            <a:extLst>
              <a:ext uri="{FF2B5EF4-FFF2-40B4-BE49-F238E27FC236}">
                <a16:creationId xmlns:a16="http://schemas.microsoft.com/office/drawing/2014/main" id="{DE7D9F47-2638-7EF3-098D-E2D5722164C8}"/>
              </a:ext>
            </a:extLst>
          </p:cNvPr>
          <p:cNvSpPr txBox="1"/>
          <p:nvPr/>
        </p:nvSpPr>
        <p:spPr>
          <a:xfrm>
            <a:off x="58877" y="6328143"/>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
        <p:nvSpPr>
          <p:cNvPr id="7" name="TextBox 6">
            <a:extLst>
              <a:ext uri="{FF2B5EF4-FFF2-40B4-BE49-F238E27FC236}">
                <a16:creationId xmlns:a16="http://schemas.microsoft.com/office/drawing/2014/main" id="{26FB34EB-9436-00E2-EE89-FA0EC39B9352}"/>
              </a:ext>
            </a:extLst>
          </p:cNvPr>
          <p:cNvSpPr txBox="1"/>
          <p:nvPr/>
        </p:nvSpPr>
        <p:spPr>
          <a:xfrm>
            <a:off x="169492" y="2582951"/>
            <a:ext cx="470096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Worker-cluster model </a:t>
            </a:r>
            <a:r>
              <a:rPr lang="en-US" sz="1800" dirty="0">
                <a:latin typeface="Arial" panose="020B0604020202020204"/>
                <a:ea typeface="宋体" charset="-122"/>
              </a:rPr>
              <a:t>[Imamura et al’18]</a:t>
            </a:r>
            <a:r>
              <a:rPr lang="en-US" dirty="0"/>
              <a:t> </a:t>
            </a:r>
          </a:p>
        </p:txBody>
      </p:sp>
      <p:sp>
        <p:nvSpPr>
          <p:cNvPr id="9" name="TextBox 8">
            <a:extLst>
              <a:ext uri="{FF2B5EF4-FFF2-40B4-BE49-F238E27FC236}">
                <a16:creationId xmlns:a16="http://schemas.microsoft.com/office/drawing/2014/main" id="{EF8D62AA-46A5-AE2A-B49B-6743803CD2E7}"/>
              </a:ext>
            </a:extLst>
          </p:cNvPr>
          <p:cNvSpPr txBox="1"/>
          <p:nvPr/>
        </p:nvSpPr>
        <p:spPr>
          <a:xfrm>
            <a:off x="754230" y="3059668"/>
            <a:ext cx="3358612"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J</a:t>
            </a:r>
            <a:r>
              <a:rPr lang="en-US" dirty="0"/>
              <a:t> distinct confusion matrices</a:t>
            </a:r>
            <a:endParaRPr lang="en-US" i="1" dirty="0"/>
          </a:p>
        </p:txBody>
      </p:sp>
      <p:sp>
        <p:nvSpPr>
          <p:cNvPr id="10" name="TextBox 9">
            <a:extLst>
              <a:ext uri="{FF2B5EF4-FFF2-40B4-BE49-F238E27FC236}">
                <a16:creationId xmlns:a16="http://schemas.microsoft.com/office/drawing/2014/main" id="{63CA1034-7F96-D706-0949-842287D8DD8E}"/>
              </a:ext>
            </a:extLst>
          </p:cNvPr>
          <p:cNvSpPr txBox="1"/>
          <p:nvPr/>
        </p:nvSpPr>
        <p:spPr>
          <a:xfrm>
            <a:off x="169491" y="3972293"/>
            <a:ext cx="58464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 Bayesian methods – joint group and label inference </a:t>
            </a:r>
          </a:p>
        </p:txBody>
      </p:sp>
      <p:sp>
        <p:nvSpPr>
          <p:cNvPr id="11" name="TextBox 10">
            <a:extLst>
              <a:ext uri="{FF2B5EF4-FFF2-40B4-BE49-F238E27FC236}">
                <a16:creationId xmlns:a16="http://schemas.microsoft.com/office/drawing/2014/main" id="{B93FF3F5-BB69-C3F8-F545-9ED1593C883D}"/>
              </a:ext>
            </a:extLst>
          </p:cNvPr>
          <p:cNvSpPr txBox="1"/>
          <p:nvPr/>
        </p:nvSpPr>
        <p:spPr>
          <a:xfrm>
            <a:off x="754230" y="4533447"/>
            <a:ext cx="6782691"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Community Bayesian Classifier Combination [Venanzi et al’14]</a:t>
            </a:r>
          </a:p>
        </p:txBody>
      </p:sp>
      <p:sp>
        <p:nvSpPr>
          <p:cNvPr id="12" name="TextBox 11">
            <a:extLst>
              <a:ext uri="{FF2B5EF4-FFF2-40B4-BE49-F238E27FC236}">
                <a16:creationId xmlns:a16="http://schemas.microsoft.com/office/drawing/2014/main" id="{8A0ACE3F-B018-82A5-9A0D-00DF97743AF6}"/>
              </a:ext>
            </a:extLst>
          </p:cNvPr>
          <p:cNvSpPr txBox="1"/>
          <p:nvPr/>
        </p:nvSpPr>
        <p:spPr>
          <a:xfrm>
            <a:off x="754229" y="5046186"/>
            <a:ext cx="4859022"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Bayesian </a:t>
            </a:r>
            <a:r>
              <a:rPr lang="en-US" dirty="0" err="1"/>
              <a:t>nonparametrics</a:t>
            </a:r>
            <a:r>
              <a:rPr lang="en-US" dirty="0"/>
              <a:t> [Moreno et al’15]</a:t>
            </a:r>
          </a:p>
        </p:txBody>
      </p:sp>
      <p:sp>
        <p:nvSpPr>
          <p:cNvPr id="13" name="TextBox 12">
            <a:extLst>
              <a:ext uri="{FF2B5EF4-FFF2-40B4-BE49-F238E27FC236}">
                <a16:creationId xmlns:a16="http://schemas.microsoft.com/office/drawing/2014/main" id="{5959EC0F-C354-C2A3-42D6-915C249E9539}"/>
              </a:ext>
            </a:extLst>
          </p:cNvPr>
          <p:cNvSpPr txBox="1"/>
          <p:nvPr/>
        </p:nvSpPr>
        <p:spPr>
          <a:xfrm>
            <a:off x="754230" y="1792988"/>
            <a:ext cx="6218369"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Annotator clusters identified from second-order statistics</a:t>
            </a:r>
          </a:p>
        </p:txBody>
      </p:sp>
    </p:spTree>
    <p:extLst>
      <p:ext uri="{BB962C8B-B14F-4D97-AF65-F5344CB8AC3E}">
        <p14:creationId xmlns:p14="http://schemas.microsoft.com/office/powerpoint/2010/main" val="782844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78" y="185597"/>
            <a:ext cx="2941357" cy="547338"/>
          </a:xfrm>
        </p:spPr>
        <p:txBody>
          <a:bodyPr>
            <a:normAutofit/>
          </a:bodyPr>
          <a:lstStyle/>
          <a:p>
            <a:r>
              <a:rPr lang="en-US" sz="3200" dirty="0"/>
              <a:t>Synthetic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88</a:t>
            </a:fld>
            <a:endParaRPr lang="en-US">
              <a:solidFill>
                <a:srgbClr val="000000"/>
              </a:solidFill>
              <a:ea typeface="ＭＳ Ｐゴシック"/>
            </a:endParaRPr>
          </a:p>
        </p:txBody>
      </p:sp>
      <p:sp>
        <p:nvSpPr>
          <p:cNvPr id="58" name="TextBox 57">
            <a:extLst>
              <a:ext uri="{FF2B5EF4-FFF2-40B4-BE49-F238E27FC236}">
                <a16:creationId xmlns:a16="http://schemas.microsoft.com/office/drawing/2014/main" id="{F7707BB1-9432-4D27-9F57-117166FBF1EC}"/>
              </a:ext>
            </a:extLst>
          </p:cNvPr>
          <p:cNvSpPr txBox="1"/>
          <p:nvPr/>
        </p:nvSpPr>
        <p:spPr>
          <a:xfrm>
            <a:off x="283697" y="1038758"/>
            <a:ext cx="4817222" cy="648896"/>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Synthetic dataset: </a:t>
            </a:r>
            <a:r>
              <a:rPr lang="en-US" sz="1600" i="1" dirty="0">
                <a:solidFill>
                  <a:srgbClr val="000000"/>
                </a:solidFill>
                <a:latin typeface="Arial" panose="020B0604020202020204"/>
                <a:ea typeface="宋体" charset="-122"/>
              </a:rPr>
              <a:t>N = 5,000, M=40, K=3, J = 5 </a:t>
            </a:r>
            <a:r>
              <a:rPr lang="en-US" sz="1600" dirty="0">
                <a:solidFill>
                  <a:srgbClr val="000000"/>
                </a:solidFill>
                <a:latin typeface="Arial" panose="020B0604020202020204"/>
                <a:ea typeface="宋体" charset="-122"/>
              </a:rPr>
              <a:t> </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pic>
        <p:nvPicPr>
          <p:cNvPr id="6" name="Picture 5">
            <a:extLst>
              <a:ext uri="{FF2B5EF4-FFF2-40B4-BE49-F238E27FC236}">
                <a16:creationId xmlns:a16="http://schemas.microsoft.com/office/drawing/2014/main" id="{8A12C552-8B7B-4FE9-B45B-A772FDB7D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26885"/>
            <a:ext cx="4388795" cy="3608174"/>
          </a:xfrm>
          <a:prstGeom prst="rect">
            <a:avLst/>
          </a:prstGeom>
        </p:spPr>
      </p:pic>
      <p:pic>
        <p:nvPicPr>
          <p:cNvPr id="9" name="Picture 8">
            <a:extLst>
              <a:ext uri="{FF2B5EF4-FFF2-40B4-BE49-F238E27FC236}">
                <a16:creationId xmlns:a16="http://schemas.microsoft.com/office/drawing/2014/main" id="{5B58448E-6BD0-4A4F-9358-DA6272D1F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17" y="2526885"/>
            <a:ext cx="4388794" cy="3590244"/>
          </a:xfrm>
          <a:prstGeom prst="rect">
            <a:avLst/>
          </a:prstGeom>
        </p:spPr>
      </p:pic>
      <p:sp>
        <p:nvSpPr>
          <p:cNvPr id="11" name="TextBox 10">
            <a:extLst>
              <a:ext uri="{FF2B5EF4-FFF2-40B4-BE49-F238E27FC236}">
                <a16:creationId xmlns:a16="http://schemas.microsoft.com/office/drawing/2014/main" id="{AF3C57F9-D35A-4511-8891-BC798DB2760B}"/>
              </a:ext>
            </a:extLst>
          </p:cNvPr>
          <p:cNvSpPr txBox="1"/>
          <p:nvPr/>
        </p:nvSpPr>
        <p:spPr>
          <a:xfrm>
            <a:off x="283697"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DS: Expectation maximization </a:t>
            </a:r>
            <a:br>
              <a:rPr lang="en-US" sz="1600" dirty="0">
                <a:solidFill>
                  <a:srgbClr val="000000"/>
                </a:solidFill>
                <a:latin typeface="Arial" panose="020B0604020202020204"/>
                <a:ea typeface="宋体" charset="-122"/>
              </a:rPr>
            </a:br>
            <a:r>
              <a:rPr lang="en-US" sz="1600" dirty="0">
                <a:solidFill>
                  <a:srgbClr val="000000"/>
                </a:solidFill>
                <a:latin typeface="Arial" panose="020B0604020202020204"/>
                <a:ea typeface="宋体" charset="-122"/>
              </a:rPr>
              <a:t>MV: Majority voting</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
        <p:nvSpPr>
          <p:cNvPr id="12" name="TextBox 11">
            <a:extLst>
              <a:ext uri="{FF2B5EF4-FFF2-40B4-BE49-F238E27FC236}">
                <a16:creationId xmlns:a16="http://schemas.microsoft.com/office/drawing/2014/main" id="{3E2A5BA5-375A-4FBC-AC43-F258D7ECC7EE}"/>
              </a:ext>
            </a:extLst>
          </p:cNvPr>
          <p:cNvSpPr txBox="1"/>
          <p:nvPr/>
        </p:nvSpPr>
        <p:spPr>
          <a:xfrm>
            <a:off x="4751295" y="1567459"/>
            <a:ext cx="4467598" cy="895117"/>
          </a:xfrm>
          <a:prstGeom prst="rect">
            <a:avLst/>
          </a:prstGeom>
          <a:noFill/>
        </p:spPr>
        <p:txBody>
          <a:bodyPr wrap="squar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Group-aware DS (MV): Proposed algorithm + DS (MV)</a:t>
            </a:r>
            <a:endParaRPr lang="en-US" sz="1600" i="1" dirty="0">
              <a:solidFill>
                <a:srgbClr val="000000"/>
              </a:solidFill>
              <a:latin typeface="Arial" panose="020B0604020202020204"/>
              <a:ea typeface="宋体" charset="-122"/>
            </a:endParaRPr>
          </a:p>
          <a:p>
            <a:pPr>
              <a:spcBef>
                <a:spcPts val="450"/>
              </a:spcBef>
            </a:pPr>
            <a:endParaRPr lang="en-US" sz="1600" dirty="0">
              <a:solidFill>
                <a:srgbClr val="000000"/>
              </a:solidFill>
              <a:latin typeface="Arial" panose="020B0604020202020204"/>
              <a:ea typeface="宋体" charset="-122"/>
            </a:endParaRPr>
          </a:p>
        </p:txBody>
      </p:sp>
    </p:spTree>
    <p:custDataLst>
      <p:tags r:id="rId1"/>
    </p:custDataLst>
    <p:extLst>
      <p:ext uri="{BB962C8B-B14F-4D97-AF65-F5344CB8AC3E}">
        <p14:creationId xmlns:p14="http://schemas.microsoft.com/office/powerpoint/2010/main" val="689126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12" y="-9810"/>
            <a:ext cx="5124416" cy="846235"/>
          </a:xfrm>
        </p:spPr>
        <p:txBody>
          <a:bodyPr>
            <a:normAutofit/>
          </a:bodyPr>
          <a:lstStyle/>
          <a:p>
            <a:r>
              <a:rPr lang="en-US" sz="3200" dirty="0"/>
              <a:t>Real data tests</a:t>
            </a:r>
          </a:p>
        </p:txBody>
      </p:sp>
      <p:sp>
        <p:nvSpPr>
          <p:cNvPr id="5" name="Slide Number Placeholder 4"/>
          <p:cNvSpPr>
            <a:spLocks noGrp="1"/>
          </p:cNvSpPr>
          <p:nvPr>
            <p:ph type="sldNum" sz="quarter" idx="12"/>
          </p:nvPr>
        </p:nvSpPr>
        <p:spPr>
          <a:xfrm>
            <a:off x="6521357" y="6313068"/>
            <a:ext cx="2133600" cy="457200"/>
          </a:xfrm>
        </p:spPr>
        <p:txBody>
          <a:bodyPr/>
          <a:lstStyle/>
          <a:p>
            <a:pPr>
              <a:defRPr/>
            </a:pPr>
            <a:fld id="{65C7B4C7-9631-4E7F-B6B5-87750243A7A4}" type="slidenum">
              <a:rPr lang="en-US">
                <a:solidFill>
                  <a:srgbClr val="000000"/>
                </a:solidFill>
                <a:ea typeface="ＭＳ Ｐゴシック"/>
              </a:rPr>
              <a:pPr>
                <a:defRPr/>
              </a:pPr>
              <a:t>89</a:t>
            </a:fld>
            <a:endParaRPr lang="en-US">
              <a:solidFill>
                <a:srgbClr val="000000"/>
              </a:solidFill>
              <a:ea typeface="ＭＳ Ｐゴシック"/>
            </a:endParaRPr>
          </a:p>
        </p:txBody>
      </p:sp>
      <p:graphicFrame>
        <p:nvGraphicFramePr>
          <p:cNvPr id="3" name="Table 3">
            <a:extLst>
              <a:ext uri="{FF2B5EF4-FFF2-40B4-BE49-F238E27FC236}">
                <a16:creationId xmlns:a16="http://schemas.microsoft.com/office/drawing/2014/main" id="{5AB7876B-8240-4A33-A8C7-6E0010B82E8D}"/>
              </a:ext>
            </a:extLst>
          </p:cNvPr>
          <p:cNvGraphicFramePr>
            <a:graphicFrameLocks noGrp="1"/>
          </p:cNvGraphicFramePr>
          <p:nvPr/>
        </p:nvGraphicFramePr>
        <p:xfrm>
          <a:off x="662721" y="4074303"/>
          <a:ext cx="7655860" cy="1483360"/>
        </p:xfrm>
        <a:graphic>
          <a:graphicData uri="http://schemas.openxmlformats.org/drawingml/2006/table">
            <a:tbl>
              <a:tblPr firstRow="1" bandRow="1">
                <a:tableStyleId>{5C22544A-7EE6-4342-B048-85BDC9FD1C3A}</a:tableStyleId>
              </a:tblPr>
              <a:tblGrid>
                <a:gridCol w="1531172">
                  <a:extLst>
                    <a:ext uri="{9D8B030D-6E8A-4147-A177-3AD203B41FA5}">
                      <a16:colId xmlns:a16="http://schemas.microsoft.com/office/drawing/2014/main" val="2520125048"/>
                    </a:ext>
                  </a:extLst>
                </a:gridCol>
                <a:gridCol w="1531172">
                  <a:extLst>
                    <a:ext uri="{9D8B030D-6E8A-4147-A177-3AD203B41FA5}">
                      <a16:colId xmlns:a16="http://schemas.microsoft.com/office/drawing/2014/main" val="4074053708"/>
                    </a:ext>
                  </a:extLst>
                </a:gridCol>
                <a:gridCol w="1276576">
                  <a:extLst>
                    <a:ext uri="{9D8B030D-6E8A-4147-A177-3AD203B41FA5}">
                      <a16:colId xmlns:a16="http://schemas.microsoft.com/office/drawing/2014/main" val="2964027818"/>
                    </a:ext>
                  </a:extLst>
                </a:gridCol>
                <a:gridCol w="1658471">
                  <a:extLst>
                    <a:ext uri="{9D8B030D-6E8A-4147-A177-3AD203B41FA5}">
                      <a16:colId xmlns:a16="http://schemas.microsoft.com/office/drawing/2014/main" val="3506226726"/>
                    </a:ext>
                  </a:extLst>
                </a:gridCol>
                <a:gridCol w="1658469">
                  <a:extLst>
                    <a:ext uri="{9D8B030D-6E8A-4147-A177-3AD203B41FA5}">
                      <a16:colId xmlns:a16="http://schemas.microsoft.com/office/drawing/2014/main" val="4233518022"/>
                    </a:ext>
                  </a:extLst>
                </a:gridCol>
              </a:tblGrid>
              <a:tr h="370840">
                <a:tc>
                  <a:txBody>
                    <a:bodyPr/>
                    <a:lstStyle/>
                    <a:p>
                      <a:pPr algn="ctr"/>
                      <a:r>
                        <a:rPr lang="en-US" dirty="0"/>
                        <a:t>Dataset</a:t>
                      </a:r>
                    </a:p>
                  </a:txBody>
                  <a:tcPr/>
                </a:tc>
                <a:tc>
                  <a:txBody>
                    <a:bodyPr/>
                    <a:lstStyle/>
                    <a:p>
                      <a:pPr algn="ctr"/>
                      <a:r>
                        <a:rPr lang="en-US" dirty="0"/>
                        <a:t>MV</a:t>
                      </a:r>
                    </a:p>
                  </a:txBody>
                  <a:tcPr/>
                </a:tc>
                <a:tc>
                  <a:txBody>
                    <a:bodyPr/>
                    <a:lstStyle/>
                    <a:p>
                      <a:pPr algn="ctr"/>
                      <a:r>
                        <a:rPr lang="en-US" dirty="0"/>
                        <a:t>DS</a:t>
                      </a:r>
                    </a:p>
                  </a:txBody>
                  <a:tcPr/>
                </a:tc>
                <a:tc>
                  <a:txBody>
                    <a:bodyPr/>
                    <a:lstStyle/>
                    <a:p>
                      <a:r>
                        <a:rPr lang="en-US" dirty="0"/>
                        <a:t>Group-aware MV </a:t>
                      </a:r>
                    </a:p>
                  </a:txBody>
                  <a:tcPr/>
                </a:tc>
                <a:tc>
                  <a:txBody>
                    <a:bodyPr/>
                    <a:lstStyle/>
                    <a:p>
                      <a:r>
                        <a:rPr lang="en-US" dirty="0"/>
                        <a:t>Group-aware DS</a:t>
                      </a:r>
                    </a:p>
                  </a:txBody>
                  <a:tcPr/>
                </a:tc>
                <a:extLst>
                  <a:ext uri="{0D108BD9-81ED-4DB2-BD59-A6C34878D82A}">
                    <a16:rowId xmlns:a16="http://schemas.microsoft.com/office/drawing/2014/main" val="3748494130"/>
                  </a:ext>
                </a:extLst>
              </a:tr>
              <a:tr h="370840">
                <a:tc>
                  <a:txBody>
                    <a:bodyPr/>
                    <a:lstStyle/>
                    <a:p>
                      <a:r>
                        <a:rPr lang="en-US" dirty="0"/>
                        <a:t>Bluebird</a:t>
                      </a:r>
                    </a:p>
                  </a:txBody>
                  <a:tcPr/>
                </a:tc>
                <a:tc>
                  <a:txBody>
                    <a:bodyPr/>
                    <a:lstStyle/>
                    <a:p>
                      <a:pPr algn="ctr"/>
                      <a:r>
                        <a:rPr lang="en-US" dirty="0"/>
                        <a:t>75.92%</a:t>
                      </a:r>
                    </a:p>
                  </a:txBody>
                  <a:tcPr/>
                </a:tc>
                <a:tc>
                  <a:txBody>
                    <a:bodyPr/>
                    <a:lstStyle/>
                    <a:p>
                      <a:pPr algn="ctr"/>
                      <a:r>
                        <a:rPr lang="en-US" dirty="0"/>
                        <a:t>87.96%</a:t>
                      </a:r>
                    </a:p>
                  </a:txBody>
                  <a:tcPr/>
                </a:tc>
                <a:tc>
                  <a:txBody>
                    <a:bodyPr/>
                    <a:lstStyle/>
                    <a:p>
                      <a:pPr algn="ctr"/>
                      <a:r>
                        <a:rPr lang="en-US" dirty="0"/>
                        <a:t>72.22% </a:t>
                      </a:r>
                      <a:r>
                        <a:rPr lang="en-US" b="1" dirty="0"/>
                        <a:t>(</a:t>
                      </a:r>
                      <a:r>
                        <a:rPr lang="en-US" b="1" i="1" dirty="0"/>
                        <a:t>J = 7)</a:t>
                      </a:r>
                      <a:endParaRPr lang="en-US" dirty="0"/>
                    </a:p>
                  </a:txBody>
                  <a:tcPr/>
                </a:tc>
                <a:tc>
                  <a:txBody>
                    <a:bodyPr/>
                    <a:lstStyle/>
                    <a:p>
                      <a:pPr algn="ctr"/>
                      <a:r>
                        <a:rPr lang="en-US" dirty="0"/>
                        <a:t>91.6% </a:t>
                      </a:r>
                      <a:r>
                        <a:rPr lang="en-US" b="1" dirty="0"/>
                        <a:t>(</a:t>
                      </a:r>
                      <a:r>
                        <a:rPr lang="en-US" b="1" i="1" dirty="0"/>
                        <a:t>J = 7)</a:t>
                      </a:r>
                      <a:endParaRPr lang="en-US" dirty="0"/>
                    </a:p>
                  </a:txBody>
                  <a:tcPr/>
                </a:tc>
                <a:extLst>
                  <a:ext uri="{0D108BD9-81ED-4DB2-BD59-A6C34878D82A}">
                    <a16:rowId xmlns:a16="http://schemas.microsoft.com/office/drawing/2014/main" val="760530254"/>
                  </a:ext>
                </a:extLst>
              </a:tr>
              <a:tr h="370840">
                <a:tc>
                  <a:txBody>
                    <a:bodyPr/>
                    <a:lstStyle/>
                    <a:p>
                      <a:r>
                        <a:rPr lang="en-US" dirty="0"/>
                        <a:t>Shuttle</a:t>
                      </a:r>
                    </a:p>
                  </a:txBody>
                  <a:tcPr/>
                </a:tc>
                <a:tc>
                  <a:txBody>
                    <a:bodyPr/>
                    <a:lstStyle/>
                    <a:p>
                      <a:pPr algn="ctr"/>
                      <a:r>
                        <a:rPr lang="en-US" dirty="0"/>
                        <a:t>98.82%</a:t>
                      </a:r>
                    </a:p>
                  </a:txBody>
                  <a:tcPr/>
                </a:tc>
                <a:tc>
                  <a:txBody>
                    <a:bodyPr/>
                    <a:lstStyle/>
                    <a:p>
                      <a:pPr algn="ctr"/>
                      <a:r>
                        <a:rPr lang="en-US" dirty="0"/>
                        <a:t>97.54%</a:t>
                      </a:r>
                    </a:p>
                  </a:txBody>
                  <a:tcPr/>
                </a:tc>
                <a:tc>
                  <a:txBody>
                    <a:bodyPr/>
                    <a:lstStyle/>
                    <a:p>
                      <a:pPr algn="ctr"/>
                      <a:r>
                        <a:rPr lang="en-US" dirty="0"/>
                        <a:t>98.93% </a:t>
                      </a:r>
                      <a:r>
                        <a:rPr lang="en-US" b="1" dirty="0"/>
                        <a:t>(</a:t>
                      </a:r>
                      <a:r>
                        <a:rPr lang="en-US" b="1" i="1" dirty="0"/>
                        <a:t>J = 3)</a:t>
                      </a:r>
                      <a:endParaRPr lang="en-US" dirty="0"/>
                    </a:p>
                  </a:txBody>
                  <a:tcPr/>
                </a:tc>
                <a:tc>
                  <a:txBody>
                    <a:bodyPr/>
                    <a:lstStyle/>
                    <a:p>
                      <a:pPr algn="ctr"/>
                      <a:r>
                        <a:rPr lang="en-US" dirty="0"/>
                        <a:t>99.46% </a:t>
                      </a:r>
                      <a:r>
                        <a:rPr lang="en-US" b="1" dirty="0"/>
                        <a:t>(</a:t>
                      </a:r>
                      <a:r>
                        <a:rPr lang="en-US" b="1" i="1" dirty="0"/>
                        <a:t>J = 3)</a:t>
                      </a:r>
                      <a:endParaRPr lang="en-US" dirty="0"/>
                    </a:p>
                  </a:txBody>
                  <a:tcPr/>
                </a:tc>
                <a:extLst>
                  <a:ext uri="{0D108BD9-81ED-4DB2-BD59-A6C34878D82A}">
                    <a16:rowId xmlns:a16="http://schemas.microsoft.com/office/drawing/2014/main" val="4217690285"/>
                  </a:ext>
                </a:extLst>
              </a:tr>
              <a:tr h="370840">
                <a:tc>
                  <a:txBody>
                    <a:bodyPr/>
                    <a:lstStyle/>
                    <a:p>
                      <a:r>
                        <a:rPr lang="en-US" dirty="0" err="1"/>
                        <a:t>CoverType</a:t>
                      </a:r>
                      <a:endParaRPr lang="en-US" dirty="0"/>
                    </a:p>
                  </a:txBody>
                  <a:tcPr/>
                </a:tc>
                <a:tc>
                  <a:txBody>
                    <a:bodyPr/>
                    <a:lstStyle/>
                    <a:p>
                      <a:pPr algn="ctr"/>
                      <a:r>
                        <a:rPr lang="en-US" dirty="0"/>
                        <a:t>75%</a:t>
                      </a:r>
                    </a:p>
                  </a:txBody>
                  <a:tcPr/>
                </a:tc>
                <a:tc>
                  <a:txBody>
                    <a:bodyPr/>
                    <a:lstStyle/>
                    <a:p>
                      <a:pPr algn="ctr"/>
                      <a:r>
                        <a:rPr lang="en-US" dirty="0"/>
                        <a:t>48.46%</a:t>
                      </a:r>
                    </a:p>
                  </a:txBody>
                  <a:tcPr/>
                </a:tc>
                <a:tc>
                  <a:txBody>
                    <a:bodyPr/>
                    <a:lstStyle/>
                    <a:p>
                      <a:pPr algn="ctr"/>
                      <a:r>
                        <a:rPr lang="en-US" b="0" dirty="0"/>
                        <a:t>74.49% </a:t>
                      </a:r>
                      <a:r>
                        <a:rPr lang="en-US" b="1" dirty="0"/>
                        <a:t>(</a:t>
                      </a:r>
                      <a:r>
                        <a:rPr lang="en-US" b="1" i="1" dirty="0"/>
                        <a:t>J = 4)</a:t>
                      </a:r>
                      <a:endParaRPr lang="en-US" b="1" dirty="0"/>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b="1" dirty="0"/>
                        <a:t> </a:t>
                      </a:r>
                      <a:r>
                        <a:rPr lang="en-US" b="0" dirty="0"/>
                        <a:t>74.09% </a:t>
                      </a:r>
                      <a:r>
                        <a:rPr lang="en-US" b="1" dirty="0"/>
                        <a:t>(</a:t>
                      </a:r>
                      <a:r>
                        <a:rPr lang="en-US" b="1" i="1" dirty="0"/>
                        <a:t>J = 4)</a:t>
                      </a:r>
                      <a:endParaRPr lang="en-US" b="1" dirty="0"/>
                    </a:p>
                  </a:txBody>
                  <a:tcPr/>
                </a:tc>
                <a:extLst>
                  <a:ext uri="{0D108BD9-81ED-4DB2-BD59-A6C34878D82A}">
                    <a16:rowId xmlns:a16="http://schemas.microsoft.com/office/drawing/2014/main" val="3335386524"/>
                  </a:ext>
                </a:extLst>
              </a:tr>
            </a:tbl>
          </a:graphicData>
        </a:graphic>
      </p:graphicFrame>
      <p:sp>
        <p:nvSpPr>
          <p:cNvPr id="4" name="TextBox 3">
            <a:extLst>
              <a:ext uri="{FF2B5EF4-FFF2-40B4-BE49-F238E27FC236}">
                <a16:creationId xmlns:a16="http://schemas.microsoft.com/office/drawing/2014/main" id="{0D50E722-3845-44FB-8615-00225BA00CF8}"/>
              </a:ext>
            </a:extLst>
          </p:cNvPr>
          <p:cNvSpPr txBox="1"/>
          <p:nvPr/>
        </p:nvSpPr>
        <p:spPr>
          <a:xfrm>
            <a:off x="400183" y="1676394"/>
            <a:ext cx="4536809" cy="1308050"/>
          </a:xfrm>
          <a:prstGeom prst="rect">
            <a:avLst/>
          </a:prstGeom>
          <a:noFill/>
        </p:spPr>
        <p:txBody>
          <a:bodyPr wrap="square" rtlCol="0">
            <a:spAutoFit/>
          </a:bodyPr>
          <a:lstStyle/>
          <a:p>
            <a:pPr marL="285750" indent="-285750" algn="l">
              <a:spcBef>
                <a:spcPts val="600"/>
              </a:spcBef>
              <a:buFont typeface="Wingdings" panose="05000000000000000000" pitchFamily="2" charset="2"/>
              <a:buChar char="q"/>
            </a:pPr>
            <a:r>
              <a:rPr lang="en-US" sz="1600" dirty="0">
                <a:ea typeface="宋体" charset="-122"/>
              </a:rPr>
              <a:t>Bluebird, </a:t>
            </a:r>
            <a:r>
              <a:rPr lang="en-US" sz="1600" i="1" dirty="0">
                <a:ea typeface="宋体" charset="-122"/>
              </a:rPr>
              <a:t>N = 108, M = 39, K = 2</a:t>
            </a:r>
            <a:r>
              <a:rPr lang="en-US" sz="1600" dirty="0">
                <a:ea typeface="宋体" charset="-122"/>
              </a:rPr>
              <a:t> </a:t>
            </a:r>
          </a:p>
          <a:p>
            <a:pPr marL="285750" indent="-285750" algn="l">
              <a:spcBef>
                <a:spcPts val="600"/>
              </a:spcBef>
              <a:buFont typeface="Wingdings" panose="05000000000000000000" pitchFamily="2" charset="2"/>
              <a:buChar char="q"/>
            </a:pPr>
            <a:r>
              <a:rPr lang="en-US" sz="1600" dirty="0">
                <a:ea typeface="宋体" charset="-122"/>
              </a:rPr>
              <a:t>Shuttle, </a:t>
            </a:r>
            <a:r>
              <a:rPr lang="en-US" sz="1600" i="1" dirty="0">
                <a:ea typeface="宋体" charset="-122"/>
              </a:rPr>
              <a:t>N = 58,000, M = 15, K = 7</a:t>
            </a:r>
          </a:p>
          <a:p>
            <a:pPr marL="285750" indent="-285750">
              <a:spcBef>
                <a:spcPts val="600"/>
              </a:spcBef>
              <a:buFont typeface="Wingdings" panose="05000000000000000000" pitchFamily="2" charset="2"/>
              <a:buChar char="q"/>
            </a:pPr>
            <a:r>
              <a:rPr lang="en-US" sz="1600" dirty="0" err="1">
                <a:ea typeface="宋体" charset="-122"/>
              </a:rPr>
              <a:t>CoverType</a:t>
            </a:r>
            <a:r>
              <a:rPr lang="en-US" sz="1600" dirty="0">
                <a:ea typeface="宋体" charset="-122"/>
              </a:rPr>
              <a:t>, </a:t>
            </a:r>
            <a:r>
              <a:rPr lang="en-US" sz="1600" i="1" dirty="0">
                <a:ea typeface="宋体" charset="-122"/>
              </a:rPr>
              <a:t>N = 581,012 , M = 15 , K  = 7 </a:t>
            </a:r>
            <a:endParaRPr lang="en-US" sz="1600" dirty="0">
              <a:ea typeface="宋体" charset="-122"/>
            </a:endParaRPr>
          </a:p>
          <a:p>
            <a:pPr algn="l">
              <a:spcBef>
                <a:spcPts val="600"/>
              </a:spcBef>
            </a:pPr>
            <a:endParaRPr lang="en-US" sz="1600" dirty="0">
              <a:ea typeface="宋体" charset="-122"/>
            </a:endParaRPr>
          </a:p>
        </p:txBody>
      </p:sp>
      <p:pic>
        <p:nvPicPr>
          <p:cNvPr id="12" name="Picture 11">
            <a:extLst>
              <a:ext uri="{FF2B5EF4-FFF2-40B4-BE49-F238E27FC236}">
                <a16:creationId xmlns:a16="http://schemas.microsoft.com/office/drawing/2014/main" id="{69DE92F3-148E-4E41-A2EE-6B7475D61842}"/>
              </a:ext>
            </a:extLst>
          </p:cNvPr>
          <p:cNvPicPr>
            <a:picLocks noChangeAspect="1"/>
          </p:cNvPicPr>
          <p:nvPr/>
        </p:nvPicPr>
        <p:blipFill>
          <a:blip r:embed="rId4"/>
          <a:stretch>
            <a:fillRect/>
          </a:stretch>
        </p:blipFill>
        <p:spPr>
          <a:xfrm>
            <a:off x="5248228" y="1563955"/>
            <a:ext cx="2546257" cy="1771585"/>
          </a:xfrm>
          <a:prstGeom prst="rect">
            <a:avLst/>
          </a:prstGeom>
        </p:spPr>
      </p:pic>
      <p:pic>
        <p:nvPicPr>
          <p:cNvPr id="10" name="Picture 9">
            <a:extLst>
              <a:ext uri="{FF2B5EF4-FFF2-40B4-BE49-F238E27FC236}">
                <a16:creationId xmlns:a16="http://schemas.microsoft.com/office/drawing/2014/main" id="{E4F4081F-EE3E-45B1-91AE-DD5B71CEE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00" y="991203"/>
            <a:ext cx="2095500" cy="1638300"/>
          </a:xfrm>
          <a:prstGeom prst="rect">
            <a:avLst/>
          </a:prstGeom>
        </p:spPr>
      </p:pic>
      <p:sp>
        <p:nvSpPr>
          <p:cNvPr id="13" name="TextBox 12">
            <a:extLst>
              <a:ext uri="{FF2B5EF4-FFF2-40B4-BE49-F238E27FC236}">
                <a16:creationId xmlns:a16="http://schemas.microsoft.com/office/drawing/2014/main" id="{FB89F38E-EBA4-4253-8BB5-19F907DC5E52}"/>
              </a:ext>
            </a:extLst>
          </p:cNvPr>
          <p:cNvSpPr txBox="1"/>
          <p:nvPr/>
        </p:nvSpPr>
        <p:spPr>
          <a:xfrm>
            <a:off x="3368850" y="3658898"/>
            <a:ext cx="2326278" cy="338554"/>
          </a:xfrm>
          <a:prstGeom prst="rect">
            <a:avLst/>
          </a:prstGeom>
          <a:noFill/>
        </p:spPr>
        <p:txBody>
          <a:bodyPr wrap="none" rtlCol="0">
            <a:spAutoFit/>
          </a:bodyPr>
          <a:lstStyle/>
          <a:p>
            <a:pPr algn="l">
              <a:spcBef>
                <a:spcPts val="600"/>
              </a:spcBef>
            </a:pPr>
            <a:r>
              <a:rPr lang="en-US" sz="1600" dirty="0">
                <a:ea typeface="宋体" charset="-122"/>
              </a:rPr>
              <a:t>Classification accuracy </a:t>
            </a:r>
          </a:p>
        </p:txBody>
      </p:sp>
      <p:sp>
        <p:nvSpPr>
          <p:cNvPr id="7" name="TextBox 6">
            <a:extLst>
              <a:ext uri="{FF2B5EF4-FFF2-40B4-BE49-F238E27FC236}">
                <a16:creationId xmlns:a16="http://schemas.microsoft.com/office/drawing/2014/main" id="{A18FDC9C-3EC8-2D07-9234-6984F374043C}"/>
              </a:ext>
            </a:extLst>
          </p:cNvPr>
          <p:cNvSpPr txBox="1"/>
          <p:nvPr/>
        </p:nvSpPr>
        <p:spPr>
          <a:xfrm>
            <a:off x="41839" y="6339745"/>
            <a:ext cx="9461306" cy="523220"/>
          </a:xfrm>
          <a:prstGeom prst="rect">
            <a:avLst/>
          </a:prstGeom>
          <a:noFill/>
        </p:spPr>
        <p:txBody>
          <a:bodyPr wrap="square">
            <a:spAutoFit/>
          </a:bodyPr>
          <a:lstStyle/>
          <a:p>
            <a:pPr algn="l"/>
            <a:r>
              <a:rPr lang="en-US" sz="1400" b="0" i="0" dirty="0">
                <a:solidFill>
                  <a:srgbClr val="000000"/>
                </a:solidFill>
                <a:effectLst/>
              </a:rPr>
              <a:t>P. A. </a:t>
            </a:r>
            <a:r>
              <a:rPr lang="en-US" sz="1400" b="0" i="0" dirty="0" err="1">
                <a:solidFill>
                  <a:srgbClr val="000000"/>
                </a:solidFill>
                <a:effectLst/>
              </a:rPr>
              <a:t>Traganitis</a:t>
            </a:r>
            <a:r>
              <a:rPr lang="en-US" sz="1400" dirty="0">
                <a:solidFill>
                  <a:srgbClr val="000000"/>
                </a:solidFill>
              </a:rPr>
              <a:t>, </a:t>
            </a:r>
            <a:r>
              <a:rPr lang="en-US" sz="1400" b="0" i="0" dirty="0">
                <a:solidFill>
                  <a:srgbClr val="000000"/>
                </a:solidFill>
                <a:effectLst/>
              </a:rPr>
              <a:t>G. B. Giannakis, "Identifying Dependent Annotators in Crowdsourcing," </a:t>
            </a:r>
            <a:br>
              <a:rPr lang="en-US" sz="1400" b="0" i="0" dirty="0">
                <a:solidFill>
                  <a:srgbClr val="000000"/>
                </a:solidFill>
                <a:effectLst/>
              </a:rPr>
            </a:br>
            <a:r>
              <a:rPr lang="en-US" sz="1400" b="0" i="1" dirty="0">
                <a:solidFill>
                  <a:srgbClr val="000000"/>
                </a:solidFill>
                <a:effectLst/>
              </a:rPr>
              <a:t>Proc. Asilomar Conf</a:t>
            </a:r>
            <a:r>
              <a:rPr lang="en-US" sz="1400" b="0" i="0" dirty="0">
                <a:solidFill>
                  <a:srgbClr val="000000"/>
                </a:solidFill>
                <a:effectLst/>
              </a:rPr>
              <a:t>., 2022.</a:t>
            </a:r>
          </a:p>
        </p:txBody>
      </p:sp>
    </p:spTree>
    <p:custDataLst>
      <p:tags r:id="rId1"/>
    </p:custDataLst>
    <p:extLst>
      <p:ext uri="{BB962C8B-B14F-4D97-AF65-F5344CB8AC3E}">
        <p14:creationId xmlns:p14="http://schemas.microsoft.com/office/powerpoint/2010/main" val="298067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B230C-EDE0-3AF9-8F0C-E1F3B168C2A7}"/>
            </a:ext>
          </a:extLst>
        </p:cNvPr>
        <p:cNvGrpSpPr/>
        <p:nvPr/>
      </p:nvGrpSpPr>
      <p:grpSpPr>
        <a:xfrm>
          <a:off x="0" y="0"/>
          <a:ext cx="0" cy="0"/>
          <a:chOff x="0" y="0"/>
          <a:chExt cx="0" cy="0"/>
        </a:xfrm>
      </p:grpSpPr>
      <p:pic>
        <p:nvPicPr>
          <p:cNvPr id="13" name="Picture 12" descr="A screenshot of a cell phone&#10;&#10;Description automatically generated with medium confidence">
            <a:extLst>
              <a:ext uri="{FF2B5EF4-FFF2-40B4-BE49-F238E27FC236}">
                <a16:creationId xmlns:a16="http://schemas.microsoft.com/office/drawing/2014/main" id="{33BC1C30-14C7-540E-5394-C004B3DAF9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09" t="12545" r="2792" b="18837"/>
          <a:stretch/>
        </p:blipFill>
        <p:spPr>
          <a:xfrm>
            <a:off x="5429436" y="1768130"/>
            <a:ext cx="2377979" cy="1096274"/>
          </a:xfrm>
          <a:prstGeom prst="rect">
            <a:avLst/>
          </a:prstGeom>
        </p:spPr>
      </p:pic>
      <p:pic>
        <p:nvPicPr>
          <p:cNvPr id="19" name="Picture 18" descr="cerebellum_example.pdf - Adobe Acrobat Reader DC">
            <a:extLst>
              <a:ext uri="{FF2B5EF4-FFF2-40B4-BE49-F238E27FC236}">
                <a16:creationId xmlns:a16="http://schemas.microsoft.com/office/drawing/2014/main" id="{F247F303-6153-5559-42EC-C276608E49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17" t="15455" r="36170" b="8135"/>
          <a:stretch/>
        </p:blipFill>
        <p:spPr>
          <a:xfrm>
            <a:off x="1593432" y="1661492"/>
            <a:ext cx="1523195" cy="1578691"/>
          </a:xfrm>
          <a:prstGeom prst="rect">
            <a:avLst/>
          </a:prstGeom>
        </p:spPr>
      </p:pic>
      <p:sp>
        <p:nvSpPr>
          <p:cNvPr id="2" name="Title 1">
            <a:extLst>
              <a:ext uri="{FF2B5EF4-FFF2-40B4-BE49-F238E27FC236}">
                <a16:creationId xmlns:a16="http://schemas.microsoft.com/office/drawing/2014/main" id="{21847732-5B97-DFF2-2010-52AF6FF8ADF3}"/>
              </a:ext>
            </a:extLst>
          </p:cNvPr>
          <p:cNvSpPr>
            <a:spLocks noGrp="1"/>
          </p:cNvSpPr>
          <p:nvPr>
            <p:ph type="title"/>
          </p:nvPr>
        </p:nvSpPr>
        <p:spPr>
          <a:xfrm>
            <a:off x="109330" y="96260"/>
            <a:ext cx="6569766" cy="628491"/>
          </a:xfrm>
        </p:spPr>
        <p:txBody>
          <a:bodyPr>
            <a:normAutofit/>
          </a:bodyPr>
          <a:lstStyle/>
          <a:p>
            <a:r>
              <a:rPr lang="en-US" sz="3200" dirty="0"/>
              <a:t>Crowdsourcing across disciplines</a:t>
            </a:r>
          </a:p>
        </p:txBody>
      </p:sp>
      <p:sp>
        <p:nvSpPr>
          <p:cNvPr id="5" name="Slide Number Placeholder 4">
            <a:extLst>
              <a:ext uri="{FF2B5EF4-FFF2-40B4-BE49-F238E27FC236}">
                <a16:creationId xmlns:a16="http://schemas.microsoft.com/office/drawing/2014/main" id="{5F543D0E-3279-0CAA-7F34-78A71764B1AB}"/>
              </a:ext>
            </a:extLst>
          </p:cNvPr>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a:t>
            </a:fld>
            <a:endParaRPr lang="en-US">
              <a:solidFill>
                <a:srgbClr val="000000"/>
              </a:solidFill>
              <a:ea typeface="ＭＳ Ｐゴシック"/>
            </a:endParaRPr>
          </a:p>
        </p:txBody>
      </p:sp>
      <p:pic>
        <p:nvPicPr>
          <p:cNvPr id="18" name="Picture 17" descr="Diagram&#10;&#10;Description automatically generated">
            <a:extLst>
              <a:ext uri="{FF2B5EF4-FFF2-40B4-BE49-F238E27FC236}">
                <a16:creationId xmlns:a16="http://schemas.microsoft.com/office/drawing/2014/main" id="{8D742244-F509-7002-22D2-357C657CEF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1267" y="4549445"/>
            <a:ext cx="1944828" cy="1002572"/>
          </a:xfrm>
          <a:prstGeom prst="rect">
            <a:avLst/>
          </a:prstGeom>
        </p:spPr>
      </p:pic>
      <p:sp>
        <p:nvSpPr>
          <p:cNvPr id="15" name="TextBox 14">
            <a:extLst>
              <a:ext uri="{FF2B5EF4-FFF2-40B4-BE49-F238E27FC236}">
                <a16:creationId xmlns:a16="http://schemas.microsoft.com/office/drawing/2014/main" id="{D9C4B684-8B9C-9D66-2C6F-278E5999A0D4}"/>
              </a:ext>
            </a:extLst>
          </p:cNvPr>
          <p:cNvSpPr txBox="1"/>
          <p:nvPr/>
        </p:nvSpPr>
        <p:spPr>
          <a:xfrm>
            <a:off x="258152" y="1058580"/>
            <a:ext cx="2858475" cy="990015"/>
          </a:xfrm>
          <a:prstGeom prst="rect">
            <a:avLst/>
          </a:prstGeom>
          <a:noFill/>
        </p:spPr>
        <p:txBody>
          <a:bodyPr wrap="none" rtlCol="0">
            <a:spAutoFit/>
          </a:bodyPr>
          <a:lstStyle/>
          <a:p>
            <a:pPr marL="285750" indent="-285750">
              <a:spcBef>
                <a:spcPts val="450"/>
              </a:spcBef>
              <a:buFont typeface="Wingdings" panose="05000000000000000000" pitchFamily="2" charset="2"/>
              <a:buChar char="q"/>
            </a:pPr>
            <a:r>
              <a:rPr lang="en-US" dirty="0">
                <a:solidFill>
                  <a:srgbClr val="000000"/>
                </a:solidFill>
                <a:ea typeface="宋体" charset="-122"/>
              </a:rPr>
              <a:t>Medical image analysis</a:t>
            </a: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a:p>
            <a:pPr marL="285750" indent="-285750">
              <a:spcBef>
                <a:spcPts val="450"/>
              </a:spcBef>
              <a:buFont typeface="Wingdings" panose="05000000000000000000" pitchFamily="2" charset="2"/>
              <a:buChar char="q"/>
            </a:pPr>
            <a:endParaRPr lang="en-US" sz="1600" dirty="0">
              <a:solidFill>
                <a:srgbClr val="000000"/>
              </a:solidFill>
              <a:ea typeface="宋体" charset="-122"/>
            </a:endParaRPr>
          </a:p>
        </p:txBody>
      </p:sp>
      <p:sp>
        <p:nvSpPr>
          <p:cNvPr id="4" name="TextBox 3">
            <a:extLst>
              <a:ext uri="{FF2B5EF4-FFF2-40B4-BE49-F238E27FC236}">
                <a16:creationId xmlns:a16="http://schemas.microsoft.com/office/drawing/2014/main" id="{DFCEC3ED-E143-8C25-FE7A-4F96F9A9FEA4}"/>
              </a:ext>
            </a:extLst>
          </p:cNvPr>
          <p:cNvSpPr txBox="1"/>
          <p:nvPr/>
        </p:nvSpPr>
        <p:spPr>
          <a:xfrm>
            <a:off x="258152"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Crowdsensing in 5G and 6G</a:t>
            </a:r>
          </a:p>
        </p:txBody>
      </p:sp>
      <p:sp>
        <p:nvSpPr>
          <p:cNvPr id="8" name="TextBox 7">
            <a:extLst>
              <a:ext uri="{FF2B5EF4-FFF2-40B4-BE49-F238E27FC236}">
                <a16:creationId xmlns:a16="http://schemas.microsoft.com/office/drawing/2014/main" id="{A71F5D72-0889-0958-649D-E5F391EDEBC8}"/>
              </a:ext>
            </a:extLst>
          </p:cNvPr>
          <p:cNvSpPr txBox="1"/>
          <p:nvPr/>
        </p:nvSpPr>
        <p:spPr>
          <a:xfrm>
            <a:off x="4840379" y="1065916"/>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Citizen Science</a:t>
            </a:r>
          </a:p>
        </p:txBody>
      </p:sp>
      <p:pic>
        <p:nvPicPr>
          <p:cNvPr id="6" name="Picture 5" descr="A map of the world&#10;&#10;AI-generated content may be incorrect.">
            <a:extLst>
              <a:ext uri="{FF2B5EF4-FFF2-40B4-BE49-F238E27FC236}">
                <a16:creationId xmlns:a16="http://schemas.microsoft.com/office/drawing/2014/main" id="{D95ACCFA-F314-FB22-FA58-E82E09B07A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7950" y="2437873"/>
            <a:ext cx="1772079" cy="996302"/>
          </a:xfrm>
          <a:prstGeom prst="rect">
            <a:avLst/>
          </a:prstGeom>
        </p:spPr>
      </p:pic>
      <p:sp>
        <p:nvSpPr>
          <p:cNvPr id="7" name="TextBox 6">
            <a:extLst>
              <a:ext uri="{FF2B5EF4-FFF2-40B4-BE49-F238E27FC236}">
                <a16:creationId xmlns:a16="http://schemas.microsoft.com/office/drawing/2014/main" id="{5C7343A0-67A5-69E6-64D2-B411E133EADF}"/>
              </a:ext>
            </a:extLst>
          </p:cNvPr>
          <p:cNvSpPr txBox="1"/>
          <p:nvPr/>
        </p:nvSpPr>
        <p:spPr>
          <a:xfrm>
            <a:off x="4840379" y="4000857"/>
            <a:ext cx="4800600" cy="369332"/>
          </a:xfrm>
          <a:prstGeom prst="rect">
            <a:avLst/>
          </a:prstGeom>
          <a:noFill/>
        </p:spPr>
        <p:txBody>
          <a:bodyPr wrap="square">
            <a:spAutoFit/>
          </a:bodyPr>
          <a:lstStyle/>
          <a:p>
            <a:pPr marL="285750" indent="-285750">
              <a:spcBef>
                <a:spcPts val="450"/>
              </a:spcBef>
              <a:buFont typeface="Wingdings" panose="05000000000000000000" pitchFamily="2" charset="2"/>
              <a:buChar char="q"/>
            </a:pPr>
            <a:r>
              <a:rPr lang="en-US" sz="1800" dirty="0">
                <a:solidFill>
                  <a:srgbClr val="000000"/>
                </a:solidFill>
                <a:ea typeface="宋体" charset="-122"/>
              </a:rPr>
              <a:t>Facilitated via commercial services</a:t>
            </a:r>
          </a:p>
        </p:txBody>
      </p:sp>
      <p:pic>
        <p:nvPicPr>
          <p:cNvPr id="10" name="Picture 9" descr="A close-up of a logo&#10;&#10;AI-generated content may be incorrect.">
            <a:extLst>
              <a:ext uri="{FF2B5EF4-FFF2-40B4-BE49-F238E27FC236}">
                <a16:creationId xmlns:a16="http://schemas.microsoft.com/office/drawing/2014/main" id="{092BA8FF-CC50-F159-4DF3-A5B5C2A60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7907" y="4502837"/>
            <a:ext cx="1289247" cy="1289247"/>
          </a:xfrm>
          <a:prstGeom prst="rect">
            <a:avLst/>
          </a:prstGeom>
        </p:spPr>
      </p:pic>
      <p:pic>
        <p:nvPicPr>
          <p:cNvPr id="12" name="Picture 11">
            <a:extLst>
              <a:ext uri="{FF2B5EF4-FFF2-40B4-BE49-F238E27FC236}">
                <a16:creationId xmlns:a16="http://schemas.microsoft.com/office/drawing/2014/main" id="{E1C2AD7C-EE95-C151-F514-CCD68D3C2386}"/>
              </a:ext>
            </a:extLst>
          </p:cNvPr>
          <p:cNvPicPr>
            <a:picLocks noChangeAspect="1"/>
          </p:cNvPicPr>
          <p:nvPr/>
        </p:nvPicPr>
        <p:blipFill>
          <a:blip r:embed="rId9"/>
          <a:stretch>
            <a:fillRect/>
          </a:stretch>
        </p:blipFill>
        <p:spPr>
          <a:xfrm>
            <a:off x="6282108" y="5552017"/>
            <a:ext cx="2409084" cy="630415"/>
          </a:xfrm>
          <a:prstGeom prst="rect">
            <a:avLst/>
          </a:prstGeom>
        </p:spPr>
      </p:pic>
      <p:pic>
        <p:nvPicPr>
          <p:cNvPr id="24" name="Picture 23" descr="A black rectangular object with white text&#10;&#10;AI-generated content may be incorrect.">
            <a:extLst>
              <a:ext uri="{FF2B5EF4-FFF2-40B4-BE49-F238E27FC236}">
                <a16:creationId xmlns:a16="http://schemas.microsoft.com/office/drawing/2014/main" id="{05D28CAD-528E-181B-E23B-1CAC39907109}"/>
              </a:ext>
            </a:extLst>
          </p:cNvPr>
          <p:cNvPicPr>
            <a:picLocks noChangeAspect="1"/>
          </p:cNvPicPr>
          <p:nvPr/>
        </p:nvPicPr>
        <p:blipFill>
          <a:blip r:embed="rId10">
            <a:extLst>
              <a:ext uri="{28A0092B-C50C-407E-A947-70E740481C1C}">
                <a14:useLocalDpi xmlns:a14="http://schemas.microsoft.com/office/drawing/2010/main" val="0"/>
              </a:ext>
            </a:extLst>
          </a:blip>
          <a:srcRect t="37564" b="38999"/>
          <a:stretch/>
        </p:blipFill>
        <p:spPr>
          <a:xfrm>
            <a:off x="6786192" y="4483355"/>
            <a:ext cx="1905000" cy="446478"/>
          </a:xfrm>
          <a:prstGeom prst="rect">
            <a:avLst/>
          </a:prstGeom>
        </p:spPr>
      </p:pic>
    </p:spTree>
    <p:custDataLst>
      <p:tags r:id="rId1"/>
    </p:custDataLst>
    <p:extLst>
      <p:ext uri="{BB962C8B-B14F-4D97-AF65-F5344CB8AC3E}">
        <p14:creationId xmlns:p14="http://schemas.microsoft.com/office/powerpoint/2010/main" val="2369207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C4C26BC2-EEB5-45DD-814E-929503F2CC16}"/>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B. Settles, “Active learning,” Synthesis Lectures on </a:t>
            </a:r>
            <a:r>
              <a:rPr lang="en-US" sz="1200" dirty="0" err="1">
                <a:solidFill>
                  <a:schemeClr val="tx1"/>
                </a:solidFill>
              </a:rPr>
              <a:t>Artif</a:t>
            </a:r>
            <a:r>
              <a:rPr lang="en-US" sz="1200" dirty="0">
                <a:solidFill>
                  <a:schemeClr val="tx1"/>
                </a:solidFill>
              </a:rPr>
              <a:t>. Intel. and Machine Learning, vol. 6, no. 1, pp. 1–114, 2012.</a:t>
            </a:r>
          </a:p>
        </p:txBody>
      </p:sp>
      <p:sp>
        <p:nvSpPr>
          <p:cNvPr id="2" name="Slide Number Placeholder 1"/>
          <p:cNvSpPr>
            <a:spLocks noGrp="1"/>
          </p:cNvSpPr>
          <p:nvPr>
            <p:ph type="sldNum" sz="quarter" idx="12"/>
          </p:nvPr>
        </p:nvSpPr>
        <p:spPr/>
        <p:txBody>
          <a:bodyPr/>
          <a:lstStyle/>
          <a:p>
            <a:pPr>
              <a:defRPr/>
            </a:pPr>
            <a:fld id="{609082A3-A75A-4E05-A96A-C2129564425C}" type="slidenum">
              <a:rPr lang="en-US" smtClean="0">
                <a:solidFill>
                  <a:schemeClr val="tx1"/>
                </a:solidFill>
              </a:rPr>
              <a:pPr>
                <a:defRPr/>
              </a:pPr>
              <a:t>90</a:t>
            </a:fld>
            <a:endParaRPr lang="en-US" dirty="0">
              <a:solidFill>
                <a:schemeClr val="tx1"/>
              </a:solidFill>
            </a:endParaRPr>
          </a:p>
        </p:txBody>
      </p:sp>
      <p:sp>
        <p:nvSpPr>
          <p:cNvPr id="3" name="Title 1"/>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Learning with label budget constraints</a:t>
            </a:r>
          </a:p>
        </p:txBody>
      </p:sp>
      <p:grpSp>
        <p:nvGrpSpPr>
          <p:cNvPr id="47" name="Group 46"/>
          <p:cNvGrpSpPr/>
          <p:nvPr/>
        </p:nvGrpSpPr>
        <p:grpSpPr>
          <a:xfrm>
            <a:off x="685178" y="1121243"/>
            <a:ext cx="7972314" cy="982195"/>
            <a:chOff x="-801189" y="1516391"/>
            <a:chExt cx="7972314" cy="982195"/>
          </a:xfrm>
        </p:grpSpPr>
        <p:sp>
          <p:nvSpPr>
            <p:cNvPr id="48" name="Rounded Rectangle 47"/>
            <p:cNvSpPr/>
            <p:nvPr/>
          </p:nvSpPr>
          <p:spPr bwMode="auto">
            <a:xfrm>
              <a:off x="-801189" y="1516391"/>
              <a:ext cx="7558038" cy="814867"/>
            </a:xfrm>
            <a:prstGeom prst="round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sp>
          <p:nvSpPr>
            <p:cNvPr id="49" name="TextBox 48"/>
            <p:cNvSpPr txBox="1"/>
            <p:nvPr/>
          </p:nvSpPr>
          <p:spPr>
            <a:xfrm>
              <a:off x="-710750" y="1606034"/>
              <a:ext cx="7881875" cy="892552"/>
            </a:xfrm>
            <a:prstGeom prst="rect">
              <a:avLst/>
            </a:prstGeom>
            <a:noFill/>
          </p:spPr>
          <p:txBody>
            <a:bodyPr wrap="square" rtlCol="0">
              <a:spAutoFit/>
            </a:bodyPr>
            <a:lstStyle/>
            <a:p>
              <a:pPr algn="l"/>
              <a:r>
                <a:rPr lang="en-US" b="1" dirty="0"/>
                <a:t>General Goal</a:t>
              </a:r>
              <a:r>
                <a:rPr lang="en-US" dirty="0"/>
                <a:t>: </a:t>
              </a:r>
              <a:r>
                <a:rPr lang="en-US" sz="1600" dirty="0"/>
                <a:t> For a given budget of </a:t>
              </a:r>
              <a:r>
                <a:rPr lang="en-US" sz="1600" u="sng" dirty="0"/>
                <a:t>queries</a:t>
              </a:r>
              <a:r>
                <a:rPr lang="en-US" sz="1600" dirty="0"/>
                <a:t>, maximize accuracy by </a:t>
              </a:r>
              <a:r>
                <a:rPr lang="en-US" sz="1600" u="sng" dirty="0"/>
                <a:t>actively</a:t>
              </a:r>
              <a:r>
                <a:rPr lang="en-US" sz="1600" dirty="0"/>
                <a:t> selecting which instances (data) to label (“query”). </a:t>
              </a:r>
            </a:p>
            <a:p>
              <a:endParaRPr lang="en-US" dirty="0"/>
            </a:p>
          </p:txBody>
        </p:sp>
      </p:grpSp>
      <p:grpSp>
        <p:nvGrpSpPr>
          <p:cNvPr id="5" name="Group 4">
            <a:extLst>
              <a:ext uri="{FF2B5EF4-FFF2-40B4-BE49-F238E27FC236}">
                <a16:creationId xmlns:a16="http://schemas.microsoft.com/office/drawing/2014/main" id="{4C3C6148-7D0A-4437-A138-0532C44485FD}"/>
              </a:ext>
            </a:extLst>
          </p:cNvPr>
          <p:cNvGrpSpPr/>
          <p:nvPr/>
        </p:nvGrpSpPr>
        <p:grpSpPr>
          <a:xfrm>
            <a:off x="193900" y="3032769"/>
            <a:ext cx="8200292" cy="2397232"/>
            <a:chOff x="515816" y="1933608"/>
            <a:chExt cx="8200292" cy="239723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04" y="2783685"/>
              <a:ext cx="2286000" cy="1547155"/>
            </a:xfrm>
            <a:prstGeom prst="rect">
              <a:avLst/>
            </a:prstGeom>
          </p:spPr>
        </p:pic>
        <p:grpSp>
          <p:nvGrpSpPr>
            <p:cNvPr id="4" name="Group 3">
              <a:extLst>
                <a:ext uri="{FF2B5EF4-FFF2-40B4-BE49-F238E27FC236}">
                  <a16:creationId xmlns:a16="http://schemas.microsoft.com/office/drawing/2014/main" id="{C1674BC4-029D-4E0E-B645-0754815ADA92}"/>
                </a:ext>
              </a:extLst>
            </p:cNvPr>
            <p:cNvGrpSpPr/>
            <p:nvPr/>
          </p:nvGrpSpPr>
          <p:grpSpPr>
            <a:xfrm>
              <a:off x="515816" y="1933608"/>
              <a:ext cx="8200292" cy="831925"/>
              <a:chOff x="515816" y="1933608"/>
              <a:chExt cx="8200292" cy="831925"/>
            </a:xfrm>
          </p:grpSpPr>
          <p:sp>
            <p:nvSpPr>
              <p:cNvPr id="13" name="TextBox 12">
                <a:extLst>
                  <a:ext uri="{FF2B5EF4-FFF2-40B4-BE49-F238E27FC236}">
                    <a16:creationId xmlns:a16="http://schemas.microsoft.com/office/drawing/2014/main" id="{4A96C44B-FAE5-46C0-AA7C-1AB7C4A3AE9F}"/>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 uncertainty sampling</a:t>
                </a:r>
              </a:p>
            </p:txBody>
          </p:sp>
          <p:sp>
            <p:nvSpPr>
              <p:cNvPr id="14" name="TextBox 13">
                <a:extLst>
                  <a:ext uri="{FF2B5EF4-FFF2-40B4-BE49-F238E27FC236}">
                    <a16:creationId xmlns:a16="http://schemas.microsoft.com/office/drawing/2014/main" id="{FAAFA499-FEA9-4643-9A50-98211AE5B554}"/>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the learner’s model</a:t>
                </a:r>
              </a:p>
            </p:txBody>
          </p:sp>
        </p:grpSp>
      </p:grpSp>
      <p:sp>
        <p:nvSpPr>
          <p:cNvPr id="15" name="TextBox 14">
            <a:extLst>
              <a:ext uri="{FF2B5EF4-FFF2-40B4-BE49-F238E27FC236}">
                <a16:creationId xmlns:a16="http://schemas.microsoft.com/office/drawing/2014/main" id="{CDC2AE8A-7C16-48D8-8C22-924721A2A5F0}"/>
              </a:ext>
            </a:extLst>
          </p:cNvPr>
          <p:cNvSpPr txBox="1"/>
          <p:nvPr/>
        </p:nvSpPr>
        <p:spPr>
          <a:xfrm>
            <a:off x="181482" y="2022209"/>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Standard machine learning approach: Active Learning (AL)</a:t>
            </a:r>
          </a:p>
        </p:txBody>
      </p:sp>
      <p:grpSp>
        <p:nvGrpSpPr>
          <p:cNvPr id="11" name="Group 10">
            <a:extLst>
              <a:ext uri="{FF2B5EF4-FFF2-40B4-BE49-F238E27FC236}">
                <a16:creationId xmlns:a16="http://schemas.microsoft.com/office/drawing/2014/main" id="{B25183C9-455B-4EAB-873D-C4A80701E089}"/>
              </a:ext>
            </a:extLst>
          </p:cNvPr>
          <p:cNvGrpSpPr/>
          <p:nvPr/>
        </p:nvGrpSpPr>
        <p:grpSpPr>
          <a:xfrm>
            <a:off x="5319031" y="4534109"/>
            <a:ext cx="2468338" cy="338554"/>
            <a:chOff x="5761892" y="4862793"/>
            <a:chExt cx="2468338" cy="338554"/>
          </a:xfrm>
        </p:grpSpPr>
        <p:sp>
          <p:nvSpPr>
            <p:cNvPr id="6" name="TextBox 5">
              <a:extLst>
                <a:ext uri="{FF2B5EF4-FFF2-40B4-BE49-F238E27FC236}">
                  <a16:creationId xmlns:a16="http://schemas.microsoft.com/office/drawing/2014/main" id="{2C8D83B5-CC87-46B2-AE77-8EDE5CAA598B}"/>
                </a:ext>
              </a:extLst>
            </p:cNvPr>
            <p:cNvSpPr txBox="1"/>
            <p:nvPr/>
          </p:nvSpPr>
          <p:spPr>
            <a:xfrm>
              <a:off x="6152417" y="4862793"/>
              <a:ext cx="2077813" cy="338554"/>
            </a:xfrm>
            <a:prstGeom prst="rect">
              <a:avLst/>
            </a:prstGeom>
            <a:noFill/>
          </p:spPr>
          <p:txBody>
            <a:bodyPr wrap="none" rtlCol="0">
              <a:spAutoFit/>
            </a:bodyPr>
            <a:lstStyle/>
            <a:p>
              <a:pPr algn="l">
                <a:spcBef>
                  <a:spcPts val="600"/>
                </a:spcBef>
              </a:pPr>
              <a:r>
                <a:rPr lang="en-US" sz="1600" dirty="0">
                  <a:ea typeface="宋体" charset="-122"/>
                </a:rPr>
                <a:t>uncertainty measure</a:t>
              </a:r>
            </a:p>
          </p:txBody>
        </p:sp>
        <p:cxnSp>
          <p:nvCxnSpPr>
            <p:cNvPr id="8" name="Straight Arrow Connector 7">
              <a:extLst>
                <a:ext uri="{FF2B5EF4-FFF2-40B4-BE49-F238E27FC236}">
                  <a16:creationId xmlns:a16="http://schemas.microsoft.com/office/drawing/2014/main" id="{F6C51B85-0E15-4913-A958-8F389FFB0F7A}"/>
                </a:ext>
              </a:extLst>
            </p:cNvPr>
            <p:cNvCxnSpPr>
              <a:stCxn id="6" idx="1"/>
            </p:cNvCxnSpPr>
            <p:nvPr/>
          </p:nvCxnSpPr>
          <p:spPr bwMode="auto">
            <a:xfrm flipH="1">
              <a:off x="5761892" y="5032070"/>
              <a:ext cx="390525" cy="8292"/>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cxnSp>
      </p:grpSp>
      <p:sp>
        <p:nvSpPr>
          <p:cNvPr id="9" name="TextBox 8">
            <a:extLst>
              <a:ext uri="{FF2B5EF4-FFF2-40B4-BE49-F238E27FC236}">
                <a16:creationId xmlns:a16="http://schemas.microsoft.com/office/drawing/2014/main" id="{1DE55841-AE34-3D66-C6A6-BED5C5EB17EB}"/>
              </a:ext>
            </a:extLst>
          </p:cNvPr>
          <p:cNvSpPr txBox="1"/>
          <p:nvPr/>
        </p:nvSpPr>
        <p:spPr>
          <a:xfrm>
            <a:off x="562737" y="2559064"/>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allows for sample (label) complexity reduction</a:t>
            </a:r>
            <a:endParaRPr lang="en-US" dirty="0"/>
          </a:p>
        </p:txBody>
      </p:sp>
      <p:sp>
        <p:nvSpPr>
          <p:cNvPr id="18" name="TextBox 17">
            <a:extLst>
              <a:ext uri="{FF2B5EF4-FFF2-40B4-BE49-F238E27FC236}">
                <a16:creationId xmlns:a16="http://schemas.microsoft.com/office/drawing/2014/main" id="{68203B0F-8EC3-1ED3-D91B-217C92C62FE1}"/>
              </a:ext>
            </a:extLst>
          </p:cNvPr>
          <p:cNvSpPr txBox="1"/>
          <p:nvPr/>
        </p:nvSpPr>
        <p:spPr>
          <a:xfrm>
            <a:off x="562736" y="5420992"/>
            <a:ext cx="7593029" cy="414985"/>
          </a:xfrm>
          <a:prstGeom prst="rect">
            <a:avLst/>
          </a:prstGeom>
          <a:noFill/>
        </p:spPr>
        <p:txBody>
          <a:bodyPr wrap="square" rtlCol="0">
            <a:spAutoFit/>
          </a:bodyPr>
          <a:lstStyle/>
          <a:p>
            <a:pPr marL="342900" lvl="1" indent="-342900" algn="l">
              <a:lnSpc>
                <a:spcPct val="130000"/>
              </a:lnSpc>
              <a:buClr>
                <a:schemeClr val="tx1"/>
              </a:buClr>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Crowdsourcing requires choosing which annotators to query</a:t>
            </a:r>
          </a:p>
        </p:txBody>
      </p:sp>
    </p:spTree>
    <p:extLst>
      <p:ext uri="{BB962C8B-B14F-4D97-AF65-F5344CB8AC3E}">
        <p14:creationId xmlns:p14="http://schemas.microsoft.com/office/powerpoint/2010/main" val="39245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E970-BD58-F2BA-0F48-E1C9EB6515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A01C4-F7DC-CF62-3988-FB02F9BE2DC3}"/>
              </a:ext>
            </a:extLst>
          </p:cNvPr>
          <p:cNvSpPr>
            <a:spLocks noGrp="1"/>
          </p:cNvSpPr>
          <p:nvPr>
            <p:ph type="sldNum" sz="quarter" idx="12"/>
          </p:nvPr>
        </p:nvSpPr>
        <p:spPr>
          <a:xfrm>
            <a:off x="6662413" y="6367710"/>
            <a:ext cx="2057400" cy="365125"/>
          </a:xfrm>
        </p:spPr>
        <p:txBody>
          <a:bodyPr/>
          <a:lstStyle/>
          <a:p>
            <a:pPr>
              <a:defRPr/>
            </a:pPr>
            <a:fld id="{609082A3-A75A-4E05-A96A-C2129564425C}" type="slidenum">
              <a:rPr lang="en-US" smtClean="0">
                <a:solidFill>
                  <a:schemeClr val="tx1"/>
                </a:solidFill>
              </a:rPr>
              <a:pPr>
                <a:defRPr/>
              </a:pPr>
              <a:t>91</a:t>
            </a:fld>
            <a:endParaRPr lang="en-US" dirty="0">
              <a:solidFill>
                <a:schemeClr val="tx1"/>
              </a:solidFill>
            </a:endParaRPr>
          </a:p>
        </p:txBody>
      </p:sp>
      <p:sp>
        <p:nvSpPr>
          <p:cNvPr id="3" name="Title 1">
            <a:extLst>
              <a:ext uri="{FF2B5EF4-FFF2-40B4-BE49-F238E27FC236}">
                <a16:creationId xmlns:a16="http://schemas.microsoft.com/office/drawing/2014/main" id="{46ED0677-D890-5666-7594-29DBEB2C395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Active crowdsourcing</a:t>
            </a:r>
          </a:p>
        </p:txBody>
      </p:sp>
      <p:grpSp>
        <p:nvGrpSpPr>
          <p:cNvPr id="4" name="Group 3">
            <a:extLst>
              <a:ext uri="{FF2B5EF4-FFF2-40B4-BE49-F238E27FC236}">
                <a16:creationId xmlns:a16="http://schemas.microsoft.com/office/drawing/2014/main" id="{A19C45E5-E7EB-CA79-E9A1-B7862839B6F5}"/>
              </a:ext>
            </a:extLst>
          </p:cNvPr>
          <p:cNvGrpSpPr/>
          <p:nvPr/>
        </p:nvGrpSpPr>
        <p:grpSpPr>
          <a:xfrm>
            <a:off x="120067" y="927458"/>
            <a:ext cx="8200292" cy="831925"/>
            <a:chOff x="515816" y="1933608"/>
            <a:chExt cx="8200292" cy="831925"/>
          </a:xfrm>
        </p:grpSpPr>
        <p:sp>
          <p:nvSpPr>
            <p:cNvPr id="13" name="TextBox 12">
              <a:extLst>
                <a:ext uri="{FF2B5EF4-FFF2-40B4-BE49-F238E27FC236}">
                  <a16:creationId xmlns:a16="http://schemas.microsoft.com/office/drawing/2014/main" id="{631CF106-1F26-CA64-B399-47D804CDC4E0}"/>
                </a:ext>
              </a:extLst>
            </p:cNvPr>
            <p:cNvSpPr txBox="1"/>
            <p:nvPr/>
          </p:nvSpPr>
          <p:spPr>
            <a:xfrm>
              <a:off x="515816" y="1933608"/>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Data selection </a:t>
              </a:r>
            </a:p>
          </p:txBody>
        </p:sp>
        <p:sp>
          <p:nvSpPr>
            <p:cNvPr id="14" name="TextBox 13">
              <a:extLst>
                <a:ext uri="{FF2B5EF4-FFF2-40B4-BE49-F238E27FC236}">
                  <a16:creationId xmlns:a16="http://schemas.microsoft.com/office/drawing/2014/main" id="{034F18CC-4A6A-5F7C-DA44-D51CBD39D3AE}"/>
                </a:ext>
              </a:extLst>
            </p:cNvPr>
            <p:cNvSpPr txBox="1"/>
            <p:nvPr/>
          </p:nvSpPr>
          <p:spPr>
            <a:xfrm>
              <a:off x="868241" y="2350548"/>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the most </a:t>
              </a:r>
              <a:r>
                <a:rPr lang="en-US" altLang="zh-CN" dirty="0">
                  <a:solidFill>
                    <a:srgbClr val="FF0000"/>
                  </a:solidFill>
                  <a:ea typeface="SimSun" panose="02010600030101010101" pitchFamily="2" charset="-122"/>
                  <a:cs typeface="Arial" panose="020B0604020202020204" pitchFamily="34" charset="0"/>
                </a:rPr>
                <a:t>uncertain</a:t>
              </a:r>
              <a:r>
                <a:rPr lang="en-US" altLang="zh-CN" dirty="0">
                  <a:solidFill>
                    <a:srgbClr val="000000"/>
                  </a:solidFill>
                  <a:ea typeface="SimSun" panose="02010600030101010101" pitchFamily="2" charset="-122"/>
                  <a:cs typeface="Arial" panose="020B0604020202020204" pitchFamily="34" charset="0"/>
                </a:rPr>
                <a:t> instance according to “crowd”</a:t>
              </a:r>
            </a:p>
          </p:txBody>
        </p:sp>
      </p:grpSp>
      <p:grpSp>
        <p:nvGrpSpPr>
          <p:cNvPr id="20" name="Group 19">
            <a:extLst>
              <a:ext uri="{FF2B5EF4-FFF2-40B4-BE49-F238E27FC236}">
                <a16:creationId xmlns:a16="http://schemas.microsoft.com/office/drawing/2014/main" id="{2F4C3428-8607-2FFF-EF0D-B9A8536E62DE}"/>
              </a:ext>
            </a:extLst>
          </p:cNvPr>
          <p:cNvGrpSpPr/>
          <p:nvPr/>
        </p:nvGrpSpPr>
        <p:grpSpPr>
          <a:xfrm>
            <a:off x="472492" y="1794765"/>
            <a:ext cx="7847867" cy="414985"/>
            <a:chOff x="472492" y="1794765"/>
            <a:chExt cx="7847867" cy="414985"/>
          </a:xfrm>
        </p:grpSpPr>
        <p:sp>
          <p:nvSpPr>
            <p:cNvPr id="7" name="TextBox 6">
              <a:extLst>
                <a:ext uri="{FF2B5EF4-FFF2-40B4-BE49-F238E27FC236}">
                  <a16:creationId xmlns:a16="http://schemas.microsoft.com/office/drawing/2014/main" id="{19200853-793F-6566-A5F8-84119872F45A}"/>
                </a:ext>
              </a:extLst>
            </p:cNvPr>
            <p:cNvSpPr txBox="1"/>
            <p:nvPr/>
          </p:nvSpPr>
          <p:spPr>
            <a:xfrm>
              <a:off x="472492" y="1794765"/>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Uncertainty quantified by current label posterior </a:t>
              </a:r>
            </a:p>
          </p:txBody>
        </p:sp>
        <p:pic>
          <p:nvPicPr>
            <p:cNvPr id="19" name="Picture 18" descr="\documentclass{article}&#10;\usepackage{amsmath,bm,amsfonts}&#10;\DeclareMathOperator{\prob}{Pr}&#10;\newcommand{\Expect}{{\mathbb{E}}}&#10;\pagestyle{empty}&#10;\begin{document}&#10;&#10;&#10;\begin{align*}&#10;\prob(y_n |\check{\mathcal{Y}})&#10;\end{align*}&#10;\end{document}" title="IguanaTex Bitmap Display">
              <a:extLst>
                <a:ext uri="{FF2B5EF4-FFF2-40B4-BE49-F238E27FC236}">
                  <a16:creationId xmlns:a16="http://schemas.microsoft.com/office/drawing/2014/main" id="{C9A7B213-78F7-6912-CBA2-EC18504F962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27126" y="1921801"/>
              <a:ext cx="717715" cy="217143"/>
            </a:xfrm>
            <a:prstGeom prst="rect">
              <a:avLst/>
            </a:prstGeom>
          </p:spPr>
        </p:pic>
      </p:grpSp>
      <p:sp>
        <p:nvSpPr>
          <p:cNvPr id="21" name="TextBox 20">
            <a:extLst>
              <a:ext uri="{FF2B5EF4-FFF2-40B4-BE49-F238E27FC236}">
                <a16:creationId xmlns:a16="http://schemas.microsoft.com/office/drawing/2014/main" id="{7154EBE1-6AFE-09B4-FF79-764A044BE00C}"/>
              </a:ext>
            </a:extLst>
          </p:cNvPr>
          <p:cNvSpPr txBox="1"/>
          <p:nvPr/>
        </p:nvSpPr>
        <p:spPr>
          <a:xfrm>
            <a:off x="120066" y="2266135"/>
            <a:ext cx="4657725"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selection</a:t>
            </a:r>
          </a:p>
        </p:txBody>
      </p:sp>
      <p:sp>
        <p:nvSpPr>
          <p:cNvPr id="22" name="TextBox 21">
            <a:extLst>
              <a:ext uri="{FF2B5EF4-FFF2-40B4-BE49-F238E27FC236}">
                <a16:creationId xmlns:a16="http://schemas.microsoft.com/office/drawing/2014/main" id="{61256525-18A9-EBA2-B8D9-F3056F6E50F1}"/>
              </a:ext>
            </a:extLst>
          </p:cNvPr>
          <p:cNvSpPr txBox="1"/>
          <p:nvPr/>
        </p:nvSpPr>
        <p:spPr>
          <a:xfrm>
            <a:off x="434764" y="2808850"/>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Select “best” given current annotator reliabilities</a:t>
            </a:r>
          </a:p>
        </p:txBody>
      </p:sp>
      <p:sp>
        <p:nvSpPr>
          <p:cNvPr id="23" name="TextBox 22">
            <a:extLst>
              <a:ext uri="{FF2B5EF4-FFF2-40B4-BE49-F238E27FC236}">
                <a16:creationId xmlns:a16="http://schemas.microsoft.com/office/drawing/2014/main" id="{9864FCD1-CA84-5A95-ADA7-C076D7ACAEEC}"/>
              </a:ext>
            </a:extLst>
          </p:cNvPr>
          <p:cNvSpPr txBox="1"/>
          <p:nvPr/>
        </p:nvSpPr>
        <p:spPr>
          <a:xfrm>
            <a:off x="424535" y="330749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Confusion matrix estimates may be unreliable – </a:t>
            </a:r>
            <a:r>
              <a:rPr lang="en-US" altLang="zh-CN" b="1" dirty="0">
                <a:solidFill>
                  <a:srgbClr val="0000FF"/>
                </a:solidFill>
                <a:ea typeface="SimSun" panose="02010600030101010101" pitchFamily="2" charset="-122"/>
                <a:cs typeface="Arial" panose="020B0604020202020204" pitchFamily="34" charset="0"/>
              </a:rPr>
              <a:t>exploration</a:t>
            </a:r>
            <a:r>
              <a:rPr lang="en-US" altLang="zh-CN" dirty="0">
                <a:solidFill>
                  <a:srgbClr val="000000"/>
                </a:solidFill>
                <a:ea typeface="SimSun" panose="02010600030101010101" pitchFamily="2" charset="-122"/>
                <a:cs typeface="Arial" panose="020B0604020202020204" pitchFamily="34" charset="0"/>
              </a:rPr>
              <a:t> required</a:t>
            </a:r>
          </a:p>
        </p:txBody>
      </p:sp>
      <p:sp>
        <p:nvSpPr>
          <p:cNvPr id="24" name="TextBox 23">
            <a:extLst>
              <a:ext uri="{FF2B5EF4-FFF2-40B4-BE49-F238E27FC236}">
                <a16:creationId xmlns:a16="http://schemas.microsoft.com/office/drawing/2014/main" id="{DE4101BE-32E4-D070-E7F7-43EF68E8E1BF}"/>
              </a:ext>
            </a:extLst>
          </p:cNvPr>
          <p:cNvSpPr txBox="1"/>
          <p:nvPr/>
        </p:nvSpPr>
        <p:spPr>
          <a:xfrm>
            <a:off x="424535" y="4437922"/>
            <a:ext cx="8897500"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Parametric &amp; Gaussian Process models [</a:t>
            </a:r>
            <a:r>
              <a:rPr lang="en-US" sz="1600" dirty="0" err="1">
                <a:ea typeface="宋体" charset="-122"/>
              </a:rPr>
              <a:t>Welinder</a:t>
            </a:r>
            <a:r>
              <a:rPr lang="en-US" sz="1600" dirty="0">
                <a:ea typeface="宋体" charset="-122"/>
              </a:rPr>
              <a:t> et al ’10, Yan et al ’11, Rodrigues et al ‘14]</a:t>
            </a:r>
          </a:p>
        </p:txBody>
      </p:sp>
      <p:sp>
        <p:nvSpPr>
          <p:cNvPr id="25" name="TextBox 24">
            <a:extLst>
              <a:ext uri="{FF2B5EF4-FFF2-40B4-BE49-F238E27FC236}">
                <a16:creationId xmlns:a16="http://schemas.microsoft.com/office/drawing/2014/main" id="{4A637F29-454A-FA6F-B347-2E9398B55FF4}"/>
              </a:ext>
            </a:extLst>
          </p:cNvPr>
          <p:cNvSpPr txBox="1"/>
          <p:nvPr/>
        </p:nvSpPr>
        <p:spPr>
          <a:xfrm>
            <a:off x="434764" y="4938328"/>
            <a:ext cx="421807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 w/ batch algorithms [</a:t>
            </a:r>
            <a:r>
              <a:rPr lang="en-US" sz="1600" dirty="0" err="1">
                <a:ea typeface="宋体" charset="-122"/>
              </a:rPr>
              <a:t>Venanzi</a:t>
            </a:r>
            <a:r>
              <a:rPr lang="en-US" sz="1600" dirty="0">
                <a:ea typeface="宋体" charset="-122"/>
              </a:rPr>
              <a:t> et al ‘15]</a:t>
            </a:r>
          </a:p>
        </p:txBody>
      </p:sp>
      <p:sp>
        <p:nvSpPr>
          <p:cNvPr id="26" name="TextBox 25">
            <a:extLst>
              <a:ext uri="{FF2B5EF4-FFF2-40B4-BE49-F238E27FC236}">
                <a16:creationId xmlns:a16="http://schemas.microsoft.com/office/drawing/2014/main" id="{B18A4B52-C7D3-0DCE-A514-72A13852BA86}"/>
              </a:ext>
            </a:extLst>
          </p:cNvPr>
          <p:cNvSpPr txBox="1"/>
          <p:nvPr/>
        </p:nvSpPr>
        <p:spPr>
          <a:xfrm>
            <a:off x="120066" y="3892585"/>
            <a:ext cx="7002428"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Online or streaming algorithms preferable! </a:t>
            </a:r>
          </a:p>
        </p:txBody>
      </p:sp>
      <p:sp>
        <p:nvSpPr>
          <p:cNvPr id="27" name="TextBox 26">
            <a:extLst>
              <a:ext uri="{FF2B5EF4-FFF2-40B4-BE49-F238E27FC236}">
                <a16:creationId xmlns:a16="http://schemas.microsoft.com/office/drawing/2014/main" id="{72BF8BFB-0458-73A9-73D6-D90600556E5C}"/>
              </a:ext>
            </a:extLst>
          </p:cNvPr>
          <p:cNvSpPr txBox="1"/>
          <p:nvPr/>
        </p:nvSpPr>
        <p:spPr>
          <a:xfrm>
            <a:off x="424535" y="5379940"/>
            <a:ext cx="327083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Online EM [Traganitis et al ‘20]</a:t>
            </a:r>
          </a:p>
        </p:txBody>
      </p:sp>
      <p:sp>
        <p:nvSpPr>
          <p:cNvPr id="29" name="TextBox 28">
            <a:extLst>
              <a:ext uri="{FF2B5EF4-FFF2-40B4-BE49-F238E27FC236}">
                <a16:creationId xmlns:a16="http://schemas.microsoft.com/office/drawing/2014/main" id="{535658E7-566F-A48B-95B5-C1487852FE3E}"/>
              </a:ext>
            </a:extLst>
          </p:cNvPr>
          <p:cNvSpPr txBox="1"/>
          <p:nvPr/>
        </p:nvSpPr>
        <p:spPr>
          <a:xfrm>
            <a:off x="18288" y="6334828"/>
            <a:ext cx="8827367" cy="430887"/>
          </a:xfrm>
          <a:prstGeom prst="rect">
            <a:avLst/>
          </a:prstGeom>
          <a:noFill/>
        </p:spPr>
        <p:txBody>
          <a:bodyPr wrap="square">
            <a:spAutoFit/>
          </a:bodyPr>
          <a:lstStyle/>
          <a:p>
            <a:r>
              <a:rPr lang="en-US" sz="1100" dirty="0"/>
              <a:t>P. A. Traganitis, D. </a:t>
            </a:r>
            <a:r>
              <a:rPr lang="en-US" sz="1100" dirty="0" err="1"/>
              <a:t>Berberidis</a:t>
            </a:r>
            <a:r>
              <a:rPr lang="en-US" sz="1100" dirty="0"/>
              <a:t>, and G. B. Giannakis, “Active learning with unsupervised ensembles of classifiers,”  in Proceedings of the 2020 IEEE International Conference on Acoustics, Speech and Signal Processing (ICASSP), pp. 3967–3971, 2020.</a:t>
            </a:r>
            <a:endParaRPr lang="en-US" sz="1100" dirty="0">
              <a:solidFill>
                <a:srgbClr val="000000"/>
              </a:solidFill>
            </a:endParaRPr>
          </a:p>
        </p:txBody>
      </p:sp>
      <p:sp>
        <p:nvSpPr>
          <p:cNvPr id="30" name="TextBox 29">
            <a:extLst>
              <a:ext uri="{FF2B5EF4-FFF2-40B4-BE49-F238E27FC236}">
                <a16:creationId xmlns:a16="http://schemas.microsoft.com/office/drawing/2014/main" id="{0E21894A-7C51-1E7A-B6DC-93A74A4D17F6}"/>
              </a:ext>
            </a:extLst>
          </p:cNvPr>
          <p:cNvSpPr txBox="1"/>
          <p:nvPr/>
        </p:nvSpPr>
        <p:spPr>
          <a:xfrm>
            <a:off x="424535" y="5806933"/>
            <a:ext cx="5250155"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Multi-armed bandit approach [Rangi-Francescetti‘18]</a:t>
            </a:r>
          </a:p>
        </p:txBody>
      </p:sp>
    </p:spTree>
    <p:extLst>
      <p:ext uri="{BB962C8B-B14F-4D97-AF65-F5344CB8AC3E}">
        <p14:creationId xmlns:p14="http://schemas.microsoft.com/office/powerpoint/2010/main" val="98129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9" y="171545"/>
            <a:ext cx="8511466" cy="561173"/>
          </a:xfrm>
        </p:spPr>
        <p:txBody>
          <a:bodyPr/>
          <a:lstStyle/>
          <a:p>
            <a:r>
              <a:rPr lang="en-US" dirty="0"/>
              <a:t>Numerical tests: Dog dataset</a:t>
            </a:r>
          </a:p>
        </p:txBody>
      </p:sp>
      <p:sp>
        <p:nvSpPr>
          <p:cNvPr id="29" name="Footer Placeholder 3">
            <a:extLst>
              <a:ext uri="{FF2B5EF4-FFF2-40B4-BE49-F238E27FC236}">
                <a16:creationId xmlns:a16="http://schemas.microsoft.com/office/drawing/2014/main" id="{D07C29CB-7D1A-41C5-B343-BF4CDE0ED5E5}"/>
              </a:ext>
            </a:extLst>
          </p:cNvPr>
          <p:cNvSpPr>
            <a:spLocks noGrp="1"/>
          </p:cNvSpPr>
          <p:nvPr>
            <p:ph type="ftr" sz="quarter" idx="11"/>
          </p:nvPr>
        </p:nvSpPr>
        <p:spPr>
          <a:xfrm>
            <a:off x="109728" y="6308605"/>
            <a:ext cx="8924544" cy="457200"/>
          </a:xfrm>
        </p:spPr>
        <p:txBody>
          <a:bodyPr/>
          <a:lstStyle/>
          <a:p>
            <a:r>
              <a:rPr lang="it-IT" sz="1200" dirty="0">
                <a:solidFill>
                  <a:schemeClr val="tx1"/>
                </a:solidFill>
              </a:rPr>
              <a:t>J. Deng, W. Dong, R. Socher, L. Li, K. Li, and L. </a:t>
            </a:r>
            <a:r>
              <a:rPr lang="en-US" sz="1200" dirty="0">
                <a:solidFill>
                  <a:schemeClr val="tx1"/>
                </a:solidFill>
              </a:rPr>
              <a:t>Fei-Fei, “</a:t>
            </a:r>
            <a:r>
              <a:rPr lang="en-US" sz="1200" dirty="0" err="1">
                <a:solidFill>
                  <a:schemeClr val="tx1"/>
                </a:solidFill>
              </a:rPr>
              <a:t>Imagenet</a:t>
            </a:r>
            <a:r>
              <a:rPr lang="en-US" sz="1200" dirty="0">
                <a:solidFill>
                  <a:schemeClr val="tx1"/>
                </a:solidFill>
              </a:rPr>
              <a:t>: A large-scale hierarchical image database,” in 2009 IEEE Conference on Computer Vision and Pattern Recognition, June 2009, pp. 248–255.</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92</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8" name="Picture 7" descr="dog_micro.pdf - Adobe Acrobat Reader DC">
            <a:extLst>
              <a:ext uri="{FF2B5EF4-FFF2-40B4-BE49-F238E27FC236}">
                <a16:creationId xmlns:a16="http://schemas.microsoft.com/office/drawing/2014/main" id="{F7C92165-3DED-46DE-85E8-BB6003BF565E}"/>
              </a:ext>
            </a:extLst>
          </p:cNvPr>
          <p:cNvPicPr>
            <a:picLocks noChangeAspect="1"/>
          </p:cNvPicPr>
          <p:nvPr/>
        </p:nvPicPr>
        <p:blipFill rotWithShape="1">
          <a:blip r:embed="rId6">
            <a:extLst>
              <a:ext uri="{28A0092B-C50C-407E-A947-70E740481C1C}">
                <a14:useLocalDpi xmlns:a14="http://schemas.microsoft.com/office/drawing/2010/main" val="0"/>
              </a:ext>
            </a:extLst>
          </a:blip>
          <a:srcRect l="21667" t="21163" r="25833" b="5503"/>
          <a:stretch/>
        </p:blipFill>
        <p:spPr>
          <a:xfrm>
            <a:off x="678666" y="1724320"/>
            <a:ext cx="7282452" cy="4365622"/>
          </a:xfrm>
          <a:prstGeom prst="rect">
            <a:avLst/>
          </a:prstGeom>
        </p:spPr>
      </p:pic>
      <p:pic>
        <p:nvPicPr>
          <p:cNvPr id="16" name="Picture 15">
            <a:extLst>
              <a:ext uri="{FF2B5EF4-FFF2-40B4-BE49-F238E27FC236}">
                <a16:creationId xmlns:a16="http://schemas.microsoft.com/office/drawing/2014/main" id="{C78E3594-2580-408A-A0AB-4C9D634CF62B}"/>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2177" y="1062603"/>
            <a:ext cx="797715" cy="196572"/>
          </a:xfrm>
          <a:prstGeom prst="rect">
            <a:avLst/>
          </a:prstGeom>
        </p:spPr>
      </p:pic>
      <p:pic>
        <p:nvPicPr>
          <p:cNvPr id="25" name="Picture 24">
            <a:extLst>
              <a:ext uri="{FF2B5EF4-FFF2-40B4-BE49-F238E27FC236}">
                <a16:creationId xmlns:a16="http://schemas.microsoft.com/office/drawing/2014/main" id="{66096192-B964-4598-AAD7-540E97C687A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824110" y="867941"/>
            <a:ext cx="2417145" cy="569144"/>
          </a:xfrm>
          <a:prstGeom prst="rect">
            <a:avLst/>
          </a:prstGeom>
        </p:spPr>
      </p:pic>
      <p:pic>
        <p:nvPicPr>
          <p:cNvPr id="31" name="Picture 30">
            <a:extLst>
              <a:ext uri="{FF2B5EF4-FFF2-40B4-BE49-F238E27FC236}">
                <a16:creationId xmlns:a16="http://schemas.microsoft.com/office/drawing/2014/main" id="{F250A00F-DB06-4711-822E-76A83CA3C56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45453" y="1090209"/>
            <a:ext cx="2432068" cy="181627"/>
          </a:xfrm>
          <a:prstGeom prst="rect">
            <a:avLst/>
          </a:prstGeom>
        </p:spPr>
      </p:pic>
    </p:spTree>
    <p:extLst>
      <p:ext uri="{BB962C8B-B14F-4D97-AF65-F5344CB8AC3E}">
        <p14:creationId xmlns:p14="http://schemas.microsoft.com/office/powerpoint/2010/main" val="1592514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 y="136524"/>
            <a:ext cx="8511466" cy="561173"/>
          </a:xfrm>
        </p:spPr>
        <p:txBody>
          <a:bodyPr/>
          <a:lstStyle/>
          <a:p>
            <a:r>
              <a:rPr lang="en-US" dirty="0"/>
              <a:t>Web dataset</a:t>
            </a:r>
          </a:p>
        </p:txBody>
      </p:sp>
      <p:sp>
        <p:nvSpPr>
          <p:cNvPr id="12" name="Footer Placeholder 3">
            <a:extLst>
              <a:ext uri="{FF2B5EF4-FFF2-40B4-BE49-F238E27FC236}">
                <a16:creationId xmlns:a16="http://schemas.microsoft.com/office/drawing/2014/main" id="{D075D21E-FD7B-42BD-8531-F4A8B4206572}"/>
              </a:ext>
            </a:extLst>
          </p:cNvPr>
          <p:cNvSpPr>
            <a:spLocks noGrp="1"/>
          </p:cNvSpPr>
          <p:nvPr>
            <p:ph type="ftr" sz="quarter" idx="11"/>
          </p:nvPr>
        </p:nvSpPr>
        <p:spPr>
          <a:xfrm>
            <a:off x="219456" y="6260176"/>
            <a:ext cx="8924544" cy="457200"/>
          </a:xfrm>
        </p:spPr>
        <p:txBody>
          <a:bodyPr/>
          <a:lstStyle/>
          <a:p>
            <a:r>
              <a:rPr lang="en-US" sz="1200" dirty="0">
                <a:solidFill>
                  <a:schemeClr val="tx1"/>
                </a:solidFill>
              </a:rPr>
              <a:t>D. Zhou, S. </a:t>
            </a:r>
            <a:r>
              <a:rPr lang="en-US" sz="1200" dirty="0" err="1">
                <a:solidFill>
                  <a:schemeClr val="tx1"/>
                </a:solidFill>
              </a:rPr>
              <a:t>Basu</a:t>
            </a:r>
            <a:r>
              <a:rPr lang="en-US" sz="1200" dirty="0">
                <a:solidFill>
                  <a:schemeClr val="tx1"/>
                </a:solidFill>
              </a:rPr>
              <a:t>, Y. Mao, and J. C. Platt, “Learning from the wisdom of crowds by minimax entropy,” in Advances in Neural Information Processing Systems 25, 2012, pp. 2195–2203. </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93</a:t>
            </a:fld>
            <a:endParaRPr lang="en-US">
              <a:solidFill>
                <a:srgbClr val="000000"/>
              </a:solidFill>
              <a:ea typeface="ＭＳ Ｐゴシック"/>
            </a:endParaRPr>
          </a:p>
        </p:txBody>
      </p:sp>
      <p:sp>
        <p:nvSpPr>
          <p:cNvPr id="11" name="TextBox 10">
            <a:extLst>
              <a:ext uri="{FF2B5EF4-FFF2-40B4-BE49-F238E27FC236}">
                <a16:creationId xmlns:a16="http://schemas.microsoft.com/office/drawing/2014/main" id="{575642C3-7830-473C-9CCE-4BC2FB904E1B}"/>
              </a:ext>
            </a:extLst>
          </p:cNvPr>
          <p:cNvSpPr txBox="1"/>
          <p:nvPr/>
        </p:nvSpPr>
        <p:spPr>
          <a:xfrm>
            <a:off x="45027" y="991612"/>
            <a:ext cx="459100" cy="338554"/>
          </a:xfrm>
          <a:prstGeom prst="rect">
            <a:avLst/>
          </a:prstGeom>
          <a:noFill/>
        </p:spPr>
        <p:txBody>
          <a:bodyPr wrap="none" rtlCol="0">
            <a:spAutoFit/>
          </a:bodyPr>
          <a:lstStyle/>
          <a:p>
            <a:pPr marL="214313" indent="-214313">
              <a:spcBef>
                <a:spcPts val="450"/>
              </a:spcBef>
              <a:buFont typeface="Wingdings" panose="05000000000000000000" pitchFamily="2" charset="2"/>
              <a:buChar char="q"/>
            </a:pPr>
            <a:r>
              <a:rPr lang="en-US" sz="1600" dirty="0">
                <a:solidFill>
                  <a:srgbClr val="000000"/>
                </a:solidFill>
                <a:latin typeface="Arial" panose="020B0604020202020204"/>
                <a:ea typeface="宋体" charset="-122"/>
              </a:rPr>
              <a:t> </a:t>
            </a:r>
          </a:p>
        </p:txBody>
      </p:sp>
      <p:pic>
        <p:nvPicPr>
          <p:cNvPr id="4" name="Picture 3" descr="web_micro.pdf - Adobe Acrobat Reader DC">
            <a:extLst>
              <a:ext uri="{FF2B5EF4-FFF2-40B4-BE49-F238E27FC236}">
                <a16:creationId xmlns:a16="http://schemas.microsoft.com/office/drawing/2014/main" id="{4A7DB9C2-8F83-4BF5-964A-075B03484636}"/>
              </a:ext>
            </a:extLst>
          </p:cNvPr>
          <p:cNvPicPr>
            <a:picLocks noChangeAspect="1"/>
          </p:cNvPicPr>
          <p:nvPr/>
        </p:nvPicPr>
        <p:blipFill rotWithShape="1">
          <a:blip r:embed="rId4">
            <a:extLst>
              <a:ext uri="{28A0092B-C50C-407E-A947-70E740481C1C}">
                <a14:useLocalDpi xmlns:a14="http://schemas.microsoft.com/office/drawing/2010/main" val="0"/>
              </a:ext>
            </a:extLst>
          </a:blip>
          <a:srcRect l="21771" t="21174" r="26459" b="3594"/>
          <a:stretch/>
        </p:blipFill>
        <p:spPr>
          <a:xfrm>
            <a:off x="45027" y="1533601"/>
            <a:ext cx="7975023" cy="4698124"/>
          </a:xfrm>
          <a:prstGeom prst="rect">
            <a:avLst/>
          </a:prstGeom>
        </p:spPr>
      </p:pic>
      <p:pic>
        <p:nvPicPr>
          <p:cNvPr id="7" name="Picture 6">
            <a:extLst>
              <a:ext uri="{FF2B5EF4-FFF2-40B4-BE49-F238E27FC236}">
                <a16:creationId xmlns:a16="http://schemas.microsoft.com/office/drawing/2014/main" id="{1431087D-969D-40D9-B8CC-74BB153875F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5453" y="1077474"/>
            <a:ext cx="2631482" cy="181627"/>
          </a:xfrm>
          <a:prstGeom prst="rect">
            <a:avLst/>
          </a:prstGeom>
        </p:spPr>
      </p:pic>
    </p:spTree>
    <p:extLst>
      <p:ext uri="{BB962C8B-B14F-4D97-AF65-F5344CB8AC3E}">
        <p14:creationId xmlns:p14="http://schemas.microsoft.com/office/powerpoint/2010/main" val="699873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CF97F-F47A-EA96-44BB-B5852BD250C3}"/>
            </a:ext>
          </a:extLst>
        </p:cNvPr>
        <p:cNvGrpSpPr/>
        <p:nvPr/>
      </p:nvGrpSpPr>
      <p:grpSpPr>
        <a:xfrm>
          <a:off x="0" y="0"/>
          <a:ext cx="0" cy="0"/>
          <a:chOff x="0" y="0"/>
          <a:chExt cx="0" cy="0"/>
        </a:xfrm>
      </p:grpSpPr>
      <p:sp>
        <p:nvSpPr>
          <p:cNvPr id="17" name="Footer Placeholder 3">
            <a:extLst>
              <a:ext uri="{FF2B5EF4-FFF2-40B4-BE49-F238E27FC236}">
                <a16:creationId xmlns:a16="http://schemas.microsoft.com/office/drawing/2014/main" id="{A3440613-9956-6C83-D5E2-DD3C8FDE68E0}"/>
              </a:ext>
            </a:extLst>
          </p:cNvPr>
          <p:cNvSpPr>
            <a:spLocks noGrp="1"/>
          </p:cNvSpPr>
          <p:nvPr>
            <p:ph type="ftr" sz="quarter" idx="11"/>
          </p:nvPr>
        </p:nvSpPr>
        <p:spPr>
          <a:xfrm>
            <a:off x="315704" y="6377957"/>
            <a:ext cx="7399320" cy="365125"/>
          </a:xfrm>
        </p:spPr>
        <p:txBody>
          <a:bodyPr/>
          <a:lstStyle/>
          <a:p>
            <a:r>
              <a:rPr lang="en-US" sz="1200" dirty="0">
                <a:solidFill>
                  <a:schemeClr val="tx1"/>
                </a:solidFill>
              </a:rPr>
              <a:t>S. Lazier, S. </a:t>
            </a:r>
            <a:r>
              <a:rPr lang="en-US" sz="1200" dirty="0" err="1">
                <a:solidFill>
                  <a:schemeClr val="tx1"/>
                </a:solidFill>
              </a:rPr>
              <a:t>Thirumuruganathan</a:t>
            </a:r>
            <a:r>
              <a:rPr lang="en-US" sz="1200" dirty="0">
                <a:solidFill>
                  <a:schemeClr val="tx1"/>
                </a:solidFill>
              </a:rPr>
              <a:t>, and H. </a:t>
            </a:r>
            <a:r>
              <a:rPr lang="en-US" sz="1200" dirty="0" err="1">
                <a:solidFill>
                  <a:schemeClr val="tx1"/>
                </a:solidFill>
              </a:rPr>
              <a:t>Anahideh</a:t>
            </a:r>
            <a:r>
              <a:rPr lang="en-US" sz="1200" dirty="0">
                <a:solidFill>
                  <a:schemeClr val="tx1"/>
                </a:solidFill>
              </a:rPr>
              <a:t>, “Fairness and bias in truth discovery algorithms: An experimental analysis,” </a:t>
            </a:r>
            <a:r>
              <a:rPr lang="en-US" sz="1200" dirty="0" err="1">
                <a:solidFill>
                  <a:schemeClr val="tx1"/>
                </a:solidFill>
              </a:rPr>
              <a:t>arXiv</a:t>
            </a:r>
            <a:r>
              <a:rPr lang="en-US" sz="1200" dirty="0">
                <a:solidFill>
                  <a:schemeClr val="tx1"/>
                </a:solidFill>
              </a:rPr>
              <a:t> preprint arXiv:2304.12573, 2023.</a:t>
            </a:r>
          </a:p>
        </p:txBody>
      </p:sp>
      <p:sp>
        <p:nvSpPr>
          <p:cNvPr id="2" name="Slide Number Placeholder 1">
            <a:extLst>
              <a:ext uri="{FF2B5EF4-FFF2-40B4-BE49-F238E27FC236}">
                <a16:creationId xmlns:a16="http://schemas.microsoft.com/office/drawing/2014/main" id="{850F504D-A52F-1782-C3EF-10D836636241}"/>
              </a:ext>
            </a:extLst>
          </p:cNvPr>
          <p:cNvSpPr>
            <a:spLocks noGrp="1"/>
          </p:cNvSpPr>
          <p:nvPr>
            <p:ph type="sldNum" sz="quarter" idx="12"/>
          </p:nvPr>
        </p:nvSpPr>
        <p:spPr/>
        <p:txBody>
          <a:bodyPr/>
          <a:lstStyle/>
          <a:p>
            <a:pPr>
              <a:defRPr/>
            </a:pPr>
            <a:fld id="{609082A3-A75A-4E05-A96A-C2129564425C}" type="slidenum">
              <a:rPr lang="en-US" smtClean="0"/>
              <a:pPr>
                <a:defRPr/>
              </a:pPr>
              <a:t>94</a:t>
            </a:fld>
            <a:endParaRPr lang="en-US"/>
          </a:p>
        </p:txBody>
      </p:sp>
      <p:sp>
        <p:nvSpPr>
          <p:cNvPr id="3" name="Title 1">
            <a:extLst>
              <a:ext uri="{FF2B5EF4-FFF2-40B4-BE49-F238E27FC236}">
                <a16:creationId xmlns:a16="http://schemas.microsoft.com/office/drawing/2014/main" id="{8C495049-37D6-649E-FD1B-C2B3E5490B7D}"/>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200" kern="0" dirty="0">
                <a:cs typeface="+mj-cs"/>
              </a:rPr>
              <a:t>Bias and fairness in crowdsourcing</a:t>
            </a:r>
          </a:p>
        </p:txBody>
      </p:sp>
      <p:grpSp>
        <p:nvGrpSpPr>
          <p:cNvPr id="4" name="Group 3">
            <a:extLst>
              <a:ext uri="{FF2B5EF4-FFF2-40B4-BE49-F238E27FC236}">
                <a16:creationId xmlns:a16="http://schemas.microsoft.com/office/drawing/2014/main" id="{C33FA87B-5F48-23B6-9F23-0F722ED5FDF0}"/>
              </a:ext>
            </a:extLst>
          </p:cNvPr>
          <p:cNvGrpSpPr/>
          <p:nvPr/>
        </p:nvGrpSpPr>
        <p:grpSpPr>
          <a:xfrm>
            <a:off x="181482" y="1898464"/>
            <a:ext cx="8519517" cy="875564"/>
            <a:chOff x="515816" y="2047203"/>
            <a:chExt cx="8519517" cy="875564"/>
          </a:xfrm>
        </p:grpSpPr>
        <p:sp>
          <p:nvSpPr>
            <p:cNvPr id="13" name="TextBox 12">
              <a:extLst>
                <a:ext uri="{FF2B5EF4-FFF2-40B4-BE49-F238E27FC236}">
                  <a16:creationId xmlns:a16="http://schemas.microsoft.com/office/drawing/2014/main" id="{076D8C56-B783-1F1B-5B45-DEBE4E5453CA}"/>
                </a:ext>
              </a:extLst>
            </p:cNvPr>
            <p:cNvSpPr txBox="1"/>
            <p:nvPr/>
          </p:nvSpPr>
          <p:spPr>
            <a:xfrm>
              <a:off x="515816" y="2047203"/>
              <a:ext cx="8519517"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Typical performance metrics do not capture bias against sensitive attributes </a:t>
              </a:r>
            </a:p>
          </p:txBody>
        </p:sp>
        <p:sp>
          <p:nvSpPr>
            <p:cNvPr id="14" name="TextBox 13">
              <a:extLst>
                <a:ext uri="{FF2B5EF4-FFF2-40B4-BE49-F238E27FC236}">
                  <a16:creationId xmlns:a16="http://schemas.microsoft.com/office/drawing/2014/main" id="{8C2FF18A-9AD2-6D57-5CD3-13DE4B966A25}"/>
                </a:ext>
              </a:extLst>
            </p:cNvPr>
            <p:cNvSpPr txBox="1"/>
            <p:nvPr/>
          </p:nvSpPr>
          <p:spPr>
            <a:xfrm>
              <a:off x="1081906" y="2507782"/>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Race, age, affiliation etc.</a:t>
              </a:r>
            </a:p>
          </p:txBody>
        </p:sp>
      </p:grpSp>
      <p:sp>
        <p:nvSpPr>
          <p:cNvPr id="15" name="TextBox 14">
            <a:extLst>
              <a:ext uri="{FF2B5EF4-FFF2-40B4-BE49-F238E27FC236}">
                <a16:creationId xmlns:a16="http://schemas.microsoft.com/office/drawing/2014/main" id="{2BC9FD14-65D9-0CAD-09A7-89C4488A71DB}"/>
              </a:ext>
            </a:extLst>
          </p:cNvPr>
          <p:cNvSpPr txBox="1"/>
          <p:nvPr/>
        </p:nvSpPr>
        <p:spPr>
          <a:xfrm>
            <a:off x="181482" y="872598"/>
            <a:ext cx="7533542"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ML/AI applied in areas w/ societal impact</a:t>
            </a:r>
          </a:p>
        </p:txBody>
      </p:sp>
      <p:sp>
        <p:nvSpPr>
          <p:cNvPr id="9" name="TextBox 8">
            <a:extLst>
              <a:ext uri="{FF2B5EF4-FFF2-40B4-BE49-F238E27FC236}">
                <a16:creationId xmlns:a16="http://schemas.microsoft.com/office/drawing/2014/main" id="{B82BE8D4-F61F-60EC-486D-05789E7632D6}"/>
              </a:ext>
            </a:extLst>
          </p:cNvPr>
          <p:cNvSpPr txBox="1"/>
          <p:nvPr/>
        </p:nvSpPr>
        <p:spPr>
          <a:xfrm>
            <a:off x="747572" y="1353945"/>
            <a:ext cx="6771032"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Loans, credit score, penal system, job applications etc. </a:t>
            </a:r>
            <a:endParaRPr lang="en-US" dirty="0"/>
          </a:p>
        </p:txBody>
      </p:sp>
      <p:sp>
        <p:nvSpPr>
          <p:cNvPr id="18" name="TextBox 17">
            <a:extLst>
              <a:ext uri="{FF2B5EF4-FFF2-40B4-BE49-F238E27FC236}">
                <a16:creationId xmlns:a16="http://schemas.microsoft.com/office/drawing/2014/main" id="{680A1F81-DB1E-9734-DD92-DD403F2DAAA3}"/>
              </a:ext>
            </a:extLst>
          </p:cNvPr>
          <p:cNvSpPr txBox="1"/>
          <p:nvPr/>
        </p:nvSpPr>
        <p:spPr>
          <a:xfrm>
            <a:off x="181482" y="354457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Annotators also exhibit bias</a:t>
            </a:r>
          </a:p>
        </p:txBody>
      </p:sp>
      <p:pic>
        <p:nvPicPr>
          <p:cNvPr id="20" name="Graphic 19" descr="Scales of justice outline">
            <a:extLst>
              <a:ext uri="{FF2B5EF4-FFF2-40B4-BE49-F238E27FC236}">
                <a16:creationId xmlns:a16="http://schemas.microsoft.com/office/drawing/2014/main" id="{86077B00-69AD-621A-D8BE-81A1F8DE52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026" y="585803"/>
            <a:ext cx="1297766" cy="1297766"/>
          </a:xfrm>
          <a:prstGeom prst="rect">
            <a:avLst/>
          </a:prstGeom>
        </p:spPr>
      </p:pic>
      <p:sp>
        <p:nvSpPr>
          <p:cNvPr id="5" name="TextBox 4">
            <a:extLst>
              <a:ext uri="{FF2B5EF4-FFF2-40B4-BE49-F238E27FC236}">
                <a16:creationId xmlns:a16="http://schemas.microsoft.com/office/drawing/2014/main" id="{1971252A-E705-5DFF-A677-8B637C113AC0}"/>
              </a:ext>
            </a:extLst>
          </p:cNvPr>
          <p:cNvSpPr txBox="1"/>
          <p:nvPr/>
        </p:nvSpPr>
        <p:spPr>
          <a:xfrm>
            <a:off x="747571" y="2887867"/>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Fairness metrics required</a:t>
            </a:r>
          </a:p>
        </p:txBody>
      </p:sp>
      <p:pic>
        <p:nvPicPr>
          <p:cNvPr id="7" name="Picture 6">
            <a:extLst>
              <a:ext uri="{FF2B5EF4-FFF2-40B4-BE49-F238E27FC236}">
                <a16:creationId xmlns:a16="http://schemas.microsoft.com/office/drawing/2014/main" id="{F627682C-D263-12F6-9A49-5B56C59601D9}"/>
              </a:ext>
            </a:extLst>
          </p:cNvPr>
          <p:cNvPicPr>
            <a:picLocks noChangeAspect="1"/>
          </p:cNvPicPr>
          <p:nvPr/>
        </p:nvPicPr>
        <p:blipFill>
          <a:blip r:embed="rId5"/>
          <a:stretch>
            <a:fillRect/>
          </a:stretch>
        </p:blipFill>
        <p:spPr>
          <a:xfrm>
            <a:off x="1275686" y="4073402"/>
            <a:ext cx="6064490" cy="1702419"/>
          </a:xfrm>
          <a:prstGeom prst="rect">
            <a:avLst/>
          </a:prstGeom>
        </p:spPr>
      </p:pic>
    </p:spTree>
    <p:extLst>
      <p:ext uri="{BB962C8B-B14F-4D97-AF65-F5344CB8AC3E}">
        <p14:creationId xmlns:p14="http://schemas.microsoft.com/office/powerpoint/2010/main" val="11969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17C2-FE41-025C-7B3F-26BEE84507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49C8A-4A17-23B5-DAF8-7884F1893D9D}"/>
              </a:ext>
            </a:extLst>
          </p:cNvPr>
          <p:cNvSpPr>
            <a:spLocks noGrp="1"/>
          </p:cNvSpPr>
          <p:nvPr>
            <p:ph type="sldNum" sz="quarter" idx="12"/>
          </p:nvPr>
        </p:nvSpPr>
        <p:spPr/>
        <p:txBody>
          <a:bodyPr/>
          <a:lstStyle/>
          <a:p>
            <a:pPr>
              <a:defRPr/>
            </a:pPr>
            <a:fld id="{609082A3-A75A-4E05-A96A-C2129564425C}" type="slidenum">
              <a:rPr lang="en-US" smtClean="0"/>
              <a:pPr>
                <a:defRPr/>
              </a:pPr>
              <a:t>95</a:t>
            </a:fld>
            <a:endParaRPr lang="en-US"/>
          </a:p>
        </p:txBody>
      </p:sp>
      <p:sp>
        <p:nvSpPr>
          <p:cNvPr id="3" name="Title 1">
            <a:extLst>
              <a:ext uri="{FF2B5EF4-FFF2-40B4-BE49-F238E27FC236}">
                <a16:creationId xmlns:a16="http://schemas.microsoft.com/office/drawing/2014/main" id="{AFF1C44C-91FC-3490-BAFC-6C0464D8152A}"/>
              </a:ext>
            </a:extLst>
          </p:cNvPr>
          <p:cNvSpPr txBox="1">
            <a:spLocks/>
          </p:cNvSpPr>
          <p:nvPr/>
        </p:nvSpPr>
        <p:spPr bwMode="auto">
          <a:xfrm>
            <a:off x="18288" y="60151"/>
            <a:ext cx="82296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rgbClr val="CC0000"/>
                </a:solidFill>
                <a:latin typeface="+mj-lt"/>
                <a:ea typeface="+mj-ea"/>
                <a:cs typeface="ＭＳ Ｐゴシック" charset="0"/>
              </a:defRPr>
            </a:lvl1pPr>
            <a:lvl2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CC0000"/>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CC0000"/>
                </a:solidFill>
                <a:latin typeface="Arial" charset="0"/>
                <a:ea typeface="ＭＳ Ｐゴシック" charset="0"/>
              </a:defRPr>
            </a:lvl6pPr>
            <a:lvl7pPr marL="914400" algn="l" rtl="0" fontAlgn="base">
              <a:spcBef>
                <a:spcPct val="0"/>
              </a:spcBef>
              <a:spcAft>
                <a:spcPct val="0"/>
              </a:spcAft>
              <a:defRPr sz="4200">
                <a:solidFill>
                  <a:srgbClr val="CC0000"/>
                </a:solidFill>
                <a:latin typeface="Arial" charset="0"/>
                <a:ea typeface="ＭＳ Ｐゴシック" charset="0"/>
              </a:defRPr>
            </a:lvl7pPr>
            <a:lvl8pPr marL="1371600" algn="l" rtl="0" fontAlgn="base">
              <a:spcBef>
                <a:spcPct val="0"/>
              </a:spcBef>
              <a:spcAft>
                <a:spcPct val="0"/>
              </a:spcAft>
              <a:defRPr sz="4200">
                <a:solidFill>
                  <a:srgbClr val="CC0000"/>
                </a:solidFill>
                <a:latin typeface="Arial" charset="0"/>
                <a:ea typeface="ＭＳ Ｐゴシック" charset="0"/>
              </a:defRPr>
            </a:lvl8pPr>
            <a:lvl9pPr marL="1828800" algn="l" rtl="0" fontAlgn="base">
              <a:spcBef>
                <a:spcPct val="0"/>
              </a:spcBef>
              <a:spcAft>
                <a:spcPct val="0"/>
              </a:spcAft>
              <a:defRPr sz="4200">
                <a:solidFill>
                  <a:srgbClr val="CC0000"/>
                </a:solidFill>
                <a:latin typeface="Arial" charset="0"/>
                <a:ea typeface="ＭＳ Ｐゴシック" charset="0"/>
              </a:defRPr>
            </a:lvl9pPr>
          </a:lstStyle>
          <a:p>
            <a:pPr eaLnBrk="1" hangingPunct="1">
              <a:defRPr/>
            </a:pPr>
            <a:r>
              <a:rPr lang="en-US" sz="3600" kern="0" dirty="0">
                <a:cs typeface="+mj-cs"/>
              </a:rPr>
              <a:t>Taking bias into account</a:t>
            </a:r>
          </a:p>
        </p:txBody>
      </p:sp>
      <p:sp>
        <p:nvSpPr>
          <p:cNvPr id="18" name="TextBox 17">
            <a:extLst>
              <a:ext uri="{FF2B5EF4-FFF2-40B4-BE49-F238E27FC236}">
                <a16:creationId xmlns:a16="http://schemas.microsoft.com/office/drawing/2014/main" id="{385584D1-F1D0-0CBF-9060-163652DD3AD2}"/>
              </a:ext>
            </a:extLst>
          </p:cNvPr>
          <p:cNvSpPr txBox="1"/>
          <p:nvPr/>
        </p:nvSpPr>
        <p:spPr>
          <a:xfrm>
            <a:off x="181482" y="823298"/>
            <a:ext cx="666231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Crowdsourcing perpetuates annotator biases</a:t>
            </a:r>
          </a:p>
        </p:txBody>
      </p:sp>
      <p:sp>
        <p:nvSpPr>
          <p:cNvPr id="21" name="TextBox 20">
            <a:extLst>
              <a:ext uri="{FF2B5EF4-FFF2-40B4-BE49-F238E27FC236}">
                <a16:creationId xmlns:a16="http://schemas.microsoft.com/office/drawing/2014/main" id="{FEA670B2-7A4C-72E6-9866-4C137E985858}"/>
              </a:ext>
            </a:extLst>
          </p:cNvPr>
          <p:cNvSpPr txBox="1"/>
          <p:nvPr/>
        </p:nvSpPr>
        <p:spPr>
          <a:xfrm>
            <a:off x="804366" y="1271033"/>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Unfair annotators yield unfair ML models</a:t>
            </a:r>
          </a:p>
        </p:txBody>
      </p:sp>
      <p:pic>
        <p:nvPicPr>
          <p:cNvPr id="8" name="Picture 7">
            <a:extLst>
              <a:ext uri="{FF2B5EF4-FFF2-40B4-BE49-F238E27FC236}">
                <a16:creationId xmlns:a16="http://schemas.microsoft.com/office/drawing/2014/main" id="{9785FC1D-F6F8-F582-CC06-59A56FA73361}"/>
              </a:ext>
            </a:extLst>
          </p:cNvPr>
          <p:cNvPicPr>
            <a:picLocks noChangeAspect="1"/>
          </p:cNvPicPr>
          <p:nvPr/>
        </p:nvPicPr>
        <p:blipFill>
          <a:blip r:embed="rId5"/>
          <a:stretch>
            <a:fillRect/>
          </a:stretch>
        </p:blipFill>
        <p:spPr>
          <a:xfrm>
            <a:off x="968847" y="1785245"/>
            <a:ext cx="6528097" cy="1262339"/>
          </a:xfrm>
          <a:prstGeom prst="rect">
            <a:avLst/>
          </a:prstGeom>
        </p:spPr>
      </p:pic>
      <p:sp>
        <p:nvSpPr>
          <p:cNvPr id="10" name="TextBox 9">
            <a:extLst>
              <a:ext uri="{FF2B5EF4-FFF2-40B4-BE49-F238E27FC236}">
                <a16:creationId xmlns:a16="http://schemas.microsoft.com/office/drawing/2014/main" id="{7E7844D7-5C90-9432-F422-3A3EBF81E629}"/>
              </a:ext>
            </a:extLst>
          </p:cNvPr>
          <p:cNvSpPr txBox="1"/>
          <p:nvPr/>
        </p:nvSpPr>
        <p:spPr>
          <a:xfrm>
            <a:off x="804366" y="3096064"/>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Label integration does not optimize for fairness</a:t>
            </a:r>
          </a:p>
        </p:txBody>
      </p:sp>
      <p:pic>
        <p:nvPicPr>
          <p:cNvPr id="19" name="Picture 18" descr="\documentclass{article}&#10;\usepackage{amsmath,bm,amsfonts}&#10;\DeclareMathOperator{\prob}{Pr}&#10;\newcommand{\Expect}{{\rm I\kern-.3em E}}&#10;\pagestyle{empty}&#10;\begin{document}&#10;&#10;&#10;\begin{equation*}&#10;[\bm A_{m}(z_n=z)]_{k,k'} = {\sf Pr}(\check{y}_n^{(m)}=k|y_n=k',z_n=z)&#10;\end{equation*}&#10;&#10;\end{document}" title="IguanaTex Bitmap Display">
            <a:extLst>
              <a:ext uri="{FF2B5EF4-FFF2-40B4-BE49-F238E27FC236}">
                <a16:creationId xmlns:a16="http://schemas.microsoft.com/office/drawing/2014/main" id="{65D56800-DF46-A840-2D63-09774A52AE2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31847" y="4440443"/>
            <a:ext cx="4532527" cy="268868"/>
          </a:xfrm>
          <a:prstGeom prst="rect">
            <a:avLst/>
          </a:prstGeom>
        </p:spPr>
      </p:pic>
      <p:grpSp>
        <p:nvGrpSpPr>
          <p:cNvPr id="28" name="Group 27">
            <a:extLst>
              <a:ext uri="{FF2B5EF4-FFF2-40B4-BE49-F238E27FC236}">
                <a16:creationId xmlns:a16="http://schemas.microsoft.com/office/drawing/2014/main" id="{1BC47C49-9586-72B3-E1A9-C10BB028C0D8}"/>
              </a:ext>
            </a:extLst>
          </p:cNvPr>
          <p:cNvGrpSpPr/>
          <p:nvPr/>
        </p:nvGrpSpPr>
        <p:grpSpPr>
          <a:xfrm>
            <a:off x="181480" y="3860041"/>
            <a:ext cx="8333869" cy="414985"/>
            <a:chOff x="181480" y="3860041"/>
            <a:chExt cx="8333869" cy="414985"/>
          </a:xfrm>
        </p:grpSpPr>
        <p:sp>
          <p:nvSpPr>
            <p:cNvPr id="11" name="TextBox 10">
              <a:extLst>
                <a:ext uri="{FF2B5EF4-FFF2-40B4-BE49-F238E27FC236}">
                  <a16:creationId xmlns:a16="http://schemas.microsoft.com/office/drawing/2014/main" id="{131BAA17-E113-52A9-CBB6-C13319F2AD41}"/>
                </a:ext>
              </a:extLst>
            </p:cNvPr>
            <p:cNvSpPr txBox="1"/>
            <p:nvPr/>
          </p:nvSpPr>
          <p:spPr>
            <a:xfrm>
              <a:off x="181480" y="3860041"/>
              <a:ext cx="8333869" cy="414985"/>
            </a:xfrm>
            <a:prstGeom prst="rect">
              <a:avLst/>
            </a:prstGeom>
            <a:noFill/>
          </p:spPr>
          <p:txBody>
            <a:bodyPr wrap="square" rtlCol="0">
              <a:spAutoFit/>
            </a:bodyPr>
            <a:lstStyle/>
            <a:p>
              <a:pPr marL="342900" lvl="1" indent="-342900" algn="l">
                <a:lnSpc>
                  <a:spcPct val="130000"/>
                </a:lnSpc>
                <a:buClr>
                  <a:schemeClr val="tx1"/>
                </a:buClr>
                <a:buFont typeface="Wingdings" charset="2"/>
                <a:buChar char="q"/>
              </a:pPr>
              <a:r>
                <a:rPr lang="en-US" altLang="zh-CN" dirty="0">
                  <a:solidFill>
                    <a:srgbClr val="000000"/>
                  </a:solidFill>
                  <a:ea typeface="SimSun" panose="02010600030101010101" pitchFamily="2" charset="-122"/>
                  <a:cs typeface="Arial" panose="020B0604020202020204" pitchFamily="34" charset="0"/>
                </a:rPr>
                <a:t>Annotator behavior </a:t>
              </a:r>
              <a:r>
                <a:rPr lang="en-US" altLang="zh-CN" dirty="0" err="1">
                  <a:solidFill>
                    <a:srgbClr val="000000"/>
                  </a:solidFill>
                  <a:ea typeface="SimSun" panose="02010600030101010101" pitchFamily="2" charset="-122"/>
                  <a:cs typeface="Arial" panose="020B0604020202020204" pitchFamily="34" charset="0"/>
                </a:rPr>
                <a:t>w.r.t.</a:t>
              </a:r>
              <a:r>
                <a:rPr lang="en-US" altLang="zh-CN" dirty="0">
                  <a:solidFill>
                    <a:srgbClr val="000000"/>
                  </a:solidFill>
                  <a:ea typeface="SimSun" panose="02010600030101010101" pitchFamily="2" charset="-122"/>
                  <a:cs typeface="Arial" panose="020B0604020202020204" pitchFamily="34" charset="0"/>
                </a:rPr>
                <a:t> sensitive data attribute                  captured via </a:t>
              </a:r>
            </a:p>
          </p:txBody>
        </p:sp>
        <p:pic>
          <p:nvPicPr>
            <p:cNvPr id="27" name="Picture 26" descr="\documentclass{article}&#10;\usepackage{amsmath,bm,amsfonts}&#10;\DeclareMathOperator{\prob}{Pr}&#10;\newcommand{\Expect}{{\rm I\kern-.3em E}}&#10;\pagestyle{empty}&#10;\begin{document}&#10;&#10;&#10;\begin{equation*}&#10;z_n\in\{0,1\}&#10;\end{equation*}&#10;&#10;\end{document}" title="IguanaTex Bitmap Display">
              <a:extLst>
                <a:ext uri="{FF2B5EF4-FFF2-40B4-BE49-F238E27FC236}">
                  <a16:creationId xmlns:a16="http://schemas.microsoft.com/office/drawing/2014/main" id="{ADE42210-6148-6569-4A58-8FB231EDD33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504527" y="3984658"/>
              <a:ext cx="997711" cy="220103"/>
            </a:xfrm>
            <a:prstGeom prst="rect">
              <a:avLst/>
            </a:prstGeom>
          </p:spPr>
        </p:pic>
      </p:grpSp>
      <p:sp>
        <p:nvSpPr>
          <p:cNvPr id="29" name="TextBox 28">
            <a:extLst>
              <a:ext uri="{FF2B5EF4-FFF2-40B4-BE49-F238E27FC236}">
                <a16:creationId xmlns:a16="http://schemas.microsoft.com/office/drawing/2014/main" id="{EF8350A9-24A3-1343-C47D-BBC6B1E3F089}"/>
              </a:ext>
            </a:extLst>
          </p:cNvPr>
          <p:cNvSpPr txBox="1"/>
          <p:nvPr/>
        </p:nvSpPr>
        <p:spPr>
          <a:xfrm>
            <a:off x="804366" y="480009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Similar to instance specific confusion matrices</a:t>
            </a:r>
          </a:p>
        </p:txBody>
      </p:sp>
      <p:grpSp>
        <p:nvGrpSpPr>
          <p:cNvPr id="32" name="Group 31">
            <a:extLst>
              <a:ext uri="{FF2B5EF4-FFF2-40B4-BE49-F238E27FC236}">
                <a16:creationId xmlns:a16="http://schemas.microsoft.com/office/drawing/2014/main" id="{253E79C4-C9F0-3C9D-06B2-B8A4BFBC0F75}"/>
              </a:ext>
            </a:extLst>
          </p:cNvPr>
          <p:cNvGrpSpPr/>
          <p:nvPr/>
        </p:nvGrpSpPr>
        <p:grpSpPr>
          <a:xfrm>
            <a:off x="804366" y="5325166"/>
            <a:ext cx="7847867" cy="807641"/>
            <a:chOff x="804366" y="5325166"/>
            <a:chExt cx="7847867" cy="807641"/>
          </a:xfrm>
        </p:grpSpPr>
        <p:sp>
          <p:nvSpPr>
            <p:cNvPr id="30" name="TextBox 29">
              <a:extLst>
                <a:ext uri="{FF2B5EF4-FFF2-40B4-BE49-F238E27FC236}">
                  <a16:creationId xmlns:a16="http://schemas.microsoft.com/office/drawing/2014/main" id="{57DFB2BD-7A5B-488F-C7FB-76BF418B5335}"/>
                </a:ext>
              </a:extLst>
            </p:cNvPr>
            <p:cNvSpPr txBox="1"/>
            <p:nvPr/>
          </p:nvSpPr>
          <p:spPr>
            <a:xfrm>
              <a:off x="804366" y="5325166"/>
              <a:ext cx="7847867" cy="414985"/>
            </a:xfrm>
            <a:prstGeom prst="rect">
              <a:avLst/>
            </a:prstGeom>
            <a:noFill/>
          </p:spPr>
          <p:txBody>
            <a:bodyPr wrap="square" rtlCol="0">
              <a:spAutoFit/>
            </a:bodyPr>
            <a:lstStyle/>
            <a:p>
              <a:pPr marL="342900" lvl="1" indent="-342900" algn="l">
                <a:lnSpc>
                  <a:spcPct val="130000"/>
                </a:lnSpc>
                <a:buFont typeface="Wingdings" panose="05000000000000000000" pitchFamily="2" charset="2"/>
                <a:buChar char="Ø"/>
              </a:pPr>
              <a:r>
                <a:rPr lang="en-US" altLang="zh-CN" dirty="0">
                  <a:solidFill>
                    <a:srgbClr val="000000"/>
                  </a:solidFill>
                  <a:ea typeface="SimSun" panose="02010600030101010101" pitchFamily="2" charset="-122"/>
                  <a:cs typeface="Arial" panose="020B0604020202020204" pitchFamily="34" charset="0"/>
                </a:rPr>
                <a:t>Fair annotator assignment [Goel et al’19]</a:t>
              </a:r>
            </a:p>
          </p:txBody>
        </p:sp>
        <p:sp>
          <p:nvSpPr>
            <p:cNvPr id="31" name="TextBox 30">
              <a:extLst>
                <a:ext uri="{FF2B5EF4-FFF2-40B4-BE49-F238E27FC236}">
                  <a16:creationId xmlns:a16="http://schemas.microsoft.com/office/drawing/2014/main" id="{B46FECB5-9F40-35E3-1B30-197D17FA305B}"/>
                </a:ext>
              </a:extLst>
            </p:cNvPr>
            <p:cNvSpPr txBox="1"/>
            <p:nvPr/>
          </p:nvSpPr>
          <p:spPr>
            <a:xfrm>
              <a:off x="2305877" y="5763475"/>
              <a:ext cx="6276077" cy="369332"/>
            </a:xfrm>
            <a:prstGeom prst="rect">
              <a:avLst/>
            </a:prstGeom>
            <a:noFill/>
          </p:spPr>
          <p:txBody>
            <a:bodyPr wrap="none" rtlCol="0">
              <a:spAutoFit/>
            </a:bodyPr>
            <a:lstStyle/>
            <a:p>
              <a:r>
                <a:rPr lang="en-US" dirty="0">
                  <a:solidFill>
                    <a:srgbClr val="0000FF"/>
                  </a:solidFill>
                </a:rPr>
                <a:t>requires ground-truth labels to estimate confusion matrices</a:t>
              </a:r>
            </a:p>
          </p:txBody>
        </p:sp>
      </p:grpSp>
    </p:spTree>
    <p:extLst>
      <p:ext uri="{BB962C8B-B14F-4D97-AF65-F5344CB8AC3E}">
        <p14:creationId xmlns:p14="http://schemas.microsoft.com/office/powerpoint/2010/main" val="16082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45D2-0453-B930-CA55-CB7CC6DC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19362-7B0E-8909-6B99-F05E21B5D0CB}"/>
              </a:ext>
            </a:extLst>
          </p:cNvPr>
          <p:cNvSpPr>
            <a:spLocks noGrp="1"/>
          </p:cNvSpPr>
          <p:nvPr>
            <p:ph type="title"/>
          </p:nvPr>
        </p:nvSpPr>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523E1462-BF31-BC5C-930A-7CFCA5A300DC}"/>
              </a:ext>
            </a:extLst>
          </p:cNvPr>
          <p:cNvSpPr>
            <a:spLocks noGrp="1"/>
          </p:cNvSpPr>
          <p:nvPr>
            <p:ph idx="1"/>
          </p:nvPr>
        </p:nvSpPr>
        <p:spPr>
          <a:xfrm>
            <a:off x="423320" y="1135521"/>
            <a:ext cx="8061724" cy="490539"/>
          </a:xfrm>
        </p:spPr>
        <p:txBody>
          <a:bodyPr/>
          <a:lstStyle/>
          <a:p>
            <a:pPr>
              <a:buFont typeface="Wingdings" panose="05000000000000000000" pitchFamily="2" charset="2"/>
              <a:buChar char="q"/>
            </a:pPr>
            <a:r>
              <a:rPr lang="en-US" dirty="0">
                <a:solidFill>
                  <a:schemeClr val="bg1">
                    <a:lumMod val="65000"/>
                  </a:schemeClr>
                </a:solidFill>
              </a:rPr>
              <a:t> </a:t>
            </a:r>
            <a:r>
              <a:rPr lang="en-US" dirty="0">
                <a:solidFill>
                  <a:srgbClr val="969696"/>
                </a:solidFill>
              </a:rPr>
              <a:t>Motivation and problem statement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132E281-0C17-715E-1929-CC0DB0A3DAEF}"/>
              </a:ext>
            </a:extLst>
          </p:cNvPr>
          <p:cNvSpPr>
            <a:spLocks noGrp="1"/>
          </p:cNvSpPr>
          <p:nvPr>
            <p:ph type="sldNum" sz="quarter" idx="12"/>
          </p:nvPr>
        </p:nvSpPr>
        <p:spPr/>
        <p:txBody>
          <a:bodyPr/>
          <a:lstStyle/>
          <a:p>
            <a:pPr>
              <a:defRPr/>
            </a:pPr>
            <a:fld id="{65C7B4C7-9631-4E7F-B6B5-87750243A7A4}" type="slidenum">
              <a:rPr lang="en-US" smtClean="0">
                <a:solidFill>
                  <a:srgbClr val="000000"/>
                </a:solidFill>
                <a:ea typeface="ＭＳ Ｐゴシック"/>
              </a:rPr>
              <a:pPr>
                <a:defRPr/>
              </a:pPr>
              <a:t>96</a:t>
            </a:fld>
            <a:endParaRPr lang="en-US">
              <a:solidFill>
                <a:srgbClr val="000000"/>
              </a:solidFill>
              <a:ea typeface="ＭＳ Ｐゴシック"/>
            </a:endParaRPr>
          </a:p>
        </p:txBody>
      </p:sp>
      <p:sp>
        <p:nvSpPr>
          <p:cNvPr id="7" name="Content Placeholder 2">
            <a:extLst>
              <a:ext uri="{FF2B5EF4-FFF2-40B4-BE49-F238E27FC236}">
                <a16:creationId xmlns:a16="http://schemas.microsoft.com/office/drawing/2014/main" id="{4856A44F-5FB9-F14B-B876-C724B493394E}"/>
              </a:ext>
            </a:extLst>
          </p:cNvPr>
          <p:cNvSpPr txBox="1">
            <a:spLocks/>
          </p:cNvSpPr>
          <p:nvPr/>
        </p:nvSpPr>
        <p:spPr bwMode="auto">
          <a:xfrm>
            <a:off x="426417" y="1786610"/>
            <a:ext cx="601857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 Combining crowdsourced labels</a:t>
            </a:r>
          </a:p>
          <a:p>
            <a:endParaRPr lang="en-US" kern="0" dirty="0"/>
          </a:p>
        </p:txBody>
      </p:sp>
      <p:sp>
        <p:nvSpPr>
          <p:cNvPr id="8" name="Content Placeholder 2">
            <a:extLst>
              <a:ext uri="{FF2B5EF4-FFF2-40B4-BE49-F238E27FC236}">
                <a16:creationId xmlns:a16="http://schemas.microsoft.com/office/drawing/2014/main" id="{08D4E74F-CC73-415C-99EF-C5FC1157C667}"/>
              </a:ext>
            </a:extLst>
          </p:cNvPr>
          <p:cNvSpPr txBox="1">
            <a:spLocks/>
          </p:cNvSpPr>
          <p:nvPr/>
        </p:nvSpPr>
        <p:spPr bwMode="auto">
          <a:xfrm>
            <a:off x="423320" y="2460018"/>
            <a:ext cx="839779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 End-to-end (E2E) learning with crowdsourced labels</a:t>
            </a:r>
          </a:p>
          <a:p>
            <a:pPr marL="0" indent="0">
              <a:buNone/>
            </a:pPr>
            <a:endParaRPr lang="en-US" kern="0" dirty="0"/>
          </a:p>
        </p:txBody>
      </p:sp>
      <p:sp>
        <p:nvSpPr>
          <p:cNvPr id="9" name="Content Placeholder 2">
            <a:extLst>
              <a:ext uri="{FF2B5EF4-FFF2-40B4-BE49-F238E27FC236}">
                <a16:creationId xmlns:a16="http://schemas.microsoft.com/office/drawing/2014/main" id="{2ABFEAA9-F9CB-67FF-328E-50014B07CB75}"/>
              </a:ext>
            </a:extLst>
          </p:cNvPr>
          <p:cNvSpPr txBox="1">
            <a:spLocks/>
          </p:cNvSpPr>
          <p:nvPr/>
        </p:nvSpPr>
        <p:spPr bwMode="auto">
          <a:xfrm>
            <a:off x="423320" y="3122839"/>
            <a:ext cx="5544861"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rgbClr val="969696"/>
              </a:buClr>
              <a:buFont typeface="Wingdings" panose="05000000000000000000" pitchFamily="2" charset="2"/>
              <a:buChar char="q"/>
            </a:pPr>
            <a:r>
              <a:rPr lang="en-US" kern="0" dirty="0">
                <a:solidFill>
                  <a:srgbClr val="969696"/>
                </a:solidFill>
              </a:rPr>
              <a:t> Part III: Other aspects of crowdsourcing</a:t>
            </a:r>
          </a:p>
        </p:txBody>
      </p:sp>
      <p:sp>
        <p:nvSpPr>
          <p:cNvPr id="10" name="Content Placeholder 2">
            <a:extLst>
              <a:ext uri="{FF2B5EF4-FFF2-40B4-BE49-F238E27FC236}">
                <a16:creationId xmlns:a16="http://schemas.microsoft.com/office/drawing/2014/main" id="{F128BB7D-192A-3441-2B0F-7AD860CB8808}"/>
              </a:ext>
            </a:extLst>
          </p:cNvPr>
          <p:cNvSpPr txBox="1">
            <a:spLocks/>
          </p:cNvSpPr>
          <p:nvPr/>
        </p:nvSpPr>
        <p:spPr bwMode="auto">
          <a:xfrm>
            <a:off x="423320" y="3898146"/>
            <a:ext cx="5842038" cy="49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Font typeface="Wingdings" panose="05000000000000000000" pitchFamily="2" charset="2"/>
              <a:buChar char="q"/>
            </a:pPr>
            <a:r>
              <a:rPr lang="en-US" kern="0" dirty="0">
                <a:solidFill>
                  <a:srgbClr val="0000FF"/>
                </a:solidFill>
              </a:rPr>
              <a:t> Conclusions and open issues</a:t>
            </a:r>
          </a:p>
        </p:txBody>
      </p:sp>
    </p:spTree>
    <p:extLst>
      <p:ext uri="{BB962C8B-B14F-4D97-AF65-F5344CB8AC3E}">
        <p14:creationId xmlns:p14="http://schemas.microsoft.com/office/powerpoint/2010/main" val="3355102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Conclusions and open issues</a:t>
            </a:r>
          </a:p>
        </p:txBody>
      </p:sp>
      <p:sp>
        <p:nvSpPr>
          <p:cNvPr id="10" name="Content Placeholder 2"/>
          <p:cNvSpPr>
            <a:spLocks noGrp="1"/>
          </p:cNvSpPr>
          <p:nvPr>
            <p:ph idx="1"/>
          </p:nvPr>
        </p:nvSpPr>
        <p:spPr>
          <a:xfrm>
            <a:off x="239968" y="990802"/>
            <a:ext cx="8229600" cy="319979"/>
          </a:xfrm>
        </p:spPr>
        <p:txBody>
          <a:bodyPr>
            <a:normAutofit lnSpcReduction="10000"/>
          </a:bodyPr>
          <a:lstStyle/>
          <a:p>
            <a:pPr marL="0" indent="0">
              <a:buNone/>
            </a:pPr>
            <a:r>
              <a:rPr lang="en-US" sz="1700" b="1" dirty="0">
                <a:solidFill>
                  <a:srgbClr val="0000FF"/>
                </a:solidFill>
              </a:rPr>
              <a:t>Take home 1. </a:t>
            </a:r>
            <a:r>
              <a:rPr lang="en-US" sz="1600" dirty="0">
                <a:ea typeface="宋体" charset="-122"/>
              </a:rPr>
              <a:t>Crowdsourcing</a:t>
            </a:r>
            <a:r>
              <a:rPr lang="en-US" sz="1600" dirty="0"/>
              <a:t> learns from </a:t>
            </a:r>
            <a:r>
              <a:rPr lang="en-US" sz="1600" u="sng" dirty="0"/>
              <a:t>unreliable information</a:t>
            </a:r>
            <a:r>
              <a:rPr lang="en-US" sz="1600" dirty="0"/>
              <a:t> sources</a:t>
            </a:r>
            <a:endParaRPr lang="en-US" sz="1600" b="1" dirty="0">
              <a:solidFill>
                <a:srgbClr val="0070C0"/>
              </a:solidFill>
              <a:ea typeface="宋体" charset="-122"/>
            </a:endParaRP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97</a:t>
            </a:fld>
            <a:endParaRPr lang="en-US">
              <a:solidFill>
                <a:srgbClr val="000000"/>
              </a:solidFill>
              <a:ea typeface="ＭＳ Ｐゴシック"/>
            </a:endParaRPr>
          </a:p>
        </p:txBody>
      </p:sp>
      <p:sp>
        <p:nvSpPr>
          <p:cNvPr id="7" name="TextBox 6"/>
          <p:cNvSpPr txBox="1"/>
          <p:nvPr/>
        </p:nvSpPr>
        <p:spPr>
          <a:xfrm>
            <a:off x="674432" y="3559160"/>
            <a:ext cx="343824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Workhorse algorithms: EM or VI</a:t>
            </a:r>
          </a:p>
        </p:txBody>
      </p:sp>
      <p:sp>
        <p:nvSpPr>
          <p:cNvPr id="11" name="TextBox 10">
            <a:extLst>
              <a:ext uri="{FF2B5EF4-FFF2-40B4-BE49-F238E27FC236}">
                <a16:creationId xmlns:a16="http://schemas.microsoft.com/office/drawing/2014/main" id="{BCC5F709-6610-4C7B-A950-7D27BF51D400}"/>
              </a:ext>
            </a:extLst>
          </p:cNvPr>
          <p:cNvSpPr txBox="1"/>
          <p:nvPr/>
        </p:nvSpPr>
        <p:spPr>
          <a:xfrm>
            <a:off x="683719" y="3953628"/>
            <a:ext cx="4974439"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Moment-based algorithms for reliable initialization</a:t>
            </a:r>
          </a:p>
        </p:txBody>
      </p:sp>
      <p:sp>
        <p:nvSpPr>
          <p:cNvPr id="15" name="TextBox 14">
            <a:extLst>
              <a:ext uri="{FF2B5EF4-FFF2-40B4-BE49-F238E27FC236}">
                <a16:creationId xmlns:a16="http://schemas.microsoft.com/office/drawing/2014/main" id="{978F3999-BA49-4185-BAAE-DD120B04FF86}"/>
              </a:ext>
            </a:extLst>
          </p:cNvPr>
          <p:cNvSpPr txBox="1"/>
          <p:nvPr/>
        </p:nvSpPr>
        <p:spPr>
          <a:xfrm>
            <a:off x="674432" y="1344739"/>
            <a:ext cx="484780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Also assesses source reliability in learning tasks</a:t>
            </a:r>
          </a:p>
        </p:txBody>
      </p:sp>
      <p:pic>
        <p:nvPicPr>
          <p:cNvPr id="4" name="Picture 3" descr="A picture containing mammal&#10;&#10;Description automatically generated">
            <a:extLst>
              <a:ext uri="{FF2B5EF4-FFF2-40B4-BE49-F238E27FC236}">
                <a16:creationId xmlns:a16="http://schemas.microsoft.com/office/drawing/2014/main" id="{9CB2C605-ADE8-4773-B5B5-D8911F1FE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416" y="1435614"/>
            <a:ext cx="2352030" cy="1363640"/>
          </a:xfrm>
          <a:prstGeom prst="rect">
            <a:avLst/>
          </a:prstGeom>
        </p:spPr>
      </p:pic>
      <p:grpSp>
        <p:nvGrpSpPr>
          <p:cNvPr id="8" name="Group 7">
            <a:extLst>
              <a:ext uri="{FF2B5EF4-FFF2-40B4-BE49-F238E27FC236}">
                <a16:creationId xmlns:a16="http://schemas.microsoft.com/office/drawing/2014/main" id="{B0332AB0-3694-439A-BB55-5576AC139EBA}"/>
              </a:ext>
            </a:extLst>
          </p:cNvPr>
          <p:cNvGrpSpPr/>
          <p:nvPr/>
        </p:nvGrpSpPr>
        <p:grpSpPr>
          <a:xfrm>
            <a:off x="239968" y="4438232"/>
            <a:ext cx="8314630" cy="726050"/>
            <a:chOff x="239968" y="3721052"/>
            <a:chExt cx="8314630" cy="726050"/>
          </a:xfrm>
        </p:grpSpPr>
        <p:sp>
          <p:nvSpPr>
            <p:cNvPr id="17" name="Content Placeholder 2">
              <a:extLst>
                <a:ext uri="{FF2B5EF4-FFF2-40B4-BE49-F238E27FC236}">
                  <a16:creationId xmlns:a16="http://schemas.microsoft.com/office/drawing/2014/main" id="{7560F817-271D-4582-BA3D-3624E82FE9E4}"/>
                </a:ext>
              </a:extLst>
            </p:cNvPr>
            <p:cNvSpPr txBox="1">
              <a:spLocks/>
            </p:cNvSpPr>
            <p:nvPr/>
          </p:nvSpPr>
          <p:spPr bwMode="auto">
            <a:xfrm>
              <a:off x="239968" y="3721052"/>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marL="0" indent="0">
                <a:buNone/>
              </a:pPr>
              <a:r>
                <a:rPr lang="en-US" sz="1600" b="1" kern="0" dirty="0">
                  <a:solidFill>
                    <a:srgbClr val="0000FF"/>
                  </a:solidFill>
                </a:rPr>
                <a:t>Take home 3</a:t>
              </a:r>
              <a:r>
                <a:rPr lang="en-US" sz="1600" kern="0" dirty="0"/>
                <a:t>. E2E approaches simultaneously learn a model and annotator reliabilities</a:t>
              </a:r>
              <a:endParaRPr lang="en-US" sz="1600" b="1" u="sng" kern="0" dirty="0">
                <a:solidFill>
                  <a:srgbClr val="0070C0"/>
                </a:solidFill>
                <a:ea typeface="宋体" charset="-122"/>
              </a:endParaRPr>
            </a:p>
          </p:txBody>
        </p:sp>
        <p:sp>
          <p:nvSpPr>
            <p:cNvPr id="21" name="TextBox 20">
              <a:extLst>
                <a:ext uri="{FF2B5EF4-FFF2-40B4-BE49-F238E27FC236}">
                  <a16:creationId xmlns:a16="http://schemas.microsoft.com/office/drawing/2014/main" id="{E9767E9C-1EE6-43B5-A1C3-1129C4BF5E0F}"/>
                </a:ext>
              </a:extLst>
            </p:cNvPr>
            <p:cNvSpPr txBox="1"/>
            <p:nvPr/>
          </p:nvSpPr>
          <p:spPr>
            <a:xfrm>
              <a:off x="674432" y="4108548"/>
              <a:ext cx="7880166"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Inputs: data features and annotator labels</a:t>
              </a:r>
            </a:p>
          </p:txBody>
        </p:sp>
      </p:grpSp>
      <p:sp>
        <p:nvSpPr>
          <p:cNvPr id="3" name="TextBox 2">
            <a:extLst>
              <a:ext uri="{FF2B5EF4-FFF2-40B4-BE49-F238E27FC236}">
                <a16:creationId xmlns:a16="http://schemas.microsoft.com/office/drawing/2014/main" id="{5C5C2E4D-094F-96E1-9CB7-86A48CE1574A}"/>
              </a:ext>
            </a:extLst>
          </p:cNvPr>
          <p:cNvSpPr txBox="1"/>
          <p:nvPr/>
        </p:nvSpPr>
        <p:spPr>
          <a:xfrm>
            <a:off x="674432" y="3140330"/>
            <a:ext cx="5242717"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Available approaches tradeoff accuracy for simplicity</a:t>
            </a:r>
          </a:p>
        </p:txBody>
      </p:sp>
      <p:sp>
        <p:nvSpPr>
          <p:cNvPr id="14" name="TextBox 13">
            <a:extLst>
              <a:ext uri="{FF2B5EF4-FFF2-40B4-BE49-F238E27FC236}">
                <a16:creationId xmlns:a16="http://schemas.microsoft.com/office/drawing/2014/main" id="{274BB29C-6D20-A6E3-03E8-F28A5A3441CA}"/>
              </a:ext>
            </a:extLst>
          </p:cNvPr>
          <p:cNvSpPr txBox="1"/>
          <p:nvPr/>
        </p:nvSpPr>
        <p:spPr>
          <a:xfrm>
            <a:off x="683719" y="5676038"/>
            <a:ext cx="7656049"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Flexible DL models</a:t>
            </a:r>
            <a:endParaRPr lang="en-US" sz="1600" dirty="0">
              <a:solidFill>
                <a:srgbClr val="0000FF"/>
              </a:solidFill>
            </a:endParaRPr>
          </a:p>
        </p:txBody>
      </p:sp>
      <p:sp>
        <p:nvSpPr>
          <p:cNvPr id="16" name="TextBox 15">
            <a:extLst>
              <a:ext uri="{FF2B5EF4-FFF2-40B4-BE49-F238E27FC236}">
                <a16:creationId xmlns:a16="http://schemas.microsoft.com/office/drawing/2014/main" id="{B4CC9B72-E377-CD3E-EA63-7D9C6CFAA658}"/>
              </a:ext>
            </a:extLst>
          </p:cNvPr>
          <p:cNvSpPr txBox="1"/>
          <p:nvPr/>
        </p:nvSpPr>
        <p:spPr>
          <a:xfrm>
            <a:off x="683719" y="1763569"/>
            <a:ext cx="4334072"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Two major paradigms: Two-stage and E2E</a:t>
            </a:r>
          </a:p>
        </p:txBody>
      </p:sp>
      <p:sp>
        <p:nvSpPr>
          <p:cNvPr id="22" name="Content Placeholder 2">
            <a:extLst>
              <a:ext uri="{FF2B5EF4-FFF2-40B4-BE49-F238E27FC236}">
                <a16:creationId xmlns:a16="http://schemas.microsoft.com/office/drawing/2014/main" id="{C7A820CA-6CF7-6046-77A8-C0AC0FF27E99}"/>
              </a:ext>
            </a:extLst>
          </p:cNvPr>
          <p:cNvSpPr txBox="1">
            <a:spLocks/>
          </p:cNvSpPr>
          <p:nvPr/>
        </p:nvSpPr>
        <p:spPr>
          <a:xfrm>
            <a:off x="239968" y="2734396"/>
            <a:ext cx="8229600" cy="31997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700" b="1" dirty="0">
                <a:solidFill>
                  <a:srgbClr val="0000FF"/>
                </a:solidFill>
              </a:rPr>
              <a:t>Take home 2. </a:t>
            </a:r>
            <a:r>
              <a:rPr lang="en-US" sz="1600" dirty="0">
                <a:ea typeface="宋体" charset="-122"/>
              </a:rPr>
              <a:t>Two-stage approaches require only annotator labels</a:t>
            </a:r>
            <a:endParaRPr lang="en-US" sz="1600" b="1" dirty="0">
              <a:solidFill>
                <a:srgbClr val="0070C0"/>
              </a:solidFill>
              <a:ea typeface="宋体" charset="-122"/>
            </a:endParaRPr>
          </a:p>
        </p:txBody>
      </p:sp>
      <p:sp>
        <p:nvSpPr>
          <p:cNvPr id="23" name="TextBox 22">
            <a:extLst>
              <a:ext uri="{FF2B5EF4-FFF2-40B4-BE49-F238E27FC236}">
                <a16:creationId xmlns:a16="http://schemas.microsoft.com/office/drawing/2014/main" id="{8739A2F4-D260-2A9D-C5B3-3ADF7E6B1E61}"/>
              </a:ext>
            </a:extLst>
          </p:cNvPr>
          <p:cNvSpPr txBox="1"/>
          <p:nvPr/>
        </p:nvSpPr>
        <p:spPr>
          <a:xfrm>
            <a:off x="683719" y="2182399"/>
            <a:ext cx="1763624"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ML/AI catalyst</a:t>
            </a:r>
          </a:p>
        </p:txBody>
      </p:sp>
      <p:sp>
        <p:nvSpPr>
          <p:cNvPr id="24" name="TextBox 23">
            <a:extLst>
              <a:ext uri="{FF2B5EF4-FFF2-40B4-BE49-F238E27FC236}">
                <a16:creationId xmlns:a16="http://schemas.microsoft.com/office/drawing/2014/main" id="{9AF13EAE-CAB9-B7F1-E2D7-538695EAFE7C}"/>
              </a:ext>
            </a:extLst>
          </p:cNvPr>
          <p:cNvSpPr txBox="1"/>
          <p:nvPr/>
        </p:nvSpPr>
        <p:spPr>
          <a:xfrm>
            <a:off x="683719" y="5250236"/>
            <a:ext cx="4685898" cy="338554"/>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sz="1600" dirty="0">
                <a:ea typeface="宋体" charset="-122"/>
              </a:rPr>
              <a:t>Improved performance compared to two-stage</a:t>
            </a:r>
          </a:p>
        </p:txBody>
      </p:sp>
    </p:spTree>
    <p:custDataLst>
      <p:tags r:id="rId1"/>
    </p:custDataLst>
    <p:extLst>
      <p:ext uri="{BB962C8B-B14F-4D97-AF65-F5344CB8AC3E}">
        <p14:creationId xmlns:p14="http://schemas.microsoft.com/office/powerpoint/2010/main" val="384663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 grpId="0"/>
      <p:bldP spid="14" grpId="0"/>
      <p:bldP spid="22" grpId="0"/>
      <p:bldP spid="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issues and future directions</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98</a:t>
            </a:fld>
            <a:endParaRPr lang="en-US">
              <a:solidFill>
                <a:srgbClr val="000000"/>
              </a:solidFill>
              <a:ea typeface="ＭＳ Ｐゴシック"/>
            </a:endParaRPr>
          </a:p>
        </p:txBody>
      </p:sp>
      <p:sp>
        <p:nvSpPr>
          <p:cNvPr id="13" name="Content Placeholder 2"/>
          <p:cNvSpPr txBox="1">
            <a:spLocks/>
          </p:cNvSpPr>
          <p:nvPr/>
        </p:nvSpPr>
        <p:spPr bwMode="auto">
          <a:xfrm>
            <a:off x="239968" y="913160"/>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Application-specific crowdsourcing</a:t>
            </a:r>
            <a:endParaRPr lang="en-US" sz="2000" kern="0" dirty="0">
              <a:solidFill>
                <a:srgbClr val="0070C0"/>
              </a:solidFill>
              <a:ea typeface="宋体" charset="-122"/>
            </a:endParaRPr>
          </a:p>
        </p:txBody>
      </p:sp>
      <p:grpSp>
        <p:nvGrpSpPr>
          <p:cNvPr id="8" name="Group 7">
            <a:extLst>
              <a:ext uri="{FF2B5EF4-FFF2-40B4-BE49-F238E27FC236}">
                <a16:creationId xmlns:a16="http://schemas.microsoft.com/office/drawing/2014/main" id="{4F6A4D5A-F804-5525-2C8B-492C845F41DE}"/>
              </a:ext>
            </a:extLst>
          </p:cNvPr>
          <p:cNvGrpSpPr/>
          <p:nvPr/>
        </p:nvGrpSpPr>
        <p:grpSpPr>
          <a:xfrm>
            <a:off x="239968" y="4336170"/>
            <a:ext cx="8229600" cy="854293"/>
            <a:chOff x="239968" y="1985584"/>
            <a:chExt cx="8229600" cy="854293"/>
          </a:xfrm>
        </p:grpSpPr>
        <p:sp>
          <p:nvSpPr>
            <p:cNvPr id="7" name="TextBox 6"/>
            <p:cNvSpPr txBox="1"/>
            <p:nvPr/>
          </p:nvSpPr>
          <p:spPr>
            <a:xfrm>
              <a:off x="531033" y="2470545"/>
              <a:ext cx="335867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Crowdsourcing and AI/LLMs</a:t>
              </a:r>
            </a:p>
          </p:txBody>
        </p:sp>
        <p:sp>
          <p:nvSpPr>
            <p:cNvPr id="15" name="Content Placeholder 2">
              <a:extLst>
                <a:ext uri="{FF2B5EF4-FFF2-40B4-BE49-F238E27FC236}">
                  <a16:creationId xmlns:a16="http://schemas.microsoft.com/office/drawing/2014/main" id="{7D03DC3B-487C-45BD-8DC6-CFCB51260F89}"/>
                </a:ext>
              </a:extLst>
            </p:cNvPr>
            <p:cNvSpPr txBox="1">
              <a:spLocks/>
            </p:cNvSpPr>
            <p:nvPr/>
          </p:nvSpPr>
          <p:spPr bwMode="auto">
            <a:xfrm>
              <a:off x="239968" y="1985584"/>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Open research directions</a:t>
              </a:r>
              <a:endParaRPr lang="en-US" sz="2000" kern="0" dirty="0">
                <a:solidFill>
                  <a:srgbClr val="0070C0"/>
                </a:solidFill>
                <a:ea typeface="宋体" charset="-122"/>
              </a:endParaRPr>
            </a:p>
          </p:txBody>
        </p:sp>
      </p:grpSp>
      <p:sp>
        <p:nvSpPr>
          <p:cNvPr id="6" name="TextBox 5">
            <a:extLst>
              <a:ext uri="{FF2B5EF4-FFF2-40B4-BE49-F238E27FC236}">
                <a16:creationId xmlns:a16="http://schemas.microsoft.com/office/drawing/2014/main" id="{1265D344-6F60-4BA2-3D50-77BF643E2795}"/>
              </a:ext>
            </a:extLst>
          </p:cNvPr>
          <p:cNvSpPr txBox="1"/>
          <p:nvPr/>
        </p:nvSpPr>
        <p:spPr>
          <a:xfrm>
            <a:off x="6537016" y="5562876"/>
            <a:ext cx="2367956" cy="584775"/>
          </a:xfrm>
          <a:prstGeom prst="rect">
            <a:avLst/>
          </a:prstGeom>
          <a:noFill/>
        </p:spPr>
        <p:txBody>
          <a:bodyPr wrap="none" rtlCol="0">
            <a:spAutoFit/>
          </a:bodyPr>
          <a:lstStyle/>
          <a:p>
            <a:r>
              <a:rPr lang="en-US" sz="3200" b="1" i="1" dirty="0">
                <a:solidFill>
                  <a:srgbClr val="C00000"/>
                </a:solidFill>
                <a:latin typeface="Arial"/>
                <a:ea typeface="Edwardian Script ITC" charset="0"/>
                <a:cs typeface="Edwardian Script ITC" charset="0"/>
              </a:rPr>
              <a:t>Thank you!</a:t>
            </a:r>
          </a:p>
        </p:txBody>
      </p:sp>
      <p:sp>
        <p:nvSpPr>
          <p:cNvPr id="9" name="TextBox 8">
            <a:extLst>
              <a:ext uri="{FF2B5EF4-FFF2-40B4-BE49-F238E27FC236}">
                <a16:creationId xmlns:a16="http://schemas.microsoft.com/office/drawing/2014/main" id="{5544979D-101E-7686-C071-50D0B0C9D866}"/>
              </a:ext>
            </a:extLst>
          </p:cNvPr>
          <p:cNvSpPr txBox="1"/>
          <p:nvPr/>
        </p:nvSpPr>
        <p:spPr>
          <a:xfrm>
            <a:off x="531032" y="1398121"/>
            <a:ext cx="3563796"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Unique challenges and design</a:t>
            </a:r>
          </a:p>
        </p:txBody>
      </p:sp>
      <p:sp>
        <p:nvSpPr>
          <p:cNvPr id="10" name="TextBox 9">
            <a:extLst>
              <a:ext uri="{FF2B5EF4-FFF2-40B4-BE49-F238E27FC236}">
                <a16:creationId xmlns:a16="http://schemas.microsoft.com/office/drawing/2014/main" id="{360331DF-523D-ED4F-C79D-BD0893988925}"/>
              </a:ext>
            </a:extLst>
          </p:cNvPr>
          <p:cNvSpPr txBox="1"/>
          <p:nvPr/>
        </p:nvSpPr>
        <p:spPr>
          <a:xfrm>
            <a:off x="531032" y="1847137"/>
            <a:ext cx="539763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Collaboration of human and machine annotators</a:t>
            </a:r>
          </a:p>
        </p:txBody>
      </p:sp>
      <p:sp>
        <p:nvSpPr>
          <p:cNvPr id="11" name="Content Placeholder 2">
            <a:extLst>
              <a:ext uri="{FF2B5EF4-FFF2-40B4-BE49-F238E27FC236}">
                <a16:creationId xmlns:a16="http://schemas.microsoft.com/office/drawing/2014/main" id="{AB93CF55-7539-5C9A-3532-322C6B0174BA}"/>
              </a:ext>
            </a:extLst>
          </p:cNvPr>
          <p:cNvSpPr txBox="1">
            <a:spLocks/>
          </p:cNvSpPr>
          <p:nvPr/>
        </p:nvSpPr>
        <p:spPr bwMode="auto">
          <a:xfrm>
            <a:off x="239968" y="2680125"/>
            <a:ext cx="8229600" cy="31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0000CC"/>
              </a:buClr>
              <a:buFont typeface="Wingdings" pitchFamily="2" charset="2"/>
              <a:buChar char="n"/>
              <a:defRPr sz="2250">
                <a:solidFill>
                  <a:schemeClr val="tx1"/>
                </a:solidFill>
                <a:latin typeface="+mn-lt"/>
                <a:ea typeface="+mn-ea"/>
                <a:cs typeface="ＭＳ Ｐゴシック" charset="0"/>
              </a:defRPr>
            </a:lvl1pPr>
            <a:lvl2pPr marL="502444" indent="-244079" algn="l" rtl="0" eaLnBrk="0" fontAlgn="base" hangingPunct="0">
              <a:spcBef>
                <a:spcPct val="20000"/>
              </a:spcBef>
              <a:spcAft>
                <a:spcPct val="0"/>
              </a:spcAft>
              <a:buClr>
                <a:srgbClr val="0000CC"/>
              </a:buClr>
              <a:buFont typeface="Wingdings" pitchFamily="2" charset="2"/>
              <a:buChar char="q"/>
              <a:defRPr sz="1950">
                <a:solidFill>
                  <a:schemeClr val="tx1"/>
                </a:solidFill>
                <a:latin typeface="+mj-lt"/>
                <a:ea typeface="+mn-ea"/>
              </a:defRPr>
            </a:lvl2pPr>
            <a:lvl3pPr marL="766763" indent="-263129" algn="l" rtl="0" eaLnBrk="0" fontAlgn="base" hangingPunct="0">
              <a:spcBef>
                <a:spcPct val="20000"/>
              </a:spcBef>
              <a:spcAft>
                <a:spcPct val="0"/>
              </a:spcAft>
              <a:buClr>
                <a:srgbClr val="0000CC"/>
              </a:buClr>
              <a:buFont typeface="Wingdings" pitchFamily="2" charset="2"/>
              <a:buChar char="n"/>
              <a:defRPr sz="1650">
                <a:solidFill>
                  <a:schemeClr val="tx1"/>
                </a:solidFill>
                <a:latin typeface="+mj-lt"/>
                <a:ea typeface="+mn-ea"/>
              </a:defRPr>
            </a:lvl3pPr>
            <a:lvl4pPr marL="1004888" indent="-236935" algn="l" rtl="0" eaLnBrk="0" fontAlgn="base" hangingPunct="0">
              <a:spcBef>
                <a:spcPct val="20000"/>
              </a:spcBef>
              <a:spcAft>
                <a:spcPct val="0"/>
              </a:spcAft>
              <a:buClr>
                <a:srgbClr val="0000CC"/>
              </a:buClr>
              <a:buFont typeface="Wingdings" pitchFamily="2" charset="2"/>
              <a:buChar char="q"/>
              <a:defRPr sz="1500">
                <a:solidFill>
                  <a:schemeClr val="tx1"/>
                </a:solidFill>
                <a:latin typeface="+mj-lt"/>
                <a:ea typeface="+mn-ea"/>
              </a:defRPr>
            </a:lvl4pPr>
            <a:lvl5pPr marL="1260872" indent="-254794" algn="l" rtl="0" eaLnBrk="0" fontAlgn="base" hangingPunct="0">
              <a:spcBef>
                <a:spcPct val="20000"/>
              </a:spcBef>
              <a:spcAft>
                <a:spcPct val="0"/>
              </a:spcAft>
              <a:buClr>
                <a:srgbClr val="0000CC"/>
              </a:buClr>
              <a:buFont typeface="Wingdings" pitchFamily="2" charset="2"/>
              <a:buChar char="§"/>
              <a:defRPr sz="1500">
                <a:solidFill>
                  <a:schemeClr val="tx1"/>
                </a:solidFill>
                <a:latin typeface="+mj-lt"/>
                <a:ea typeface="+mn-ea"/>
              </a:defRPr>
            </a:lvl5pPr>
            <a:lvl6pPr marL="16037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6pPr>
            <a:lvl7pPr marL="19466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7pPr>
            <a:lvl8pPr marL="22895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8pPr>
            <a:lvl9pPr marL="2632472" indent="-254794" algn="l" rtl="0" fontAlgn="base">
              <a:spcBef>
                <a:spcPct val="20000"/>
              </a:spcBef>
              <a:spcAft>
                <a:spcPct val="0"/>
              </a:spcAft>
              <a:buClr>
                <a:srgbClr val="0000CC"/>
              </a:buClr>
              <a:buFont typeface="Wingdings" charset="0"/>
              <a:buChar char="§"/>
              <a:defRPr sz="1500">
                <a:solidFill>
                  <a:schemeClr val="tx1"/>
                </a:solidFill>
                <a:latin typeface="+mn-lt"/>
                <a:ea typeface="+mn-ea"/>
              </a:defRPr>
            </a:lvl9pPr>
          </a:lstStyle>
          <a:p>
            <a:pPr>
              <a:buClr>
                <a:schemeClr val="tx1"/>
              </a:buClr>
              <a:buFont typeface="Wingdings" panose="05000000000000000000" pitchFamily="2" charset="2"/>
              <a:buChar char="q"/>
            </a:pPr>
            <a:r>
              <a:rPr lang="en-US" sz="2000" kern="0" dirty="0"/>
              <a:t>Crowdsourcing in classical data/information fusion</a:t>
            </a:r>
            <a:endParaRPr lang="en-US" sz="2000" kern="0" dirty="0">
              <a:solidFill>
                <a:srgbClr val="0070C0"/>
              </a:solidFill>
              <a:ea typeface="宋体" charset="-122"/>
            </a:endParaRPr>
          </a:p>
        </p:txBody>
      </p:sp>
      <p:sp>
        <p:nvSpPr>
          <p:cNvPr id="12" name="TextBox 11">
            <a:extLst>
              <a:ext uri="{FF2B5EF4-FFF2-40B4-BE49-F238E27FC236}">
                <a16:creationId xmlns:a16="http://schemas.microsoft.com/office/drawing/2014/main" id="{A1F6426E-5818-BE13-E1C1-0DF9293E2EEA}"/>
              </a:ext>
            </a:extLst>
          </p:cNvPr>
          <p:cNvSpPr txBox="1"/>
          <p:nvPr/>
        </p:nvSpPr>
        <p:spPr>
          <a:xfrm>
            <a:off x="531032" y="3165086"/>
            <a:ext cx="4217821"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Robust learning from multi-view data</a:t>
            </a:r>
          </a:p>
        </p:txBody>
      </p:sp>
      <p:sp>
        <p:nvSpPr>
          <p:cNvPr id="16" name="TextBox 15">
            <a:extLst>
              <a:ext uri="{FF2B5EF4-FFF2-40B4-BE49-F238E27FC236}">
                <a16:creationId xmlns:a16="http://schemas.microsoft.com/office/drawing/2014/main" id="{1ACDF674-B906-D4ED-1657-DFD91C20AB11}"/>
              </a:ext>
            </a:extLst>
          </p:cNvPr>
          <p:cNvSpPr txBox="1"/>
          <p:nvPr/>
        </p:nvSpPr>
        <p:spPr>
          <a:xfrm>
            <a:off x="531032" y="3614102"/>
            <a:ext cx="361509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Game-theoretic crowdsourcing</a:t>
            </a:r>
          </a:p>
        </p:txBody>
      </p:sp>
      <p:sp>
        <p:nvSpPr>
          <p:cNvPr id="17" name="TextBox 16">
            <a:extLst>
              <a:ext uri="{FF2B5EF4-FFF2-40B4-BE49-F238E27FC236}">
                <a16:creationId xmlns:a16="http://schemas.microsoft.com/office/drawing/2014/main" id="{3758FC33-C5E3-BB6E-A5DF-1B77CF8F6321}"/>
              </a:ext>
            </a:extLst>
          </p:cNvPr>
          <p:cNvSpPr txBox="1"/>
          <p:nvPr/>
        </p:nvSpPr>
        <p:spPr>
          <a:xfrm>
            <a:off x="531032" y="5296780"/>
            <a:ext cx="2242922"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Bias and fairness</a:t>
            </a:r>
          </a:p>
        </p:txBody>
      </p:sp>
      <p:sp>
        <p:nvSpPr>
          <p:cNvPr id="18" name="TextBox 17">
            <a:extLst>
              <a:ext uri="{FF2B5EF4-FFF2-40B4-BE49-F238E27FC236}">
                <a16:creationId xmlns:a16="http://schemas.microsoft.com/office/drawing/2014/main" id="{70C7F1EA-FF53-C259-B8AA-3D60B1E6452B}"/>
              </a:ext>
            </a:extLst>
          </p:cNvPr>
          <p:cNvSpPr txBox="1"/>
          <p:nvPr/>
        </p:nvSpPr>
        <p:spPr>
          <a:xfrm>
            <a:off x="531032" y="5737454"/>
            <a:ext cx="3670620" cy="369332"/>
          </a:xfrm>
          <a:prstGeom prst="rect">
            <a:avLst/>
          </a:prstGeom>
          <a:noFill/>
        </p:spPr>
        <p:txBody>
          <a:bodyPr wrap="none" rtlCol="0">
            <a:spAutoFit/>
          </a:bodyPr>
          <a:lstStyle/>
          <a:p>
            <a:pPr marL="285750" indent="-285750" algn="l">
              <a:spcBef>
                <a:spcPts val="600"/>
              </a:spcBef>
              <a:buFont typeface="Wingdings" panose="05000000000000000000" pitchFamily="2" charset="2"/>
              <a:buChar char="Ø"/>
            </a:pPr>
            <a:r>
              <a:rPr lang="en-US" dirty="0">
                <a:ea typeface="宋体" charset="-122"/>
              </a:rPr>
              <a:t>Transfer learning/meta learning</a:t>
            </a:r>
          </a:p>
        </p:txBody>
      </p:sp>
    </p:spTree>
    <p:custDataLst>
      <p:tags r:id="rId1"/>
    </p:custDataLst>
    <p:extLst>
      <p:ext uri="{BB962C8B-B14F-4D97-AF65-F5344CB8AC3E}">
        <p14:creationId xmlns:p14="http://schemas.microsoft.com/office/powerpoint/2010/main" val="124189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6" grpId="0"/>
      <p:bldP spid="17" grpId="0"/>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88558"/>
            <a:ext cx="9029700" cy="1139825"/>
          </a:xfrm>
        </p:spPr>
        <p:txBody>
          <a:bodyPr>
            <a:normAutofit/>
          </a:bodyPr>
          <a:lstStyle/>
          <a:p>
            <a:r>
              <a:rPr lang="en-US" sz="3200" dirty="0"/>
              <a:t>Identifying colluding adversaries</a:t>
            </a:r>
          </a:p>
        </p:txBody>
      </p:sp>
      <p:sp>
        <p:nvSpPr>
          <p:cNvPr id="32" name="Footer Placeholder 3">
            <a:extLst>
              <a:ext uri="{FF2B5EF4-FFF2-40B4-BE49-F238E27FC236}">
                <a16:creationId xmlns:a16="http://schemas.microsoft.com/office/drawing/2014/main" id="{372D55C9-15CA-4E64-9AD7-FADCB50C8F05}"/>
              </a:ext>
            </a:extLst>
          </p:cNvPr>
          <p:cNvSpPr>
            <a:spLocks noGrp="1"/>
          </p:cNvSpPr>
          <p:nvPr>
            <p:ph type="ftr" sz="quarter" idx="11"/>
          </p:nvPr>
        </p:nvSpPr>
        <p:spPr>
          <a:xfrm>
            <a:off x="363069" y="6364698"/>
            <a:ext cx="6629642" cy="457200"/>
          </a:xfrm>
        </p:spPr>
        <p:txBody>
          <a:bodyPr/>
          <a:lstStyle/>
          <a:p>
            <a:r>
              <a:rPr lang="en-US" sz="1400" dirty="0">
                <a:solidFill>
                  <a:srgbClr val="000000"/>
                </a:solidFill>
                <a:latin typeface="+mj-lt"/>
              </a:rPr>
              <a:t>P. A. Traganitis and G. B. Giannakis, “Detecting Adversaries in Crowdsourcing,” </a:t>
            </a:r>
          </a:p>
          <a:p>
            <a:r>
              <a:rPr lang="en-US" sz="1400" i="1" dirty="0">
                <a:solidFill>
                  <a:srgbClr val="000000"/>
                </a:solidFill>
                <a:latin typeface="+mj-lt"/>
              </a:rPr>
              <a:t>Proc. of IEEE International Conference  on Data Mining</a:t>
            </a:r>
            <a:r>
              <a:rPr lang="en-US" sz="1400" dirty="0">
                <a:solidFill>
                  <a:srgbClr val="000000"/>
                </a:solidFill>
                <a:latin typeface="+mj-lt"/>
              </a:rPr>
              <a:t>, 2021.</a:t>
            </a:r>
          </a:p>
        </p:txBody>
      </p:sp>
      <p:sp>
        <p:nvSpPr>
          <p:cNvPr id="5" name="Slide Number Placeholder 4"/>
          <p:cNvSpPr>
            <a:spLocks noGrp="1"/>
          </p:cNvSpPr>
          <p:nvPr>
            <p:ph type="sldNum" sz="quarter" idx="12"/>
          </p:nvPr>
        </p:nvSpPr>
        <p:spPr/>
        <p:txBody>
          <a:bodyPr/>
          <a:lstStyle/>
          <a:p>
            <a:pPr>
              <a:defRPr/>
            </a:pPr>
            <a:fld id="{65C7B4C7-9631-4E7F-B6B5-87750243A7A4}" type="slidenum">
              <a:rPr lang="en-US">
                <a:solidFill>
                  <a:srgbClr val="000000"/>
                </a:solidFill>
                <a:ea typeface="ＭＳ Ｐゴシック"/>
              </a:rPr>
              <a:pPr>
                <a:defRPr/>
              </a:pPr>
              <a:t>99</a:t>
            </a:fld>
            <a:endParaRPr lang="en-US">
              <a:solidFill>
                <a:srgbClr val="000000"/>
              </a:solidFill>
              <a:ea typeface="ＭＳ Ｐゴシック"/>
            </a:endParaRPr>
          </a:p>
        </p:txBody>
      </p:sp>
      <p:sp>
        <p:nvSpPr>
          <p:cNvPr id="39" name="TextBox 38"/>
          <p:cNvSpPr txBox="1"/>
          <p:nvPr/>
        </p:nvSpPr>
        <p:spPr>
          <a:xfrm>
            <a:off x="361067" y="944156"/>
            <a:ext cx="7633821"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S1. </a:t>
            </a:r>
            <a:r>
              <a:rPr lang="en-US" sz="1600" dirty="0">
                <a:solidFill>
                  <a:srgbClr val="000000"/>
                </a:solidFill>
                <a:latin typeface="Arial" panose="020B0604020202020204"/>
                <a:ea typeface="宋体" charset="-122"/>
              </a:rPr>
              <a:t>Low rank plus sparse decomposition to unveil </a:t>
            </a:r>
            <a:r>
              <a:rPr lang="en-US" sz="1600" b="1" i="1" dirty="0">
                <a:solidFill>
                  <a:srgbClr val="000000"/>
                </a:solidFill>
                <a:latin typeface="Arial" panose="020B0604020202020204"/>
                <a:ea typeface="宋体" charset="-122"/>
              </a:rPr>
              <a:t>C</a:t>
            </a:r>
            <a:r>
              <a:rPr lang="en-US" sz="1600" dirty="0">
                <a:solidFill>
                  <a:srgbClr val="000000"/>
                </a:solidFill>
                <a:latin typeface="Arial" panose="020B0604020202020204"/>
                <a:ea typeface="宋体" charset="-122"/>
              </a:rPr>
              <a:t> from </a:t>
            </a:r>
            <a:r>
              <a:rPr lang="en-US" sz="1600" dirty="0">
                <a:solidFill>
                  <a:srgbClr val="0000FF"/>
                </a:solidFill>
                <a:latin typeface="Arial" panose="020B0604020202020204"/>
                <a:ea typeface="宋体" charset="-122"/>
              </a:rPr>
              <a:t>sample </a:t>
            </a:r>
            <a:r>
              <a:rPr lang="en-US" sz="1600" dirty="0">
                <a:latin typeface="Arial" panose="020B0604020202020204"/>
                <a:ea typeface="宋体" charset="-122"/>
              </a:rPr>
              <a:t>agreement rates</a:t>
            </a:r>
            <a:endParaRPr lang="en-US" sz="1600" dirty="0">
              <a:solidFill>
                <a:srgbClr val="000000"/>
              </a:solidFill>
              <a:latin typeface="Arial" panose="020B0604020202020204"/>
              <a:ea typeface="宋体" charset="-122"/>
            </a:endParaRPr>
          </a:p>
        </p:txBody>
      </p:sp>
      <p:grpSp>
        <p:nvGrpSpPr>
          <p:cNvPr id="48" name="Group 47">
            <a:extLst>
              <a:ext uri="{FF2B5EF4-FFF2-40B4-BE49-F238E27FC236}">
                <a16:creationId xmlns:a16="http://schemas.microsoft.com/office/drawing/2014/main" id="{3933451F-AD53-4870-8564-320408C6BB6E}"/>
              </a:ext>
            </a:extLst>
          </p:cNvPr>
          <p:cNvGrpSpPr/>
          <p:nvPr/>
        </p:nvGrpSpPr>
        <p:grpSpPr>
          <a:xfrm>
            <a:off x="373343" y="4198712"/>
            <a:ext cx="5957486" cy="338554"/>
            <a:chOff x="122826" y="4681765"/>
            <a:chExt cx="5957486" cy="338554"/>
          </a:xfrm>
        </p:grpSpPr>
        <p:sp>
          <p:nvSpPr>
            <p:cNvPr id="43" name="TextBox 42">
              <a:extLst>
                <a:ext uri="{FF2B5EF4-FFF2-40B4-BE49-F238E27FC236}">
                  <a16:creationId xmlns:a16="http://schemas.microsoft.com/office/drawing/2014/main" id="{7F4DB512-F106-40AE-9C76-6462ECD5FF7A}"/>
                </a:ext>
              </a:extLst>
            </p:cNvPr>
            <p:cNvSpPr txBox="1"/>
            <p:nvPr/>
          </p:nvSpPr>
          <p:spPr>
            <a:xfrm>
              <a:off x="122826" y="4681765"/>
              <a:ext cx="3504486" cy="338554"/>
            </a:xfrm>
            <a:prstGeom prst="rect">
              <a:avLst/>
            </a:prstGeom>
            <a:noFill/>
          </p:spPr>
          <p:txBody>
            <a:bodyPr wrap="none" rtlCol="0">
              <a:spAutoFit/>
            </a:bodyPr>
            <a:lstStyle/>
            <a:p>
              <a:pPr>
                <a:spcBef>
                  <a:spcPts val="450"/>
                </a:spcBef>
              </a:pPr>
              <a:r>
                <a:rPr lang="en-US" sz="1600" b="1" dirty="0">
                  <a:solidFill>
                    <a:srgbClr val="0000FF"/>
                  </a:solidFill>
                  <a:latin typeface="Arial" panose="020B0604020202020204"/>
                  <a:ea typeface="宋体" charset="-122"/>
                </a:rPr>
                <a:t>S3.  </a:t>
              </a:r>
              <a:r>
                <a:rPr lang="en-US" sz="1600" dirty="0">
                  <a:latin typeface="Arial" panose="020B0604020202020204"/>
                  <a:ea typeface="宋体" charset="-122"/>
                </a:rPr>
                <a:t>Using side-information recover </a:t>
              </a:r>
              <a:r>
                <a:rPr lang="en-US" sz="1600" b="1" dirty="0">
                  <a:solidFill>
                    <a:srgbClr val="000000"/>
                  </a:solidFill>
                  <a:latin typeface="Arial" panose="020B0604020202020204"/>
                  <a:ea typeface="宋体" charset="-122"/>
                </a:rPr>
                <a:t> </a:t>
              </a:r>
            </a:p>
          </p:txBody>
        </p:sp>
        <p:pic>
          <p:nvPicPr>
            <p:cNvPr id="47" name="Picture 46">
              <a:extLst>
                <a:ext uri="{FF2B5EF4-FFF2-40B4-BE49-F238E27FC236}">
                  <a16:creationId xmlns:a16="http://schemas.microsoft.com/office/drawing/2014/main" id="{2D937B57-0BC3-4DF6-BE20-F42C6BFF61E4}"/>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3681563" y="4695592"/>
              <a:ext cx="2398749" cy="293574"/>
            </a:xfrm>
            <a:prstGeom prst="rect">
              <a:avLst/>
            </a:prstGeom>
          </p:spPr>
        </p:pic>
      </p:grpSp>
      <p:sp>
        <p:nvSpPr>
          <p:cNvPr id="71" name="Rectangle 70">
            <a:extLst>
              <a:ext uri="{FF2B5EF4-FFF2-40B4-BE49-F238E27FC236}">
                <a16:creationId xmlns:a16="http://schemas.microsoft.com/office/drawing/2014/main" id="{86EB8C9F-01EF-4057-BF1E-196823981B06}"/>
              </a:ext>
            </a:extLst>
          </p:cNvPr>
          <p:cNvSpPr/>
          <p:nvPr/>
        </p:nvSpPr>
        <p:spPr>
          <a:xfrm>
            <a:off x="373343" y="2810423"/>
            <a:ext cx="5499070" cy="338554"/>
          </a:xfrm>
          <a:prstGeom prst="rect">
            <a:avLst/>
          </a:prstGeom>
        </p:spPr>
        <p:txBody>
          <a:bodyPr wrap="square">
            <a:spAutoFit/>
          </a:bodyPr>
          <a:lstStyle/>
          <a:p>
            <a:pPr>
              <a:spcBef>
                <a:spcPts val="450"/>
              </a:spcBef>
            </a:pPr>
            <a:r>
              <a:rPr lang="en-US" sz="1600" b="1" dirty="0">
                <a:solidFill>
                  <a:srgbClr val="0000FF"/>
                </a:solidFill>
                <a:ea typeface="宋体" charset="-122"/>
              </a:rPr>
              <a:t>S2. </a:t>
            </a:r>
            <a:r>
              <a:rPr lang="en-US" sz="1600" dirty="0">
                <a:solidFill>
                  <a:srgbClr val="000000"/>
                </a:solidFill>
                <a:ea typeface="宋体" charset="-122"/>
              </a:rPr>
              <a:t>Cluster rows or columns of </a:t>
            </a:r>
            <a:r>
              <a:rPr lang="en-US" sz="1600" b="1" i="1" dirty="0">
                <a:solidFill>
                  <a:srgbClr val="000000"/>
                </a:solidFill>
                <a:ea typeface="宋体" charset="-122"/>
              </a:rPr>
              <a:t>C</a:t>
            </a:r>
            <a:endParaRPr lang="en-US" sz="1600" i="1" dirty="0">
              <a:solidFill>
                <a:srgbClr val="C00000"/>
              </a:solidFill>
              <a:ea typeface="宋体" charset="-122"/>
            </a:endParaRPr>
          </a:p>
        </p:txBody>
      </p:sp>
      <p:grpSp>
        <p:nvGrpSpPr>
          <p:cNvPr id="12" name="Group 11">
            <a:extLst>
              <a:ext uri="{FF2B5EF4-FFF2-40B4-BE49-F238E27FC236}">
                <a16:creationId xmlns:a16="http://schemas.microsoft.com/office/drawing/2014/main" id="{11C98C0C-C2CB-4FB7-B07A-C9EE2502650F}"/>
              </a:ext>
            </a:extLst>
          </p:cNvPr>
          <p:cNvGrpSpPr/>
          <p:nvPr/>
        </p:nvGrpSpPr>
        <p:grpSpPr>
          <a:xfrm>
            <a:off x="2737804" y="1347367"/>
            <a:ext cx="4604547" cy="1007389"/>
            <a:chOff x="2248925" y="1247784"/>
            <a:chExt cx="4604547" cy="1007389"/>
          </a:xfrm>
        </p:grpSpPr>
        <p:sp>
          <p:nvSpPr>
            <p:cNvPr id="36" name="Rounded Rectangle 22 1">
              <a:extLst>
                <a:ext uri="{FF2B5EF4-FFF2-40B4-BE49-F238E27FC236}">
                  <a16:creationId xmlns:a16="http://schemas.microsoft.com/office/drawing/2014/main" id="{15D17B45-BBF8-4B41-BB52-30B4E37100F2}"/>
                </a:ext>
              </a:extLst>
            </p:cNvPr>
            <p:cNvSpPr/>
            <p:nvPr/>
          </p:nvSpPr>
          <p:spPr bwMode="auto">
            <a:xfrm>
              <a:off x="2248925" y="1247784"/>
              <a:ext cx="4604547" cy="1007389"/>
            </a:xfrm>
            <a:prstGeom prst="roundRect">
              <a:avLst/>
            </a:prstGeom>
            <a:solidFill>
              <a:srgbClr val="FFE89F"/>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mbx10" charset="0"/>
                <a:ea typeface="ＭＳ Ｐゴシック" charset="0"/>
              </a:endParaRPr>
            </a:p>
          </p:txBody>
        </p:sp>
        <p:pic>
          <p:nvPicPr>
            <p:cNvPr id="11" name="Picture 10">
              <a:extLst>
                <a:ext uri="{FF2B5EF4-FFF2-40B4-BE49-F238E27FC236}">
                  <a16:creationId xmlns:a16="http://schemas.microsoft.com/office/drawing/2014/main" id="{CA73BD09-4CD8-46F2-9B1C-4DEC49965E0A}"/>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2320699" y="1376552"/>
              <a:ext cx="4467045" cy="840892"/>
            </a:xfrm>
            <a:prstGeom prst="rect">
              <a:avLst/>
            </a:prstGeom>
          </p:spPr>
        </p:pic>
      </p:grpSp>
      <p:sp>
        <p:nvSpPr>
          <p:cNvPr id="31" name="TextBox 30">
            <a:extLst>
              <a:ext uri="{FF2B5EF4-FFF2-40B4-BE49-F238E27FC236}">
                <a16:creationId xmlns:a16="http://schemas.microsoft.com/office/drawing/2014/main" id="{DA7444E2-DBD3-49DF-9C94-A96BD514DF34}"/>
              </a:ext>
            </a:extLst>
          </p:cNvPr>
          <p:cNvSpPr txBox="1"/>
          <p:nvPr/>
        </p:nvSpPr>
        <p:spPr>
          <a:xfrm>
            <a:off x="1077862" y="1367308"/>
            <a:ext cx="1508746" cy="830997"/>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Robust PCA/</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Robust matrix </a:t>
            </a:r>
            <a:br>
              <a:rPr lang="en-US" sz="1600" dirty="0">
                <a:solidFill>
                  <a:srgbClr val="0000FF"/>
                </a:solidFill>
                <a:latin typeface="Arial" panose="020B0604020202020204"/>
                <a:ea typeface="宋体" charset="-122"/>
              </a:rPr>
            </a:br>
            <a:r>
              <a:rPr lang="en-US" sz="1600" dirty="0">
                <a:solidFill>
                  <a:srgbClr val="0000FF"/>
                </a:solidFill>
                <a:latin typeface="Arial" panose="020B0604020202020204"/>
                <a:ea typeface="宋体" charset="-122"/>
              </a:rPr>
              <a:t>completion</a:t>
            </a:r>
          </a:p>
        </p:txBody>
      </p:sp>
      <p:pic>
        <p:nvPicPr>
          <p:cNvPr id="15" name="Picture 14">
            <a:extLst>
              <a:ext uri="{FF2B5EF4-FFF2-40B4-BE49-F238E27FC236}">
                <a16:creationId xmlns:a16="http://schemas.microsoft.com/office/drawing/2014/main" id="{4C6DED5E-8792-48C3-963E-54C5D014D94B}"/>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644743" y="1552820"/>
            <a:ext cx="1422789" cy="457525"/>
          </a:xfrm>
          <a:prstGeom prst="rect">
            <a:avLst/>
          </a:prstGeom>
        </p:spPr>
      </p:pic>
      <p:pic>
        <p:nvPicPr>
          <p:cNvPr id="10" name="Picture 9">
            <a:extLst>
              <a:ext uri="{FF2B5EF4-FFF2-40B4-BE49-F238E27FC236}">
                <a16:creationId xmlns:a16="http://schemas.microsoft.com/office/drawing/2014/main" id="{F37713F3-E7E3-4033-85D0-BDE9C8706EC8}"/>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268678" y="3268930"/>
            <a:ext cx="2609712" cy="389465"/>
          </a:xfrm>
          <a:prstGeom prst="rect">
            <a:avLst/>
          </a:prstGeom>
        </p:spPr>
      </p:pic>
      <p:sp>
        <p:nvSpPr>
          <p:cNvPr id="27" name="Rectangle 26">
            <a:extLst>
              <a:ext uri="{FF2B5EF4-FFF2-40B4-BE49-F238E27FC236}">
                <a16:creationId xmlns:a16="http://schemas.microsoft.com/office/drawing/2014/main" id="{3DFC55D7-AEEC-4423-94E8-DB2D8336B7E5}"/>
              </a:ext>
            </a:extLst>
          </p:cNvPr>
          <p:cNvSpPr/>
          <p:nvPr/>
        </p:nvSpPr>
        <p:spPr>
          <a:xfrm>
            <a:off x="1055720" y="3268929"/>
            <a:ext cx="1431719"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Solve</a:t>
            </a:r>
            <a:endParaRPr lang="en-US" sz="1600" dirty="0">
              <a:solidFill>
                <a:srgbClr val="C00000"/>
              </a:solidFill>
              <a:ea typeface="宋体" charset="-122"/>
            </a:endParaRPr>
          </a:p>
        </p:txBody>
      </p:sp>
      <p:grpSp>
        <p:nvGrpSpPr>
          <p:cNvPr id="14" name="Group 13">
            <a:extLst>
              <a:ext uri="{FF2B5EF4-FFF2-40B4-BE49-F238E27FC236}">
                <a16:creationId xmlns:a16="http://schemas.microsoft.com/office/drawing/2014/main" id="{B7C6EB26-2898-4DCD-B766-C1134639AE18}"/>
              </a:ext>
            </a:extLst>
          </p:cNvPr>
          <p:cNvGrpSpPr/>
          <p:nvPr/>
        </p:nvGrpSpPr>
        <p:grpSpPr>
          <a:xfrm>
            <a:off x="1055720" y="3763799"/>
            <a:ext cx="7559790" cy="338554"/>
            <a:chOff x="1133975" y="3349645"/>
            <a:chExt cx="7559790" cy="338554"/>
          </a:xfrm>
        </p:grpSpPr>
        <p:sp>
          <p:nvSpPr>
            <p:cNvPr id="29" name="Rectangle 28">
              <a:extLst>
                <a:ext uri="{FF2B5EF4-FFF2-40B4-BE49-F238E27FC236}">
                  <a16:creationId xmlns:a16="http://schemas.microsoft.com/office/drawing/2014/main" id="{3F1BF67D-BF91-4151-9800-B2BC950A084D}"/>
                </a:ext>
              </a:extLst>
            </p:cNvPr>
            <p:cNvSpPr/>
            <p:nvPr/>
          </p:nvSpPr>
          <p:spPr>
            <a:xfrm>
              <a:off x="1133975" y="3349645"/>
              <a:ext cx="7559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Apply Spectral Clustering to     , obtain two clusters</a:t>
              </a:r>
              <a:endParaRPr lang="en-US" sz="1600" dirty="0">
                <a:solidFill>
                  <a:srgbClr val="C00000"/>
                </a:solidFill>
                <a:ea typeface="宋体" charset="-122"/>
              </a:endParaRPr>
            </a:p>
          </p:txBody>
        </p:sp>
        <p:pic>
          <p:nvPicPr>
            <p:cNvPr id="13" name="Picture 12">
              <a:extLst>
                <a:ext uri="{FF2B5EF4-FFF2-40B4-BE49-F238E27FC236}">
                  <a16:creationId xmlns:a16="http://schemas.microsoft.com/office/drawing/2014/main" id="{38ADDAB8-5B7A-4436-BC40-3AB5B945247F}"/>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144941" y="3433674"/>
              <a:ext cx="143099" cy="168178"/>
            </a:xfrm>
            <a:prstGeom prst="rect">
              <a:avLst/>
            </a:prstGeom>
          </p:spPr>
        </p:pic>
        <p:pic>
          <p:nvPicPr>
            <p:cNvPr id="22" name="Picture 21">
              <a:extLst>
                <a:ext uri="{FF2B5EF4-FFF2-40B4-BE49-F238E27FC236}">
                  <a16:creationId xmlns:a16="http://schemas.microsoft.com/office/drawing/2014/main" id="{2D238AF7-681B-4B89-AFB0-8AAA23BE55BB}"/>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209868" y="3407857"/>
              <a:ext cx="562069" cy="219812"/>
            </a:xfrm>
            <a:prstGeom prst="rect">
              <a:avLst/>
            </a:prstGeom>
          </p:spPr>
        </p:pic>
      </p:grpSp>
      <p:grpSp>
        <p:nvGrpSpPr>
          <p:cNvPr id="24" name="Group 23">
            <a:extLst>
              <a:ext uri="{FF2B5EF4-FFF2-40B4-BE49-F238E27FC236}">
                <a16:creationId xmlns:a16="http://schemas.microsoft.com/office/drawing/2014/main" id="{3906B4B5-5175-42A9-A143-0AB30D859409}"/>
              </a:ext>
            </a:extLst>
          </p:cNvPr>
          <p:cNvGrpSpPr/>
          <p:nvPr/>
        </p:nvGrpSpPr>
        <p:grpSpPr>
          <a:xfrm>
            <a:off x="1043444" y="4700454"/>
            <a:ext cx="5737750" cy="339887"/>
            <a:chOff x="1339439" y="4571614"/>
            <a:chExt cx="5737750" cy="339887"/>
          </a:xfrm>
        </p:grpSpPr>
        <p:sp>
          <p:nvSpPr>
            <p:cNvPr id="40" name="Rectangle 39">
              <a:extLst>
                <a:ext uri="{FF2B5EF4-FFF2-40B4-BE49-F238E27FC236}">
                  <a16:creationId xmlns:a16="http://schemas.microsoft.com/office/drawing/2014/main" id="{1F1931EA-265A-4AF1-9A9D-28F17120DFB3}"/>
                </a:ext>
              </a:extLst>
            </p:cNvPr>
            <p:cNvSpPr/>
            <p:nvPr/>
          </p:nvSpPr>
          <p:spPr>
            <a:xfrm>
              <a:off x="1339439" y="4572947"/>
              <a:ext cx="293279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Honest annotators &gt; 50% :   </a:t>
              </a:r>
              <a:endParaRPr lang="en-US" sz="1600" dirty="0">
                <a:solidFill>
                  <a:srgbClr val="C00000"/>
                </a:solidFill>
                <a:ea typeface="宋体" charset="-122"/>
              </a:endParaRPr>
            </a:p>
          </p:txBody>
        </p:sp>
        <p:pic>
          <p:nvPicPr>
            <p:cNvPr id="23" name="Picture 22">
              <a:extLst>
                <a:ext uri="{FF2B5EF4-FFF2-40B4-BE49-F238E27FC236}">
                  <a16:creationId xmlns:a16="http://schemas.microsoft.com/office/drawing/2014/main" id="{5E37AC98-4B11-4234-8C33-531171B2ABD4}"/>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97509" y="4571614"/>
              <a:ext cx="2879680" cy="334881"/>
            </a:xfrm>
            <a:prstGeom prst="rect">
              <a:avLst/>
            </a:prstGeom>
          </p:spPr>
        </p:pic>
      </p:grpSp>
      <p:grpSp>
        <p:nvGrpSpPr>
          <p:cNvPr id="53" name="Group 52">
            <a:extLst>
              <a:ext uri="{FF2B5EF4-FFF2-40B4-BE49-F238E27FC236}">
                <a16:creationId xmlns:a16="http://schemas.microsoft.com/office/drawing/2014/main" id="{899F4A2F-A7DB-4AAF-9F66-0125953EEBCE}"/>
              </a:ext>
            </a:extLst>
          </p:cNvPr>
          <p:cNvGrpSpPr/>
          <p:nvPr/>
        </p:nvGrpSpPr>
        <p:grpSpPr>
          <a:xfrm>
            <a:off x="1038567" y="5323220"/>
            <a:ext cx="4275410" cy="338554"/>
            <a:chOff x="1165115" y="5638862"/>
            <a:chExt cx="4275410" cy="338554"/>
          </a:xfrm>
        </p:grpSpPr>
        <p:sp>
          <p:nvSpPr>
            <p:cNvPr id="55" name="Rectangle 54">
              <a:extLst>
                <a:ext uri="{FF2B5EF4-FFF2-40B4-BE49-F238E27FC236}">
                  <a16:creationId xmlns:a16="http://schemas.microsoft.com/office/drawing/2014/main" id="{05AE9342-8628-4394-9A5A-C494AE19FD51}"/>
                </a:ext>
              </a:extLst>
            </p:cNvPr>
            <p:cNvSpPr/>
            <p:nvPr/>
          </p:nvSpPr>
          <p:spPr>
            <a:xfrm>
              <a:off x="1165115" y="5638862"/>
              <a:ext cx="4275410"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Knowledge of one trusted annotator         : </a:t>
              </a:r>
              <a:endParaRPr lang="en-US" sz="1600" dirty="0">
                <a:solidFill>
                  <a:srgbClr val="C00000"/>
                </a:solidFill>
                <a:ea typeface="宋体" charset="-122"/>
              </a:endParaRPr>
            </a:p>
          </p:txBody>
        </p:sp>
        <p:pic>
          <p:nvPicPr>
            <p:cNvPr id="52" name="Picture 51">
              <a:extLst>
                <a:ext uri="{FF2B5EF4-FFF2-40B4-BE49-F238E27FC236}">
                  <a16:creationId xmlns:a16="http://schemas.microsoft.com/office/drawing/2014/main" id="{1BFF6DE6-3A0C-40D4-B167-B7E893436DCE}"/>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4880937" y="5758498"/>
              <a:ext cx="345207" cy="144574"/>
            </a:xfrm>
            <a:prstGeom prst="rect">
              <a:avLst/>
            </a:prstGeom>
          </p:spPr>
        </p:pic>
      </p:grpSp>
      <p:pic>
        <p:nvPicPr>
          <p:cNvPr id="60" name="Picture 59">
            <a:extLst>
              <a:ext uri="{FF2B5EF4-FFF2-40B4-BE49-F238E27FC236}">
                <a16:creationId xmlns:a16="http://schemas.microsoft.com/office/drawing/2014/main" id="{7233F955-4DDC-40DA-816B-86E6106D0F84}"/>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5313977" y="5144759"/>
            <a:ext cx="2320561" cy="734673"/>
          </a:xfrm>
          <a:prstGeom prst="rect">
            <a:avLst/>
          </a:prstGeom>
        </p:spPr>
      </p:pic>
      <p:sp>
        <p:nvSpPr>
          <p:cNvPr id="30" name="TextBox 29">
            <a:extLst>
              <a:ext uri="{FF2B5EF4-FFF2-40B4-BE49-F238E27FC236}">
                <a16:creationId xmlns:a16="http://schemas.microsoft.com/office/drawing/2014/main" id="{B8D9136E-80B5-4343-859A-4D0835F7FF39}"/>
              </a:ext>
            </a:extLst>
          </p:cNvPr>
          <p:cNvSpPr txBox="1"/>
          <p:nvPr/>
        </p:nvSpPr>
        <p:spPr>
          <a:xfrm>
            <a:off x="3557138" y="2808987"/>
            <a:ext cx="2029723" cy="338554"/>
          </a:xfrm>
          <a:prstGeom prst="rect">
            <a:avLst/>
          </a:prstGeom>
          <a:noFill/>
        </p:spPr>
        <p:txBody>
          <a:bodyPr wrap="none" rtlCol="0">
            <a:spAutoFit/>
          </a:bodyPr>
          <a:lstStyle/>
          <a:p>
            <a:pPr>
              <a:spcBef>
                <a:spcPts val="450"/>
              </a:spcBef>
            </a:pPr>
            <a:r>
              <a:rPr lang="en-US" sz="1600" dirty="0">
                <a:solidFill>
                  <a:srgbClr val="0000FF"/>
                </a:solidFill>
                <a:latin typeface="Arial" panose="020B0604020202020204"/>
                <a:ea typeface="宋体" charset="-122"/>
              </a:rPr>
              <a:t>Subspace clustering</a:t>
            </a:r>
          </a:p>
        </p:txBody>
      </p:sp>
      <p:sp>
        <p:nvSpPr>
          <p:cNvPr id="33" name="Rectangle 32">
            <a:extLst>
              <a:ext uri="{FF2B5EF4-FFF2-40B4-BE49-F238E27FC236}">
                <a16:creationId xmlns:a16="http://schemas.microsoft.com/office/drawing/2014/main" id="{93106FAD-2EB3-49C5-8BCD-71590DB1100D}"/>
              </a:ext>
            </a:extLst>
          </p:cNvPr>
          <p:cNvSpPr/>
          <p:nvPr/>
        </p:nvSpPr>
        <p:spPr>
          <a:xfrm>
            <a:off x="1078119" y="2380954"/>
            <a:ext cx="5914592" cy="338554"/>
          </a:xfrm>
          <a:prstGeom prst="rect">
            <a:avLst/>
          </a:prstGeom>
        </p:spPr>
        <p:txBody>
          <a:bodyPr wrap="square">
            <a:spAutoFit/>
          </a:bodyPr>
          <a:lstStyle/>
          <a:p>
            <a:pPr marL="285750" indent="-285750">
              <a:spcBef>
                <a:spcPts val="450"/>
              </a:spcBef>
              <a:buFont typeface="Wingdings" panose="05000000000000000000" pitchFamily="2" charset="2"/>
              <a:buChar char="Ø"/>
            </a:pPr>
            <a:r>
              <a:rPr lang="en-US" sz="1600" dirty="0">
                <a:solidFill>
                  <a:srgbClr val="000000"/>
                </a:solidFill>
                <a:ea typeface="宋体" charset="-122"/>
              </a:rPr>
              <a:t>Sparse </a:t>
            </a:r>
            <a:r>
              <a:rPr lang="en-US" sz="1600" b="1" i="1" dirty="0">
                <a:solidFill>
                  <a:srgbClr val="000000"/>
                </a:solidFill>
                <a:ea typeface="宋体" charset="-122"/>
              </a:rPr>
              <a:t>S</a:t>
            </a:r>
            <a:r>
              <a:rPr lang="en-US" sz="1600" dirty="0">
                <a:solidFill>
                  <a:srgbClr val="000000"/>
                </a:solidFill>
                <a:ea typeface="宋体" charset="-122"/>
              </a:rPr>
              <a:t> captures diagonal </a:t>
            </a:r>
            <a:r>
              <a:rPr lang="en-US" sz="1600" b="1" i="1" dirty="0">
                <a:solidFill>
                  <a:srgbClr val="000000"/>
                </a:solidFill>
                <a:ea typeface="宋体" charset="-122"/>
              </a:rPr>
              <a:t>I </a:t>
            </a:r>
            <a:r>
              <a:rPr lang="en-US" sz="1600" dirty="0">
                <a:solidFill>
                  <a:srgbClr val="000000"/>
                </a:solidFill>
                <a:ea typeface="宋体" charset="-122"/>
              </a:rPr>
              <a:t>and spurious correlations </a:t>
            </a:r>
            <a:endParaRPr lang="en-US" sz="1600" dirty="0">
              <a:solidFill>
                <a:srgbClr val="C00000"/>
              </a:solidFill>
              <a:ea typeface="宋体" charset="-122"/>
            </a:endParaRPr>
          </a:p>
        </p:txBody>
      </p:sp>
    </p:spTree>
    <p:custDataLst>
      <p:tags r:id="rId1"/>
    </p:custDataLst>
    <p:extLst>
      <p:ext uri="{BB962C8B-B14F-4D97-AF65-F5344CB8AC3E}">
        <p14:creationId xmlns:p14="http://schemas.microsoft.com/office/powerpoint/2010/main" val="14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7" grpId="0"/>
      <p:bldP spid="30"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4"/>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OUTPUTTYPE" val="PNG"/>
  <p:tag name="IGUANATEXVERSION" val="160"/>
  <p:tag name="LATEXADDIN" val="\documentclass{article}&#10;\usepackage{amsmath,bm,amsfonts}&#10;\DeclareMathOperator{\prob}{Pr}&#10;\newcommand{\Expect}{{\rm I\kern-.3em E}}&#10;\pagestyle{empty}&#10;\begin{document}&#10;&#10;&#10;\begin{equation*}&#10;\hat{y}&#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256.843"/>
  <p:tag name="OUTPUTTYPE" val="PNG"/>
  <p:tag name="IGUANATEXVERSION" val="160"/>
  <p:tag name="LATEXADDIN" val="\documentclass{article}&#10;\usepackage{amsmath,bm,amsfonts}&#10;\DeclareMathOperator{\prob}{Pr}&#10;\newcommand{\Expect}{{\rm I\kern-.3em E}}&#10;\pagestyle{empty}&#10;\begin{document}&#10;&#10;&#10;\begin{equation*}&#10;\bm{a}_{m,k}\sim\text{Dir}(\bm{a}_{m,k};\bm{\pi}_{k}^{(m)})&#10;\end{equation*}&#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240.7199"/>
  <p:tag name="OUTPUTTYPE" val="PNG"/>
  <p:tag name="IGUANATEXVERSION" val="160"/>
  <p:tag name="LATEXADDIN" val="\documentclass{article}&#10;\usepackage{amsmath,bm,amsfonts}&#10;\DeclareMathOperator{\prob}{Pr}&#10;\newcommand{\Expect}{{\rm I\kern-.3em E}}&#10;\pagestyle{empty}&#10;\begin{document}&#10;&#10;&#10;\begin{equation*}&#10;\bm{a}_{m,k}&#10;\end{equation*}&#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546.6816"/>
  <p:tag name="OUTPUTTYPE" val="PNG"/>
  <p:tag name="IGUANATEXVERSION" val="160"/>
  <p:tag name="LATEXADDIN" val="\documentclass{article}&#10;\usepackage{amsmath,bm,amsfonts}&#10;\DeclareMathOperator{\prob}{Pr}&#10;\newcommand{\Expect}{{\rm I\kern-.3em E}}&#10;\pagestyle{empty}&#10;\begin{document}&#10;&#10;&#10;\begin{equation*}&#10;\{\bm{a}_{m,k}\}_{k=1}^{K}&#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58.1552"/>
  <p:tag name="OUTPUTTYPE" val="PNG"/>
  <p:tag name="IGUANATEXVERSION" val="160"/>
  <p:tag name="LATEXADDIN" val="\documentclass{article}&#10;\usepackage{amsmath,bm,amsfonts}&#10;\DeclareMathOperator{\prob}{Pr}&#10;\newcommand{\Expect}{{\rm I\kern-.3em E}}&#10;\pagestyle{empty}&#10;\begin{document}&#10;&#10;&#10;\begin{equation*}&#10;\bm{d}\sim\text{Dir}(\bm{d};\bm{\nu}_0)&#10;\end{equation*}&#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9.4601"/>
  <p:tag name="ORIGINALWIDTH" val="2688.414"/>
  <p:tag name="OUTPUTTYPE" val="PNG"/>
  <p:tag name="IGUANATEXVERSION" val="160"/>
  <p:tag name="LATEXADDIN" val="\documentclass{article}&#10;\usepackage{amsmath,bm,amsfonts,dsfont}&#10;\DeclareMathOperator{\prob}{Pr}&#10;\newcommand{\Expect}{{\rm I\kern-.3em E}}&#10;\pagestyle{empty}&#10;\begin{document}&#10;&#10;\begin{equation*}&#10;\label{eq:EM_gammaupd}&#10;{\bm d}^0(k) = \frac{\sum_{m=1}^{M}\sum_{n=1}^{N}\mathbb{I}(\check{y}_n^{(m)} = k)}{N_1 + \cdots +N_M}, \quad  k=1, \ldots ,K&#10;\end{equation*} &#10;&#10;&#10;\end{document}"/>
  <p:tag name="IGUANATEXSIZE" val="20"/>
  <p:tag name="IGUANATEXCURSOR" val="227"/>
  <p:tag name="TRANSPARENCY" val="True"/>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2771.654"/>
  <p:tag name="OUTPUTTYPE" val="PNG"/>
  <p:tag name="IGUANATEXVERSION" val="160"/>
  <p:tag name="LATEXADDIN" val="\documentclass{article}&#10;\usepackage{amsmath,bm,amsfonts,dsfont}&#10;\DeclareMathOperator{\prob}{Pr}&#10;\newcommand{\Expect}{{\rm I\kern-.3em E}}&#10;\pagestyle{empty}&#10;\begin{document}&#10;&#10;\begin{equation*}&#10;\label{eq:EM_gammaupd}&#10;{\bm A}_m^0 (k,'k) = \frac{\sum_{n=1}^{N}\mathbb{I}(\check{y}_n^{(m)} = k', \hat{y}_n = k)}{N_m}, \quad \forall m,k',k&#10;\end{equation*} &#10;&#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466.81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check{y}_n^{(m)}=k_m| y_n=k) {\sf Pr}(\check{y}_n^{(m')}=k_{m'} | y_n=k)$&#10;&#10;&#10;\end{document}"/>
  <p:tag name="IGUANATEXSIZE" val="20"/>
  <p:tag name="IGUANATEXCURSOR" val="406"/>
  <p:tag name="TRANSPARENCY" val="True"/>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82.9771"/>
  <p:tag name="ORIGINALWIDTH" val="2511.43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m{R_{m,m'}}(k_m,k_{m'}) = {\sf Pr}(\check{y}_n^{(m)} =k_m,\check{y}_n^{(m')} =k_{m'})$&#10;&#10;&#10;\end{document}"/>
  <p:tag name="IGUANATEXSIZE" val="20"/>
  <p:tag name="IGUANATEXCURSOR" val="380"/>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5.4293"/>
  <p:tag name="LATEXADDIN" val="\documentclass{article}&#10;\usepackage{amsmath}&#10;\usepackage{bm,amssymb}&#10;\pagestyle{empty}&#10;\begin{document}&#10;&#10;$\bm A_m(k_m,k)$&#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2.9208"/>
  <p:tag name="OUTPUTTYPE" val="PNG"/>
  <p:tag name="IGUANATEXVERSION" val="160"/>
  <p:tag name="LATEXADDIN" val="\documentclass{article}&#10;\usepackage{amsmath}&#10;\usepackage{bm,amssymb}&#10;\pagestyle{empty}&#10;\begin{document}&#10;&#10;$\bm A_{m'}(k_{m'},k)$&#10;&#10;&#10;\end{document}"/>
  <p:tag name="IGUANATEXSIZE" val="20"/>
  <p:tag name="IGUANATEXCURSOR" val="123"/>
  <p:tag name="TRANSPARENCY" val="True"/>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85.2269"/>
  <p:tag name="ORIGINALWIDTH" val="3668.542"/>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underline{\bm{T}}_{m,m',m''}(k_m,k_{m'},k_{m''}) = {\sf Pr}(\check{y}_n^{(m)} =k_m,\check{y}_n^{(m')} =k_{m'}, \check{y}_n^{(m'')} =k_{m''})$&#10;&#10;&#10;\end{document}"/>
  <p:tag name="IGUANATEXSIZE" val="20"/>
  <p:tag name="IGUANATEXCURSOR" val="348"/>
  <p:tag name="TRANSPARENCY" val="True"/>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633.67"/>
  <p:tag name="OUTPUTTYPE" val="PNG"/>
  <p:tag name="IGUANATEXVERSION" val="160"/>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begin{equation*}=\sum_{k=1}^{K}{\sf Pr}(y_n=k) {\sf Pr}(\check{y}_n^{(m)}=k_m| y_n=k) {\sf Pr}(\check{y}_n^{(m')}=k_{m'} | y_n=k) {\sf Pr}(\check{y}_n^{(m'')}=k_{m''} | y_n=k)&#10;\end{equation*}&#10;&#10;&#10;\end{document}"/>
  <p:tag name="IGUANATEXSIZE" val="20"/>
  <p:tag name="IGUANATEXCURSOR" val="517"/>
  <p:tag name="TRANSPARENCY" val="True"/>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808.024"/>
  <p:tag name="OUTPUTTYPE" val="PNG"/>
  <p:tag name="IGUANATEXVERSION" val="160"/>
  <p:tag name="LATEXADDIN" val="\documentclass{article}&#10;\usepackage{amsmath}&#10;\usepackage{bm,amssymb}&#10;\pagestyle{empty}&#10;\begin{document}&#10;&#10;$\bm R_{m,m'} =\bm A_m \bm D \bm A_{m'}^{\top}, \bm D = {\rm diag}(\bm d)$&#10;&#10;&#10;\end{document}"/>
  <p:tag name="IGUANATEXSIZE" val="20"/>
  <p:tag name="IGUANATEXCURSOR" val="117"/>
  <p:tag name="TRANSPARENCY" val="True"/>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032.996"/>
  <p:tag name="OUTPUTTYPE" val="PNG"/>
  <p:tag name="IGUANATEXVERSION" val="160"/>
  <p:tag name="LATEXADDIN" val="\documentclass{article}&#10;\usepackage{amsmath}&#10;\usepackage{bm,amssymb}&#10;\pagestyle{empty}&#10;\begin{document}&#10;&#10;\begin{equation*}&#10;\underline{\bm T}_{m,m'm''} = \sum_{k=1}^{K} {\bm d}(k)  {\bm A}_m(:,k) \circ {\bm A}_{m'}(:,k)\circ {\bm A}_{m''}(:,k)= [[\bm A_m \bm D, \bm A_{m'}, \bm A_{m''}]]&#10;\end{equation*}&#10;&#10;&#10;\end{document}"/>
  <p:tag name="IGUANATEXSIZE" val="20"/>
  <p:tag name="IGUANATEXCURSOR" val="236"/>
  <p:tag name="TRANSPARENCY" val="True"/>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1643.794"/>
  <p:tag name="OUTPUTTYPE" val="PNG"/>
  <p:tag name="IGUANATEXVERSION" val="160"/>
  <p:tag name="LATEXADDIN" val="\documentclass{article}&#10;\usepackage{amsmath}&#10;\usepackage{bm,amssymb}&#10;\pagestyle{empty}&#10;\begin{document}&#10;&#10;$\hat{\bm{\mu}}_m(k) = \frac{1}{N_m}\sum_{n=1}^{N}\mathbb{I}[\check{y}_n^{(m)} = k]$&#10;&#10;&#10;\end{document}"/>
  <p:tag name="IGUANATEXSIZE" val="20"/>
  <p:tag name="IGUANATEXCURSOR" val="188"/>
  <p:tag name="TRANSPARENCY" val="True"/>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14.4731"/>
  <p:tag name="ORIGINALWIDTH" val="3069.366"/>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hat{\bm{R}}_{m,m'}(k_m,k_{m'}) = \frac{1}{N_{m,m'}}\sum_{n=1}^{N}\mathbb{I}[\check{y}_n^{(m)} = k_m,\check{y}_n^{(m')} = k_{m'}]$&#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4347.957"/>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equation*}&#10;\hat{\underline{\bm{T}}}_{m,m',m''}(k_m,k_{m'},k_{m''}) = \frac{1}{N_{m,m',m''}}\sum_{n=1}^{N}\mathbb{I}[\check{y}_n^{(m)} = k_m,\check{y}_n^{(m')} = k_{m'},\check{y}_n^{(m'')} = k_{m''}]&#10;\end{equation*}&#10;&#10;&#10;\end{document}"/>
  <p:tag name="IGUANATEXSIZE" val="20"/>
  <p:tag name="IGUANATEXCURSOR" val="539"/>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TIMING" val="|31.4"/>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3$&#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0.7274"/>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choose 2$&#10;&#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1.2373"/>
  <p:tag name="ORIGINALWIDTH" val="85.48929"/>
  <p:tag name="OUTPUTTYPE" val="PNG"/>
  <p:tag name="IGUANATEXVERSION" val="160"/>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mathcal{Y}$&#10;&#10;&#10;\end{document}"/>
  <p:tag name="IGUANATEXSIZE" val="20"/>
  <p:tag name="IGUANATEXCURSOR" val="331"/>
  <p:tag name="TRANSPARENCY" val="True"/>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492.6884"/>
  <p:tag name="ORIGINALWIDTH" val="2833.896"/>
  <p:tag name="OUTPUTTYPE" val="PNG"/>
  <p:tag name="IGUANATEXVERSION" val="160"/>
  <p:tag name="LATEXADDIN" val="\documentclass{article}&#10;\usepackage{amsmath}&#10;\usepackage{bm,amssymb}&#10;\pagestyle{empty}&#10;\begin{document}&#10;&#10; \begin{align*}&#10; {\rm min}&amp;~\sum_{(m,m',m'')\in\Omega}\|\hat{\underline{\bm T}}_{m,m',m''} - [[\bm A_m\bm D, \bm A_m, \bm A_{m''}]] \|_F^2\\&#10; {\rm s.t.}&amp;~ &#10;\bm A_m\geq \bm 0,\bm 1^\top\bm A_m=\bm 1^\top,~\bm 1^\top\bm d=1,\bm d\geq \bm 0.&#10; \end{align*}&#10;&#10; &#10;\end{document}"/>
  <p:tag name="IGUANATEXSIZE" val="20"/>
  <p:tag name="IGUANATEXCURSOR" val="183"/>
  <p:tag name="TRANSPARENCY" val="True"/>
  <p:tag name="LATEXENGINEID" val="0"/>
  <p:tag name="TEMPFOLDER" val="c:\temp\"/>
  <p:tag name="LATEXFORMHEIGHT" val="351.4"/>
  <p:tag name="LATEXFORMWIDTH" val="503.3"/>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RIGINALHEIGHT" val="95.25"/>
  <p:tag name="ORIGINALWIDTH" val="126.75"/>
  <p:tag name="OUTPUTDPI" val="1200"/>
  <p:tag name="LATEXADDIN" val="\documentclass{article}&#10;\usepackage{amsmath,bm,amsfonts}&#10;\DeclareMathOperator{\prob}{Pr}&#10;\newcommand{\Expect}{{\rm I\kern-.3em E}}&#10;\pagestyle{empty}&#10;\begin{document}&#10;&#10;&#10;\begin{equation*}&#10;\mathcal{S}^{*}&#10;\end{equation*}&#10;&#10;\end{document}"/>
  <p:tag name="IGUANATEXSIZE" val="20"/>
  <p:tag name="IGUANATEXCURSOR" val="201"/>
  <p:tag name="TRANSPARENCY" val="True"/>
  <p:tag name="FILENAME" val=""/>
  <p:tag name="INPUTTYPE" val="0"/>
  <p:tag name="LATEXENGINEID" val="0"/>
  <p:tag name="TEMPFOLDER" val="C:\Google Drive\tmp\"/>
</p:tagLst>
</file>

<file path=ppt/tags/tag125.xml><?xml version="1.0" encoding="utf-8"?>
<p:tagLst xmlns:a="http://schemas.openxmlformats.org/drawingml/2006/main" xmlns:r="http://schemas.openxmlformats.org/officeDocument/2006/relationships" xmlns:p="http://schemas.openxmlformats.org/presentationml/2006/main">
  <p:tag name="ORIGINALHEIGHT" val="142.5"/>
  <p:tag name="ORIGINALWIDTH" val="822"/>
  <p:tag name="OUTPUTDPI" val="1200"/>
  <p:tag name="LATEXADDIN" val="\documentclass{article}&#10;\usepackage{amsmath,bm,amsfonts}&#10;\DeclareMathOperator{\prob}{Pr}&#10;\newcommand{\Expect}{{\rm I\kern-.3em E}}&#10;\pagestyle{empty}&#10;\begin{document}&#10;&#10;&#10;\begin{equation*}&#10;\mathcal{D}(\mathcal{S}^{*},\mathcal{S}^{N})\rightarrow 0&#10;\end{equation*}&#10;&#10;\end{document}"/>
  <p:tag name="IGUANATEXSIZE" val="20"/>
  <p:tag name="IGUANATEXCURSOR" val="243"/>
  <p:tag name="TRANSPARENCY" val="True"/>
  <p:tag name="FILENAME" val=""/>
  <p:tag name="INPUTTYPE" val="0"/>
  <p:tag name="LATEXENGINEID" val="0"/>
  <p:tag name="TEMPFOLDER" val="C:\Google Drive\tmp\"/>
</p:tagLst>
</file>

<file path=ppt/tags/tag126.xml><?xml version="1.0" encoding="utf-8"?>
<p:tagLst xmlns:a="http://schemas.openxmlformats.org/drawingml/2006/main" xmlns:r="http://schemas.openxmlformats.org/officeDocument/2006/relationships" xmlns:p="http://schemas.openxmlformats.org/presentationml/2006/main">
  <p:tag name="ORIGINALHEIGHT" val="86.25"/>
  <p:tag name="ORIGINALWIDTH" val="420"/>
  <p:tag name="OUTPUTDPI" val="1200"/>
  <p:tag name="LATEXADDIN" val="\documentclass{article}&#10;\usepackage{amsmath,bm,amsfonts}&#10;\DeclareMathOperator{\prob}{Pr}&#10;\newcommand{\Expect}{{\rm I\kern-.3em E}}&#10;\pagestyle{empty}&#10;\begin{document}&#10;&#10;&#10;\begin{equation*}&#10;N\rightarrow \infty&#10;\end{equation*}&#10;&#10;\end{document}"/>
  <p:tag name="IGUANATEXSIZE" val="20"/>
  <p:tag name="IGUANATEXCURSOR" val="205"/>
  <p:tag name="TRANSPARENCY" val="True"/>
  <p:tag name="FILENAME" val=""/>
  <p:tag name="INPUTTYPE" val="0"/>
  <p:tag name="LATEXENGINEID" val="0"/>
  <p:tag name="TEMPFOLDER" val="C:\Google Drive\tmp\"/>
</p:tagLst>
</file>

<file path=ppt/tags/tag127.xml><?xml version="1.0" encoding="utf-8"?>
<p:tagLst xmlns:a="http://schemas.openxmlformats.org/drawingml/2006/main" xmlns:r="http://schemas.openxmlformats.org/officeDocument/2006/relationships" xmlns:p="http://schemas.openxmlformats.org/presentationml/2006/main">
  <p:tag name="ORIGINALHEIGHT" val="114.75"/>
  <p:tag name="ORIGINALWIDTH" val="167.25"/>
  <p:tag name="OUTPUTDPI" val="1200"/>
  <p:tag name="LATEXADDIN" val="\documentclass{article}&#10;\usepackage{amsmath,bm,amsfonts}&#10;\DeclareMathOperator{\prob}{Pr}&#10;\newcommand{\Expect}{{\rm I\kern-.3em E}}&#10;\pagestyle{empty}&#10;\begin{document}&#10;&#10;&#10;\begin{equation*}&#10;\mathcal{S}^{N}&#10;\end{equation*}&#10;&#10;\end{document}"/>
  <p:tag name="IGUANATEXSIZE" val="20"/>
  <p:tag name="IGUANATEXCURSOR" val="201"/>
  <p:tag name="TRANSPARENCY" val="True"/>
  <p:tag name="FILENAME" val=""/>
  <p:tag name="INPUTTYPE" val="0"/>
  <p:tag name="LATEXENGINEID" val="0"/>
  <p:tag name="TEMPFOLDER" val="C:\Google Drive\tmp\"/>
</p:tagLst>
</file>

<file path=ppt/tags/tag128.xml><?xml version="1.0" encoding="utf-8"?>
<p:tagLst xmlns:a="http://schemas.openxmlformats.org/drawingml/2006/main" xmlns:r="http://schemas.openxmlformats.org/officeDocument/2006/relationships" xmlns:p="http://schemas.openxmlformats.org/presentationml/2006/main">
  <p:tag name="SELECTIONNAME" val="Group 55"/>
  <p:tag name="LAYER" val="2"/>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57.9302"/>
  <p:tag name="ORIGINALWIDTH" val="2998.875"/>
  <p:tag name="OUTPUTTYPE" val="PNG"/>
  <p:tag name="IGUANATEXVERSION" val="160"/>
  <p:tag name="LATEXADDIN" val="\documentclass{article}&#10;\usepackage{amsmath}&#10;\usepackage{bm,amssymb}&#10;\pagestyle{empty}&#10;\begin{document}&#10;&#10; \begin{align*}&#10; {\rm find}&amp;~\{\bm A_m\}_{m=1}^M,\bm d\\&#10; {\rm s.t.}&amp;~ \hat{\underline{\bm T}}_{m,m',m''}=[[\bm A_m\bm D, \bm A_m, \bm A_{m''}]],~(m,m',m'')\in\bm \varOmega,\\&#10; &amp;~\bm A_m\geq \bm 0,\bm 1^\top\bm A_m=\bm 1^\top,~\bm 1^\top\bm d=1,\bm d\geq \bm 0.&#10; \end{align*}&#10;&#10; &#10;\end{document}"/>
  <p:tag name="IGUANATEXSIZE" val="20"/>
  <p:tag name="IGUANATEXCURSOR" val="198"/>
  <p:tag name="TRANSPARENCY" val="True"/>
  <p:tag name="LATEXENGINEID" val="0"/>
  <p:tag name="TEMPFOLDER" val="c:\temp\"/>
  <p:tag name="LATEXFORMHEIGHT" val="351.4"/>
  <p:tag name="LATEXFORMWIDTH" val="503.3"/>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check{y} \approx f(\bm{x})&#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123.75"/>
  <p:tag name="ORIGINALWIDTH" val="1360.5"/>
  <p:tag name="OUTPUTDPI" val="1200"/>
  <p:tag name="LATEXADDIN" val="\documentclass{article}&#10;\usepackage{amsmath,bm,amsfonts}&#10;\DeclareMathOperator{\prob}{Pr}&#10;\newcommand{\Expect}{{\rm I\kern-.3em E}}&#10;\pagestyle{empty}&#10;\begin{document}&#10;&#10;&#10;\begin{equation*}&#10;\mathbf{A}:=[\bm{a}_1,\ldots,\bm{a}_F]: I\times F&#10;\end{equation*}&#10;&#10;\end{document}"/>
  <p:tag name="IGUANATEXSIZE" val="20"/>
  <p:tag name="IGUANATEXCURSOR" val="197"/>
  <p:tag name="TRANSPARENCY" val="True"/>
  <p:tag name="FILENAME" val=""/>
  <p:tag name="INPUTTYPE" val="0"/>
  <p:tag name="LATEXENGINEID" val="0"/>
  <p:tag name="TEMPFOLDER" val="c:\temp\"/>
</p:tagLst>
</file>

<file path=ppt/tags/tag131.xml><?xml version="1.0" encoding="utf-8"?>
<p:tagLst xmlns:a="http://schemas.openxmlformats.org/drawingml/2006/main" xmlns:r="http://schemas.openxmlformats.org/officeDocument/2006/relationships" xmlns:p="http://schemas.openxmlformats.org/presentationml/2006/main">
  <p:tag name="ORIGINALHEIGHT" val="123.75"/>
  <p:tag name="ORIGINALWIDTH" val="1342.5"/>
  <p:tag name="OUTPUTDPI" val="1200"/>
  <p:tag name="LATEXADDIN" val="\documentclass{article}&#10;\usepackage{amsmath,bm,amsfonts}&#10;\DeclareMathOperator{\prob}{Pr}&#10;\newcommand{\Expect}{{\rm I\kern-.3em E}}&#10;\pagestyle{empty}&#10;\begin{document}&#10;&#10;&#10;\begin{equation*}&#10;\mathbf{B}:=[\bm{b}_1,\ldots,\bm{b}_F]:J\times F&#10;\end{equation*}&#10;&#10;\end{document}"/>
  <p:tag name="IGUANATEXSIZE" val="20"/>
  <p:tag name="IGUANATEXCURSOR" val="197"/>
  <p:tag name="TRANSPARENCY" val="True"/>
  <p:tag name="FILENAME" val=""/>
  <p:tag name="INPUTTYPE" val="0"/>
  <p:tag name="LATEXENGINEID" val="0"/>
  <p:tag name="TEMPFOLDER" val="c:\temp\"/>
</p:tagLst>
</file>

<file path=ppt/tags/tag132.xml><?xml version="1.0" encoding="utf-8"?>
<p:tagLst xmlns:a="http://schemas.openxmlformats.org/drawingml/2006/main" xmlns:r="http://schemas.openxmlformats.org/officeDocument/2006/relationships" xmlns:p="http://schemas.openxmlformats.org/presentationml/2006/main">
  <p:tag name="ORIGINALHEIGHT" val="123.75"/>
  <p:tag name="ORIGINALWIDTH" val="1371.75"/>
  <p:tag name="OUTPUTDPI" val="1200"/>
  <p:tag name="LATEXADDIN" val="\documentclass{article}&#10;\usepackage{amsmath,bm,amsfonts}&#10;\DeclareMathOperator{\prob}{Pr}&#10;\newcommand{\Expect}{{\rm I\kern-.3em E}}&#10;\pagestyle{empty}&#10;\begin{document}&#10;&#10;&#10;\begin{equation*}&#10;\mathbf{C}:=[\bm{c}_1,\ldots,\bm{c}_F]: N\times F&#10;\end{equation*}&#10;&#10;\end{document}"/>
  <p:tag name="IGUANATEXSIZE" val="20"/>
  <p:tag name="IGUANATEXCURSOR" val="223"/>
  <p:tag name="TRANSPARENCY" val="True"/>
  <p:tag name="FILENAME" val=""/>
  <p:tag name="INPUTTYPE" val="0"/>
  <p:tag name="LATEXENGINEID" val="0"/>
  <p:tag name="TEMPFOLDER" val="c:\temp\"/>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879.64"/>
  <p:tag name="OUTPUTTYPE" val="PNG"/>
  <p:tag name="IGUANATEXVERSION" val="160"/>
  <p:tag name="LATEXADDIN" val="\documentclass{article}&#10;\usepackage{amsmath,bm,amsfonts}&#10;\DeclareMathOperator{\prob}{Pr}&#10;\newcommand{\Expect}{{\rm I\kern-.3em E}}&#10;\pagestyle{empty}&#10;\begin{document}&#10;&#10;&#10;\begin{equation*}&#10;\hat{\mathbf{A}} = \mathbf{A}\mathbf{\Pi}\mathbf{\Lambda}_1,\hat{\mathbf{B}} = \mathbf{B}\mathbf{\Pi}\mathbf{\Lambda}_2,\hat{\mathbf{C}} = \mathbf{C}\mathbf{\Pi}\mathbf{\Lambda}_3, \;\;\; \mathbf{\Lambda}_1\mathbf{\Lambda}_2\mathbf{\Lambda}_3 = \mathbf{I}&#10;\end{equation*}&#10;&#10;\end{document}"/>
  <p:tag name="IGUANATEXSIZE" val="20"/>
  <p:tag name="IGUANATEXCURSOR" val="441"/>
  <p:tag name="TRANSPARENCY" val="True"/>
  <p:tag name="LATEXENGINEID" val="0"/>
  <p:tag name="TEMPFOLDER" val="c:\temp\"/>
  <p:tag name="LATEXFORMHEIGHT" val="320"/>
  <p:tag name="LATEXFORMWIDTH" val="38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RIGINALHEIGHT" val="111"/>
  <p:tag name="ORIGINALWIDTH" val="412.5"/>
  <p:tag name="OUTPUTDPI" val="1200"/>
  <p:tag name="LATEXADDIN" val="\documentclass{article}&#10;\usepackage{amsmath,bm,amsfonts}&#10;\DeclareMathOperator{\prob}{Pr}&#10;\newcommand{\Expect}{{\rm I\kern-.3em E}}&#10;\pagestyle{empty}&#10;\begin{document}&#10;&#10;&#10;\begin{equation*}&#10;\mathbf{A},\mathbf{B},\mathbf{C}&#10;\end{equation*}&#10;&#10;\end{document}"/>
  <p:tag name="IGUANATEXSIZE" val="20"/>
  <p:tag name="IGUANATEXCURSOR" val="218"/>
  <p:tag name="TRANSPARENCY" val="True"/>
  <p:tag name="FILENAME" val=""/>
  <p:tag name="INPUTTYPE" val="0"/>
  <p:tag name="LATEXENGINEID" val="0"/>
  <p:tag name="TEMPFOLDER" val="C:\Google Drive\tmp\"/>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640.045"/>
  <p:tag name="OUTPUTTYPE" val="PNG"/>
  <p:tag name="IGUANATEXVERSION" val="160"/>
  <p:tag name="LATEXADDIN" val="\documentclass{article}&#10;\usepackage{amsmath,bm,amsfonts}&#10;\DeclareMathOperator{\prob}{Pr}&#10;\newcommand{\Expect}{{\rm I\kern-.3em E}}&#10;\pagestyle{empty}&#10;\begin{document}&#10;&#10;&#10;\begin{equation*}&#10;\min_{\mathbf{A},\mathbf{B},\mathbf{C}} \|\underline{\bm X} - \sum_{f=1}^{F}\bm{a}_f\circ\bm{b}_f\circ\bm{c}_f&#10;\|_F^2&#10;\end{equation*}&#10;&#10;\end{document}"/>
  <p:tag name="IGUANATEXSIZE" val="20"/>
  <p:tag name="IGUANATEXCURSOR" val="243"/>
  <p:tag name="TRANSPARENCY" val="True"/>
  <p:tag name="LATEXENGINEID" val="0"/>
  <p:tag name="TEMPFOLDER" val="c:\temp\"/>
  <p:tag name="LATEXFORMHEIGHT" val="320"/>
  <p:tag name="LATEXFORMWIDTH" val="38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762.6547"/>
  <p:tag name="OUTPUTTYPE" val="PNG"/>
  <p:tag name="IGUANATEXVERSION" val="160"/>
  <p:tag name="LATEXADDIN" val="\documentclass{article}&#10;\usepackage{amsmath,bm,amsfonts}&#10;\DeclareMathOperator{\prob}{Pr}&#10;\newcommand{\Expect}{{\rm I\kern-.3em E}}&#10;\pagestyle{empty}&#10;\begin{document}&#10;&#10;&#10;\begin{equation*}&#10;\underline{\bm T}: I\times J \times N&#10;\end{equation*}&#10;&#10;\end{document}"/>
  <p:tag name="IGUANATEXSIZE" val="20"/>
  <p:tag name="IGUANATEXCURSOR" val="202"/>
  <p:tag name="TRANSPARENCY" val="True"/>
  <p:tag name="LATEXENGINEID" val="0"/>
  <p:tag name="TEMPFOLDER" val="c:\temp\"/>
  <p:tag name="LATEXFORMHEIGHT" val="320"/>
  <p:tag name="LATEXFORMWIDTH" val="38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83.2021"/>
  <p:tag name="ORIGINALWIDTH" val="1094.863"/>
  <p:tag name="OUTPUTTYPE" val="PNG"/>
  <p:tag name="IGUANATEXVERSION" val="160"/>
  <p:tag name="LATEXADDIN" val="\documentclass{article}&#10;\usepackage{amsmath,bm,amsfonts,amssymb}&#10;\DeclareMathOperator{\prob}{Pr}&#10;\newcommand{\Expect}{{\rm I\kern-.3em E}}&#10;\pagestyle{empty}&#10;\begin{document}&#10;&#10;&#10;\begin{equation*}&#10;\underline{\bm T} = \sum_{f=1}^{F}\bm{a}_f\circ\bm{b}_f\circ\bm{c}_f&#10;\end{equation*}&#10;&#10;\end{document}"/>
  <p:tag name="IGUANATEXSIZE" val="20"/>
  <p:tag name="IGUANATEXCURSOR" val="210"/>
  <p:tag name="TRANSPARENCY" val="True"/>
  <p:tag name="LATEXENGINEID" val="0"/>
  <p:tag name="TEMPFOLDER" val="c:\temp\"/>
  <p:tag name="LATEXFORMHEIGHT" val="320"/>
  <p:tag name="LATEXFORMWIDTH" val="38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532.059"/>
  <p:tag name="OUTPUTTYPE" val="PNG"/>
  <p:tag name="IGUANATEXVERSION" val="160"/>
  <p:tag name="LATEXADDIN" val="\documentclass{article}&#10;\usepackage{amsmath,bm,amsfonts}&#10;\DeclareMathOperator{\prob}{Pr}&#10;\newcommand{\Expect}{{\rm I\kern-.3em E}}&#10;\pagestyle{empty}&#10;\begin{document}&#10;&#10;&#10;\begin{equation*}&#10;\underline{\bm T}_{m,m',m''},\;\; (m,m',m'')\in\bm \Omega&#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DeclareMathOperator{\prob}{Pr}&#10;\newcommand{\Expect}{{\rm I\kern-.3em E}}&#10;\pagestyle{empty}&#10;\begin{document}&#10;&#10;&#10;\begin{equation*}&#10;\bm A_m&#10;\end{equation*}&#10;&#10;\end{document}"/>
  <p:tag name="IGUANATEXSIZE" val="20"/>
  <p:tag name="IGUANATEXCURSOR" val="193"/>
  <p:tag name="TRANSPARENCY" val="True"/>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DeclareMathOperator{\prob}{Pr}&#10;\newcommand{\Expect}{{\rm I\kern-.3em E}}&#10;\pagestyle{empty}&#10;\begin{document}&#10;&#10;&#10;\begin{equation*}&#10;\{\bm A_m\}_{m=1}^{M}, \bm d&#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79.2276"/>
  <p:tag name="ORIGINALWIDTH" val="2818.148"/>
  <p:tag name="LATEXADDIN" val="\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_{k_m,k_{\ell}, k_j} = {\sf Pr}(\widecheck{y}_n^{(m)} = k_m , \widecheck{y}_n^{(\ell)} = k_{\ell}, \widecheck{y}_n^{(j)} = k_j)$&#10;&#10;&#10;\end{document}&#10;&#10;"/>
  <p:tag name="IGUANATEXSIZE" val="18"/>
  <p:tag name="IGUANATEXCURSOR" val="471"/>
  <p:tag name="TRANSPARENCY" val="True"/>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70.9787"/>
  <p:tag name="ORIGINALWIDTH" val="2624.672"/>
  <p:tag name="LATEXADDIN" val="\documentclass{article}&#10;\DeclareFontFamily{U}{mathx}{}&#10;\DeclareFontShape{U}{mathx}{m}{n}{&lt;-&gt; mathx10}{}&#10;\DeclareSymbolFont{mathx}{U}{mathx}{m}{n}&#10;%\DeclareMathAccent{\widehat}{0}{mathx}{&quot;70}&#10;\DeclareMathAccent{\widecheck}{0}{mathx}{&quot;71}&#10;\usepackage{amsmath,bm,amsfonts,amssymb}&#10;\pagestyle{empty}&#10;\begin{document}&#10;&#10;$\underline{\bm X}_{m,\ell,j} = \sum_{k=1}^K \bm d(k)  \bm A_m(:,k) \circ \bm A_{\ell}(:,k)\circ \bm A_j(:,k) $&#10;&#10;&#10;\end{document}&#10;&#10;"/>
  <p:tag name="IGUANATEXSIZE" val="18"/>
  <p:tag name="IGUANATEXCURSOR" val="343"/>
  <p:tag name="TRANSPARENCY" val="True"/>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54.7057"/>
  <p:tag name="LATEXADDIN" val="\documentclass{article}&#10;\usepackage{amsmath,bm}&#10;\pagestyle{empty}&#10;\begin{document}&#10;&#10;&#10;$\underline{\bm X}_{m,\ell,j}$&#10;&#10;\end{document}"/>
  <p:tag name="IGUANATEXSIZE" val="18"/>
  <p:tag name="IGUANATEXCURSOR" val="46"/>
  <p:tag name="TRANSPARENCY" val="True"/>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3315.335"/>
  <p:tag name="LATEXADDIN" val="\documentclass{article}&#10;\usepackage{amsmath}&#10;\usepackage{bm,amssymb,xcolor}&#10;\DeclareFontFamily{U}{mathx}{}&#10;\DeclareFontShape{U}{mathx}{m}{n}{&lt;-&gt; mathx10}{}&#10;\DeclareSymbolFont{mathx}{U}{mathx}{m}{n}&#10;%\DeclareMathAccent{\widehat}{0}{mathx}{&quot;70}&#10;\DeclareMathAccent{\widecheck}{0}{mathx}{&quot;71}&#10;\pagestyle{empty}&#10;\begin{document}&#10;&#10;$=\sum_{k=1}^{K}{\sf Pr}(y_n=k) {\sf Pr}(\widecheck{y}_n^{(m)}=k_m| y_n=k) {\sf Pr}(\widecheck{y}_n^{(j)}=k_j | y_n=k)$&#10;&#10;&#10;\end{document}"/>
  <p:tag name="IGUANATEXSIZE" val="20"/>
  <p:tag name="IGUANATEXCURSOR" val="419"/>
  <p:tag name="TRANSPARENCY" val="True"/>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294.338"/>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_n^{(m)} =k_m,\widecheck{y}_n^{(j)} =k_j)$&#10;&#10;&#10;\end{document}"/>
  <p:tag name="IGUANATEXSIZE" val="20"/>
  <p:tag name="IGUANATEXCURSOR" val="386"/>
  <p:tag name="TRANSPARENCY" val="True"/>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89.9138"/>
  <p:tag name="LATEXADDIN" val="\documentclass{article}&#10;\usepackage{amsmath}&#10;\usepackage{bm,amssymb}&#10;\pagestyle{empty}&#10;\begin{document}&#10;&#10;$\bm R_{m,j}(k_m,k_j)$&#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4.222"/>
  <p:tag name="LATEXADDIN" val="\documentclass{article}&#10;\usepackage{amsmath}&#10;\usepackage{bm,amssymb}&#10;\pagestyle{empty}&#10;\begin{document}&#10;&#10;$\bm d(k)$&#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5.4293"/>
  <p:tag name="LATEXADDIN" val="\documentclass{article}&#10;\usepackage{amsmath}&#10;\usepackage{bm,amssymb}&#10;\pagestyle{empty}&#10;\begin{document}&#10;&#10;$\bm A_m(k_m,k)$&#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81.4398"/>
  <p:tag name="LATEXADDIN" val="\documentclass{article}&#10;\usepackage{amsmath}&#10;\usepackage{bm,amssymb}&#10;\pagestyle{empty}&#10;\begin{document}&#10;&#10;$\bm A_j(k_j,k)$&#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514.061"/>
  <p:tag name="LATEXADDIN" val="\documentclass{article}&#10;\usepackage{amsmath,bm,amsfonts,amssymb}&#10;\pagestyle{empty}&#10;\begin{document}&#10;&#10;$\bm D = {\rm diag}(\bm d), \bm R _{m,j} \in \mathbb{R}^{K \times K}$&#10;&#10;&#10;\end{document}"/>
  <p:tag name="IGUANATEXSIZE" val="18"/>
  <p:tag name="IGUANATEXCURSOR" val="169"/>
  <p:tag name="TRANSPARENCY" val="True"/>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942.6321"/>
  <p:tag name="LATEXADDIN" val="\documentclass{article}&#10;\usepackage{amsmath}&#10;\usepackage{bm,amssymb}&#10;\pagestyle{empty}&#10;\begin{document}&#10;&#10;$\bm R_{m,j} =\bm A_m \bm D \bm A_j^{\top}$&#10;&#10;&#10;\end{document}"/>
  <p:tag name="IGUANATEXSIZE" val="20"/>
  <p:tag name="IGUANATEXCURSOR" val="147"/>
  <p:tag name="TRANSPARENCY" val="True"/>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2.4784"/>
  <p:tag name="LATEXADDIN" val="\documentclass{article}&#10;\usepackage{amsmath}&#10;\usepackage{bm,amssymb}&#10;\pagestyle{empty}&#10;\begin{document}&#10;&#10;$\bm Z_m$&#10;&#10;&#10;\end{document}"/>
  <p:tag name="IGUANATEXSIZE" val="18"/>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9734"/>
  <p:tag name="LATEXADDIN" val="\documentclass{article}&#10;\usepackage{amsmath}&#10;\usepackage{bm,amssymb}&#10;\pagestyle{empty}&#10;\begin{document}&#10;&#10;$\bm W_m$&#10;&#10;&#10;\end{document}"/>
  <p:tag name="IGUANATEXSIZE" val="18"/>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18"/>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563.1796"/>
  <p:tag name="ORIGINALWIDTH" val="1889.014"/>
  <p:tag name="LATEXADDIN" val="\documentclass{article}&#10;\usepackage{amsmath}&#10;\usepackage{bm,amssymb}&#10;\pagestyle{empty}&#10;\begin{document}&#10;\begin{align*}&#10;\bm Z_m &amp;\triangleq \begin{bmatrix} &#10;    \boldsymbol{R}_{m,m_1} ,\boldsymbol{R}_{m,m_2} ,\ldots,\boldsymbol{R}_{m,m_{T}}&#10;    \end{bmatrix}\\&#10; &amp;=\left[\bm A_m\bm D\bm A_{m_1}^\top,\ldots,\bm A_m\bm D\bm A_{m_T}^\top \right] \\&#10;&amp; =\bm A_m \bm D \left[\bm A_{m_1}^\top,\ldots,\bm A_{m_T}^\top\right]\end{align*}&#10;&#10;&#10;\end{document}"/>
  <p:tag name="IGUANATEXSIZE" val="20"/>
  <p:tag name="IGUANATEXCURSOR" val="392"/>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201.7248"/>
  <p:tag name="LATEXADDIN" val="\documentclass{article}&#10;\usepackage{amsmath}&#10;\usepackage{bm,amssymb}&#10;\pagestyle{empty}&#10;\begin{document}&#10;&#10;$\bm H_m^\top$&#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9734"/>
  <p:tag name="LATEXADDIN" val="\documentclass{article}&#10;\usepackage{amsmath}&#10;\usepackage{bm,amssymb}&#10;\pagestyle{empty}&#10;\begin{document}&#10;&#10;$\bm W_m$&#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31.4"/>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088.114"/>
  <p:tag name="LATEXADDIN" val="\documentclass{article}&#10;\usepackage{amsmath}&#10;\usepackage{bm,amssymb}&#10;\pagestyle{empty}&#10;\begin{document}&#10;&#10;$\bm Z_m = \bm W_m\bm H_m^\top$ , $\forall m$&#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44.207"/>
  <p:tag name="LATEXADDIN" val="\documentclass{article}&#10;\usepackage{amsmath}&#10;\usepackage{bm,amssymb}&#10;\pagestyle{empty}&#10;\begin{document}&#10;&#10;$\boldsymbol{R}_{m,m_1}$&#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67.4541"/>
  <p:tag name="LATEXADDIN" val="\documentclass{article}&#10;\usepackage{amsmath}&#10;\usepackage{bm,amssymb}&#10;\pagestyle{empty}&#10;\begin{document}&#10;&#10;$\boldsymbol{R}_{m,m_T}$&#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164.xml><?xml version="1.0" encoding="utf-8"?>
<p:tagLst xmlns:a="http://schemas.openxmlformats.org/drawingml/2006/main" xmlns:r="http://schemas.openxmlformats.org/officeDocument/2006/relationships" xmlns:p="http://schemas.openxmlformats.org/presentationml/2006/main">
  <p:tag name="SELECTIONNAME" val="Group 32"/>
  <p:tag name="LAYER" val="2"/>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75.478"/>
  <p:tag name="LATEXADDIN" val="\documentclass{article}&#10;\usepackage{amsmath}&#10;\usepackage{bm,amssymb}&#10;\pagestyle{empty}&#10;\begin{document}&#10;&#10;$m_T$&#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47.7315"/>
  <p:tag name="LATEXADDIN" val="\documentclass{article}&#10;\usepackage{amsmath}&#10;\usepackage{bm,amssymb}&#10;\pagestyle{empty}&#10;\begin{document}&#10;&#10;$m_1$&#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usepackage{bm,amssymb}&#10;\pagestyle{empty}&#10;\begin{document}&#10;&#10;$m$&#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usepackage{bm,amssymb}&#10;\pagestyle{empty}&#10;\begin{document}&#10;&#10;$m$&#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617.1729"/>
  <p:tag name="LATEXADDIN" val="\documentclass{article}&#10;\usepackage{amsmath}&#10;\usepackage{bm,amssymb}&#10;\pagestyle{empty}&#10;\begin{document}&#10;&#10;$m_1,\dots, m_T$&#10;&#10;&#10;\end{document}"/>
  <p:tag name="IGUANATEXSIZE" val="28"/>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TIMING" val="|31.4"/>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347.582"/>
  <p:tag name="ORIGINALWIDTH" val="775.4031"/>
  <p:tag name="LATEXADDIN" val="\documentclass{article}&#10;\usepackage{amsmath}&#10;\usepackage{bm,amssymb}&#10;\pagestyle{empty}&#10;\begin{document}&#10;&#10;$\bm H_m  = \begin{bmatrix} \bm A_{m_1} \\ \vdots \\\vdots \\ \bm A_{m_t}\\ \vdots\\  \vdots \\\bm A_{m_T}\end{bmatrix}$&#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SELECTIONNAME" val="Group 41"/>
  <p:tag name="LAYER" val="2"/>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136.108"/>
  <p:tag name="LATEXADDIN" val="\documentclass{article}&#10;\usepackage{amsmath}&#10;\usepackage{bm,amssymb}&#10;\pagestyle{empty}&#10;\begin{document}&#10;&#10;$\bm Z_m = \bm W_m \bm Q \bm Q^{-1} \bm H_m^\top$ &#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12.9734"/>
  <p:tag name="LATEXADDIN" val="\documentclass{article}&#10;\usepackage{amsmath}&#10;\usepackage{bm,amssymb}&#10;\pagestyle{empty}&#10;\begin{document}&#10;&#10;$\bm W^\star_m$&#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249.7188"/>
  <p:tag name="LATEXADDIN" val="\documentclass{article}&#10;\usepackage{amsmath}&#10;\usepackage{bm,amssymb}&#10;\pagestyle{empty}&#10;\begin{document}&#10;&#10;$\bm H^{\star\top}_m$&#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 \bm I_K$&#10;&#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088.114"/>
  <p:tag name="LATEXADDIN" val="\documentclass{article}&#10;\usepackage{amsmath}&#10;\usepackage{bm,amssymb}&#10;\pagestyle{empty}&#10;\begin{document}&#10;&#10;$\bm Z_m = \bm W_m\bm H_m^\top$ , $\forall m$&#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TIMING" val="|31.4"/>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6.1379"/>
  <p:tag name="LATEXADDIN" val="\documentclass{article}&#10;\usepackage{amsmath,bm,amsfonts,amssymb}&#10;\pagestyle{empty}&#10;\begin{document}&#10;&#10;$\varLambda = \{\ell_1,\dots, \ell_K\}$&#10;&#10;&#10;\end{document}"/>
  <p:tag name="IGUANATEXSIZE" val="18"/>
  <p:tag name="IGUANATEXCURSOR" val="102"/>
  <p:tag name="TRANSPARENCY" val="True"/>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59.9175"/>
  <p:tag name="LATEXADDIN" val="\documentclass{article}&#10;\usepackage{amsmath,bm,amsfonts,amssymb}&#10;\pagestyle{empty}&#10;\begin{document}&#10;&#10;$\bm Z= \bm W \bm H^{\top};$&#10;&#10;&#10;\end{document}"/>
  <p:tag name="IGUANATEXSIZE" val="18"/>
  <p:tag name="IGUANATEXCURSOR" val="128"/>
  <p:tag name="TRANSPARENCY" val="True"/>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pagestyle{empty}&#10;\begin{document}&#10;&#10;${\boldsymbol H}$&#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SELECTIONNAME" val="Group 127"/>
  <p:tag name="LAYER" val="4"/>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1 &amp; 0 \end{bmatrix}$&#10;&#10;&#10;\end{document}"/>
  <p:tag name="IGUANATEXSIZE" val="20"/>
  <p:tag name="IGUANATEXCURSOR" val="103"/>
  <p:tag name="TRANSPARENCY" val="True"/>
  <p:tag name="FILENAME" val=""/>
  <p:tag name="LATEXENGINEID" val="0"/>
  <p:tag name="TEMPFOLDER" val="c:\temp\"/>
  <p:tag name="LATEXFORMHEIGHT" val="218"/>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0 &amp; 1 \end{bmatrix}$&#10;&#10;&#10;\end{document}"/>
  <p:tag name="IGUANATEXSIZE" val="20"/>
  <p:tag name="IGUANATEXCURSOR" val="107"/>
  <p:tag name="TRANSPARENCY" val="True"/>
  <p:tag name="FILENAME" val=""/>
  <p:tag name="LATEXENGINEID" val="0"/>
  <p:tag name="TEMPFOLDER" val="c:\temp\"/>
  <p:tag name="LATEXFORMHEIGHT" val="218"/>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SELECTIONNAME" val="Group 126"/>
  <p:tag name="LAYER" val="3"/>
</p:tagLst>
</file>

<file path=ppt/tags/tag188.xml><?xml version="1.0" encoding="utf-8"?>
<p:tagLst xmlns:a="http://schemas.openxmlformats.org/drawingml/2006/main" xmlns:r="http://schemas.openxmlformats.org/officeDocument/2006/relationships" xmlns:p="http://schemas.openxmlformats.org/presentationml/2006/main">
  <p:tag name="SELECTIONNAME" val="Group 104"/>
  <p:tag name="LAYER" val="2"/>
</p:tagLst>
</file>

<file path=ppt/tags/tag189.xml><?xml version="1.0" encoding="utf-8"?>
<p:tagLst xmlns:a="http://schemas.openxmlformats.org/drawingml/2006/main" xmlns:r="http://schemas.openxmlformats.org/officeDocument/2006/relationships" xmlns:p="http://schemas.openxmlformats.org/presentationml/2006/main">
  <p:tag name="SELECTIONNAME" val="Group 118"/>
  <p:tag name="LAYER" val="2"/>
</p:tagLst>
</file>

<file path=ppt/tags/tag19.xml><?xml version="1.0" encoding="utf-8"?>
<p:tagLst xmlns:a="http://schemas.openxmlformats.org/drawingml/2006/main" xmlns:r="http://schemas.openxmlformats.org/officeDocument/2006/relationships" xmlns:p="http://schemas.openxmlformats.org/presentationml/2006/main">
  <p:tag name="TIMING" val="|35.2|8.3"/>
</p:tagLst>
</file>

<file path=ppt/tags/tag190.xml><?xml version="1.0" encoding="utf-8"?>
<p:tagLst xmlns:a="http://schemas.openxmlformats.org/drawingml/2006/main" xmlns:r="http://schemas.openxmlformats.org/officeDocument/2006/relationships" xmlns:p="http://schemas.openxmlformats.org/presentationml/2006/main">
  <p:tag name="SELECTIONNAME" val="Group 125"/>
  <p:tag name="LAYER" val="2"/>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pagestyle{empty}&#10;\begin{document}&#10;&#10;${\boldsymbol H}$&#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92.2385"/>
  <p:tag name="LATEXADDIN" val="\documentclass{article}&#10;\usepackage{amsmath}&#10;\pagestyle{empty}&#10;\begin{document}&#10;&#10;${\boldsymbol Z}$&#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pagestyle{empty}&#10;\begin{document}&#10;&#10;${\boldsymbol W}$&#10;&#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10;${\boldsymbol{W}}(:,1)$&#10;&#10;\end{document}"/>
  <p:tag name="IGUANATEXSIZE" val="20"/>
  <p:tag name="IGUANATEXCURSOR" val="99"/>
  <p:tag name="TRANSPARENCY" val="True"/>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10;${\boldsymbol{W}}(:,2)$&#10;&#10;\end{document}"/>
  <p:tag name="IGUANATEXSIZE" val="20"/>
  <p:tag name="IGUANATEXCURSOR" val="99"/>
  <p:tag name="TRANSPARENCY" val="True"/>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5.4518"/>
  <p:tag name="LATEXADDIN" val="\documentclass{article}&#10;\usepackage{amsmath}&#10;\pagestyle{empty}&#10;\begin{document}&#10;&#10;${\boldsymbol{W}}(:,3)$&#10;&#10;&#10;\end{document}"/>
  <p:tag name="IGUANATEXSIZE" val="20"/>
  <p:tag name="IGUANATEXCURSOR" val="98"/>
  <p:tag name="TRANSPARENCY" val="True"/>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1 &amp; 0 &amp; 0 \end{bmatrix}$&#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06.749"/>
  <p:tag name="LATEXADDIN" val="\documentclass{article}&#10;\usepackage{amsmath,bm,amsfonts,amssymb}&#10;\pagestyle{empty}&#10;\begin{document}&#10;&#10;$\bm H(\ell_i,:)= \alpha_i\bm e_i,~\alpha_i&gt;0,~i=1,\ldots,K$&#10;&#10;&#10;\end{document}"/>
  <p:tag name="IGUANATEXSIZE" val="18"/>
  <p:tag name="IGUANATEXCURSOR" val="160"/>
  <p:tag name="TRANSPARENCY" val="True"/>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2.xml><?xml version="1.0" encoding="utf-8"?>
<p:tagLst xmlns:a="http://schemas.openxmlformats.org/drawingml/2006/main" xmlns:r="http://schemas.openxmlformats.org/officeDocument/2006/relationships" xmlns:p="http://schemas.openxmlformats.org/presentationml/2006/main">
  <p:tag name="TIMING" val="|31.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1 &amp; 0 \end{bmatrix}$&#10;&#10;&#10;\end{document}"/>
  <p:tag name="IGUANATEXSIZE" val="20"/>
  <p:tag name="IGUANATEXCURSOR" val="103"/>
  <p:tag name="TRANSPARENCY" val="True"/>
  <p:tag name="FILENAME" val=""/>
  <p:tag name="LATEXENGINEID" val="0"/>
  <p:tag name="TEMPFOLDER" val="c:\temp\"/>
  <p:tag name="LATEXFORMHEIGHT" val="218"/>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0 &amp; 0 &amp; 1 \end{bmatrix}$&#10;&#10;&#10;\end{document}"/>
  <p:tag name="IGUANATEXSIZE" val="20"/>
  <p:tag name="IGUANATEXCURSOR" val="107"/>
  <p:tag name="TRANSPARENCY" val="True"/>
  <p:tag name="FILENAME" val=""/>
  <p:tag name="LATEXENGINEID" val="0"/>
  <p:tag name="TEMPFOLDER" val="c:\temp\"/>
  <p:tag name="LATEXFORMHEIGHT" val="218"/>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47.582"/>
  <p:tag name="ORIGINALWIDTH" val="775.4031"/>
  <p:tag name="LATEXADDIN" val="\documentclass{article}&#10;\usepackage{amsmath}&#10;\usepackage{bm,amssymb}&#10;\pagestyle{empty}&#10;\begin{document}&#10;&#10;$\bm H_m  = \begin{bmatrix} \bm A_{m_1} \\ \vdots \\\vdots \\ \bm A_{m_t}\\ \vdots\\  \vdots \\\bm A_{m_T}\end{bmatrix}$&#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2.4784"/>
  <p:tag name="LATEXADDIN" val="\documentclass{article}&#10;\usepackage{amsmath,bm,amsfonts,amssymb}&#10;\pagestyle{empty}&#10;\begin{document}&#10;&#10;$\bm Z_m$&#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2.2235"/>
  <p:tag name="LATEXADDIN" val="\documentclass{article}&#10;\usepackage{amsmath}&#10;\pagestyle{empty}&#10;\begin{document}&#10;&#10;${\boldsymbol H}_m$&#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81.4773"/>
  <p:tag name="LATEXADDIN" val="\documentclass{article}&#10;\usepackage{amsmath}&#10;\pagestyle{empty}&#10;\begin{document}&#10;&#10;${\boldsymbol Z}_m$&#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3.2209"/>
  <p:tag name="LATEXADDIN" val="\documentclass{article}&#10;\usepackage{amsmath}&#10;\pagestyle{empty}&#10;\begin{document}&#10;&#10;${\boldsymbol W}_m$&#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10;${\boldsymbol{W}}_m(:,1)$&#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10;${\boldsymbol{W}}_m(:,2)$&#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SELECTIONNAME" val="Group 76"/>
  <p:tag name="LAYER" val="2"/>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9.94"/>
  <p:tag name="LATEXADDIN" val="\documentclass{article}&#10;\usepackage{amsmath}&#10;\pagestyle{empty}&#10;\begin{document}&#10;&#10;${\boldsymbol{W}}_m(:,3)$&#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89.6888"/>
  <p:tag name="LATEXADDIN" val="\documentclass{article}&#10;\usepackage{amsmath}&#10;\pagestyle{empty}&#10;\begin{document}&#10;&#10;$\begin{bmatrix} 1 &amp; 0 &amp; 0 \end{bmatrix}$&#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820.3975"/>
  <p:tag name="LATEXADDIN" val="\documentclass{article}&#10;\usepackage{amsmath}&#10;\usepackage{bm,amssymb}&#10;\pagestyle{empty}&#10;\begin{document}&#10;&#10;$\bm Z_m = \bm W_m\bm H_m^\top.$&#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10;\pagestyle{empty}&#10;\begin{document}&#10;&#10;${\sf Pr}(\widecheck{y}_n^{(m)}=2|y_n=2)$&#10;&#10;&#10;\end{document}"/>
  <p:tag name="IGUANATEXSIZE" val="20"/>
  <p:tag name="IGUANATEXCURSOR" val="315"/>
  <p:tag name="TRANSPARENCY" val="True"/>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10;\pagestyle{empty}&#10;\begin{document}&#10;&#10;${\sf Pr}(\widecheck{y}_n^{(m)}=2|y_n=3)$&#10;&#10;&#10;\end{document}"/>
  <p:tag name="IGUANATEXSIZE" val="20"/>
  <p:tag name="IGUANATEXCURSOR" val="315"/>
  <p:tag name="TRANSPARENCY" val="True"/>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LATEXADDIN" val="\documentclass{article}&#10;\usepackage{amsmath}&#10;\DeclareFontFamily{U}{mathx}{}&#10;\DeclareFontShape{U}{mathx}{m}{n}{&lt;-&gt; mathx10}{}&#10;\DeclareSymbolFont{mathx}{U}{mathx}{m}{n}&#10;%\DeclareMathAccent{\widehat}{0}{mathx}{&quot;70}&#10;\DeclareMathAccent{\widecheck}{0}{mathx}{&quot;71}&#10;\pagestyle{empty}&#10;\begin{document}&#10;&#10;${\sf Pr}(\widecheck{y}_n^{(m)}=2|y_n=1)$&#10;&#10;&#10;\end{document}"/>
  <p:tag name="IGUANATEXSIZE" val="20"/>
  <p:tag name="IGUANATEXCURSOR" val="314"/>
  <p:tag name="TRANSPARENCY" val="True"/>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 \bm I_K$&#10;&#10;&#10;\end{document}"/>
  <p:tag name="IGUANATEXSIZE" val="20"/>
  <p:tag name="IGUANATEXCURSOR" val="106"/>
  <p:tag name="TRANSPARENCY" val="True"/>
  <p:tag name="FILENAME" val=""/>
  <p:tag name="LATEXENGINEID" val="0"/>
  <p:tag name="TEMPFOLDER" val="c:\temp\"/>
  <p:tag name="LATEXFORMHEIGHT" val="218"/>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bm,amsfonts,amssymb}&#10;\pagestyle{empty}&#10;\begin{document}&#10;&#10;$\bm H_m$&#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95.4256"/>
  <p:tag name="LATEXADDIN" val="\documentclass{article}&#10;\usepackage{amsmath}&#10;\usepackage{bm,amssymb}&#10;\pagestyle{empty}&#10;\begin{document}&#10;&#10;$m_1^*, m_2^*, m_3^*$&#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10;\pagestyle{empty}&#10;\begin{document}&#10;&#10;$y_n$&#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SELECTIONNAME" val="Group 14"/>
  <p:tag name="LAYER" val="2"/>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649.044"/>
  <p:tag name="ORIGINALWIDTH" val="775.4031"/>
  <p:tag name="LATEXADDIN" val="\documentclass{article}&#10;\usepackage{amsmath}&#10;\usepackage{bm,amssymb}&#10;\pagestyle{empty}&#10;\begin{document}&#10;&#10;$\bm H_m  = \begin{bmatrix} \bm A_{m_1} \\ \vdots \\ \bm A_{m^*_{1}}\\ \vdots \\ \bm A_{m^*_{2}}\\ \vdots \\ \bm A_{m^*_{3}}\\ \vdots \\\bm A_{m_T}\end{bmatrix}$&#10;&#10;&#10;\end{document}"/>
  <p:tag name="IGUANATEXSIZE" val="20"/>
  <p:tag name="IGUANATEXCURSOR" val="116"/>
  <p:tag name="TRANSPARENCY" val="True"/>
  <p:tag name="FILENAME" val=""/>
  <p:tag name="LATEXENGINEID" val="0"/>
  <p:tag name="TEMPFOLDER" val="c:\temp\"/>
  <p:tag name="LATEXFORMHEIGHT" val="218"/>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8.7214"/>
  <p:tag name="LATEXADDIN" val="\documentclass{article}&#10;\usepackage{amsmath}&#10;\usepackage{bm,amssymb}&#10;\pagestyle{empty}&#10;\begin{document}&#10;&#10;$\bm A_{m^*_{2}}$&#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00.15"/>
  <p:tag name="LATEXADDIN" val="\documentclass{article}&#10;\usepackage{amsmath}&#10;\usepackage{bm,amssymb}&#10;\pagestyle{empty}&#10;\begin{document}&#10;&#10;${\bm H}_m(\varLambda,:) \approx \bm I_K$&#10;&#10;&#10;\end{document}"/>
  <p:tag name="IGUANATEXSIZE" val="20"/>
  <p:tag name="IGUANATEXCURSOR" val="137"/>
  <p:tag name="TRANSPARENCY" val="True"/>
  <p:tag name="LATEXENGINEID" val="0"/>
  <p:tag name="TEMPFOLDER" val="c:\temp\"/>
  <p:tag name="LATEXFORMHEIGHT" val="218"/>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6.486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10;&#10;\end{document}"/>
  <p:tag name="IGUANATEXSIZE" val="20"/>
  <p:tag name="IGUANATEXCURSOR" val="321"/>
  <p:tag name="TRANSPARENCY" val="True"/>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820.3975"/>
  <p:tag name="LATEXADDIN" val="\documentclass{article}&#10;\usepackage{amsmath}&#10;\usepackage{bm,amssymb}&#10;\pagestyle{empty}&#10;\begin{document}&#10;&#10;$\bm Z_m = \bm W_m\bm H_m^\top.$&#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10;\usepackage{bm,amssymb}&#10;\pagestyle{empty}&#10;\begin{document}&#10;&#10;${\bm H}_m$&#10;&#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580.802"/>
  <p:tag name="ORIGINALWIDTH" val="4289.464"/>
  <p:tag name="LATEXADDIN" val="\documentclass{article}&#10;\usepackage{amsmath,bm,amsfonts,amssymb}&#10;\pagestyle{empty}&#10;\begin{document}&#10;&#10;\noindent&#10;{\bf Proposition 1}: Let $\rho &gt; 0 ,\varepsilon &gt;0$, and assume that the rows of $\overline{\bm H}_m$ (row normalized version of $\bm H_m$) are generated within the $(K-1)$-probability simplex uniformly at random. If the number of annotators satisfies {$$M = \Omega\left(\frac{\varepsilon^{-2(K-1)}}{K}{\rm log}\left(\frac{K}{\rho}\right)\right),$$} then, with probability greater than or equal to $1-\rho$, there exist rows of $\overline{\bm H}_m$ indexed by $ q_1,\dots  q_K$ such that &#10; \begin{equation*}&#10; \|\overline{\bm H}_m( q_k, :) - \bm e_k^{\top} \|_2 \le \varepsilon,~k=1,\ldots,K.&#10;\end{equation*}&#10;&#10;&#10;\end{document}"/>
  <p:tag name="IGUANATEXSIZE" val="18"/>
  <p:tag name="IGUANATEXCURSOR" val="130"/>
  <p:tag name="TRANSPARENCY" val="Tru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7248"/>
  <p:tag name="LATEXADDIN" val="\documentclass{article}&#10;\usepackage{amsmath,bm,amsfonts,amssymb}&#10;\pagestyle{empty}&#10;\begin{document}&#10;&#10;$\bm H_m$&#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85.9017"/>
  <p:tag name="LATEXADDIN" val="\documentclass{article}&#10;\usepackage{amsmath}&#10;\usepackage{bm,amssymb}&#10;\pagestyle{empty}&#10;\begin{document}&#10;&#10;$\bm Z_m = \bm W_m\bm H_m^\top$&#10;&#10;&#10;\end{document}"/>
  <p:tag name="IGUANATEXSIZE" val="20"/>
  <p:tag name="IGUANATEXCURSOR" val="135"/>
  <p:tag name="TRANSPARENCY" val="True"/>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134.233"/>
  <p:tag name="LATEXADDIN" val="\documentclass{article}&#10;\usepackage{amsmath,bm,amsfonts,amssymb}&#10;\pagestyle{empty}&#10;\begin{document}&#10;&#10;${\rm minimize}~\sum_{m,\ell \in {\bm \Omega}}{\rm KL}(\bm R_{m,\ell} || \bm A_m\bm D\bm A_\ell^\top) $&#10;&#10;&#10;\end{document}"/>
  <p:tag name="IGUANATEXSIZE" val="18"/>
  <p:tag name="IGUANATEXCURSOR" val="116"/>
  <p:tag name="TRANSPARENCY" val="True"/>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370.454"/>
  <p:tag name="LATEXADDIN" val="\documentclass{article}&#10;\usepackage{amsmath}&#10;\usepackage{bm,amssymb}&#10;\pagestyle{empty}&#10;\begin{document}&#10;&#10; \begin{align*}&#10; {\rm find}&amp;~\{\bm A_m\}_{m=1}^M,\bm d\\&#10; {\rm s.t.}&amp;~\bm R_{m,j}=\bm A_m\bm D\bm A_j^\top,~(m,j)\in\bm \varOmega,\\&#10; &amp;~\bm A_m\geq \bm 0,\bm 1^\top\bm A_m=\bm 1^\top,~\bm 1^\top\bm d=1,\bm d\geq \bm 0.&#10; \end{align*}&#10;&#10; &#10;\end{document}"/>
  <p:tag name="IGUANATEXSIZE" val="20"/>
  <p:tag name="IGUANATEXCURSOR" val="323"/>
  <p:tag name="TRANSPARENCY" val="True"/>
  <p:tag name="FILENAME" val=""/>
  <p:tag name="LATEXENGINEID" val="0"/>
  <p:tag name="TEMPFOLDER" val="c:\temp\"/>
  <p:tag name="LATEXFORMHEIGHT" val="218"/>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44.7319"/>
  <p:tag name="LATEXADDIN" val="\documentclass{article}&#10;\usepackage{amsmath}&#10;\usepackage{bm,amssymb}&#10;\pagestyle{empty}&#10;\begin{document}&#10;&#10;$\bm I_K$&#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344.582"/>
  <p:tag name="ORIGINALWIDTH" val="638.1702"/>
  <p:tag name="LATEXADDIN" val="\documentclass{article}&#10;\usepackage{amsmath}&#10;\usepackage{bm,amssymb}&#10;\pagestyle{empty}&#10;\begin{document}&#10;&#10;$\bm H  = \begin{bmatrix} \bm A_{1} \\ \vdots \\  \vdots \\ \bm A_{m}\\ \vdots \\  \vdots \\\bm A_{M}\end{bmatrix}$&#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7.012"/>
  <p:tag name="LATEXADDIN" val="\documentclass{article}&#10;\usepackage{amsmath}&#10;\usepackage{bm,amssymb,mathrsfs}&#10;\pagestyle{empty}&#10;\begin{document}&#10;&#10;\noindent&#10;${\cal C} = \{\bm x\in \mathbb{R}^K | \bm 1^{\top}\bm x \ge \sqrt{K-1}\|\bm x\|_2\}$&#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76.153"/>
  <p:tag name="LATEXADDIN" val="\documentclass{article}&#10;\usepackage{amsmath}&#10;\usepackage{bm,amssymb,mathrsfs}&#10;\pagestyle{empty}&#10;\begin{document}&#10;&#10;${\cal C} \subseteq {\sf cone}(\bm H^{\top})$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5.4856"/>
  <p:tag name="LATEXADDIN" val="\documentclass{article}&#10;\usepackage{amsmath,bm,amsfonts}&#10;\DeclareMathOperator{\prob}{Pr}&#10;\newcommand{\Expect}{{\rm I\kern-.3em E}}&#10;\pagestyle{empty}&#10;\begin{document}&#10;&#10;&#10;\begin{equation*}&#10;\hat{y}_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629.9213"/>
  <p:tag name="LATEXADDIN" val="\documentclass{article}&#10;\usepackage{amsmath,bm,amsfonts,amssymb}&#10;\pagestyle{empty}&#10;\begin{document}&#10;&#10;$\bm R = \bm W\bm H^{\top}$&#10;&#10;&#10;\end{document}"/>
  <p:tag name="IGUANATEXSIZE" val="18"/>
  <p:tag name="IGUANATEXCURSOR" val="127"/>
  <p:tag name="TRANSPARENCY" val="True"/>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bm,amsfonts,amssymb}&#10;\pagestyle{empty}&#10;\begin{document}&#10;&#10;$\bm H$&#10;&#10;&#10;\end{document}"/>
  <p:tag name="IGUANATEXSIZE" val="18"/>
  <p:tag name="IGUANATEXCURSOR" val="107"/>
  <p:tag name="TRANSPARENCY" val="True"/>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344.582"/>
  <p:tag name="ORIGINALWIDTH" val="638.1702"/>
  <p:tag name="LATEXADDIN" val="\documentclass{article}&#10;\usepackage{amsmath}&#10;\usepackage{bm,amssymb}&#10;\pagestyle{empty}&#10;\begin{document}&#10;&#10;$\bm H  = \begin{bmatrix} \bm A_{1} \\ \vdots \\  \vdots \\ \bm A_{m}\\ \vdots \\  \vdots \\\bm A_{M}\end{bmatrix}$&#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65.99173"/>
  <p:tag name="LATEXADDIN" val="\documentclass{article}&#10;\usepackage{amsmath}&#10;\usepackage{bm,amssymb,mathrsfs}&#10;\pagestyle{empty}&#10;\begin{document}&#10;&#10;$\cal C$&#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481.4398"/>
  <p:tag name="ORIGINALWIDTH" val="1849.269"/>
  <p:tag name="LATEXADDIN" val="\documentclass{article}&#10;\usepackage{amsmath,bm,amsfonts,amssymb}&#10;\pagestyle{empty}&#10;\begin{document}&#10;&#10;\begin{align*}&#10;    \begin{bmatrix}&#10;        \bm R_{1,3} &amp; \bm R_{1,4}\\&#10;        \bm R_{2,3}  &amp; \bm R_{2,4}&#10;    \end{bmatrix}&#10;    =  \underbrace{\begin{bmatrix}&#10;        \bm A_1 \\&#10;        \bm A_2&#10;    \end{bmatrix}}_{\bm H^{(1)}}&#10;    \bm D&#10;    \underbrace{&#10;    [\bm A_3^\top,\bm A_4^\top]   }_{\bm H^{(2)\top}}  &#10;  \end{align*} &#10;&#10;\end{document}"/>
  <p:tag name="IGUANATEXSIZE" val="18"/>
  <p:tag name="IGUANATEXCURSOR" val="406"/>
  <p:tag name="TRANSPARENCY" val="True"/>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868.3914"/>
  <p:tag name="LATEXADDIN" val="\documentclass{article}&#10;\usepackage{amsmath,bm,amsfonts,amssymb}&#10;\pagestyle{empty}&#10;\begin{document}&#10;&#10;$\bm R_{2,5}=\bm A_2\bm D\bm A_5^\top$&#10;&#10;&#10;\end{document}"/>
  <p:tag name="IGUANATEXSIZE" val="18"/>
  <p:tag name="IGUANATEXCURSOR" val="138"/>
  <p:tag name="TRANSPARENCY" val="Tru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LATEXADDIN" val="\documentclass{article}&#10;\usepackage{amsmath,bm,amsfonts}&#10;\DeclareMathOperator{\prob}{Pr}&#10;\newcommand{\Expect}{{\rm I\kern-.3em E}}&#10;\pagestyle{empty}&#10;\begin{document}&#10;&#10;&#10;\begin{equation*}&#10;\bm{x}_n&#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6.9817"/>
  <p:tag name="LATEXADDIN" val="\documentclass{article}&#10;\usepackage{amsmath,bm,amsfonts,amssymb}&#10;\pagestyle{empty}&#10;\begin{document}&#10;&#10;$\bm A_5$&#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0.6525"/>
  <p:tag name="LATEXADDIN" val="\documentclass{article}&#10;\usepackage{amsmath,bm,amsfonts,amssymb}&#10;\pagestyle{empty}&#10;\begin{document}&#10;&#10;${\rm rank}(\bm A_2)=K$&#10;&#10;&#10;\end{document}"/>
  <p:tag name="IGUANATEXSIZE" val="18"/>
  <p:tag name="IGUANATEXCURSOR" val="123"/>
  <p:tag name="TRANSPARENCY" val="True"/>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776.153"/>
  <p:tag name="LATEXADDIN" val="\documentclass{article}&#10;\usepackage{amsmath}&#10;\usepackage{bm,amssymb,mathrsfs}&#10;\pagestyle{empty}&#10;\begin{document}&#10;&#10;${\cal C} \subseteq {\sf cone}(\bm H^{\top})$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907.012"/>
  <p:tag name="LATEXADDIN" val="\documentclass{article}&#10;\usepackage{amsmath}&#10;\usepackage{bm,amssymb,mathrsfs}&#10;\pagestyle{empty}&#10;\begin{document}&#10;&#10;\noindent&#10;${\cal C} = \{\bm x\in \mathbb{R}^K | \bm 1^{\top}\bm x \ge \sqrt{K-1}\|\bm x\|_2\}$&#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697.4128"/>
  <p:tag name="ORIGINALWIDTH" val="2654.668"/>
  <p:tag name="LATEXADDIN" val="\documentclass{article}&#10;\usepackage{amsmath,bm,amsfonts,amssymb}&#10;\pagestyle{empty}&#10;\begin{document}&#10;&#10;\begin{align*}&#10;    \begin{bmatrix}&#10;        \bm R_{1,1} &amp; \dots &amp; \bm R_{1,M}\\&#10;\vdots &amp; \ddots &amp; \vdots\\&#10;        \bm R_{M,1}  &amp; \dots &amp; \bm R_{M,M}&#10;    \end{bmatrix}&#10;    =  \underbrace{\begin{bmatrix}&#10;        \bm A_1 \\&#10;\vdots\\&#10;        \bm A_M&#10;    \end{bmatrix}}_{\bm H}&#10;    \bm D&#10;    \underbrace{&#10;    [\bm A_1^\top, \dots,\bm A_M^\top]   }_{\bm H^{\top}}  &#10;  \end{align*} &#10;&#10;\end{document}"/>
  <p:tag name="IGUANATEXSIZE" val="18"/>
  <p:tag name="IGUANATEXCURSOR" val="458"/>
  <p:tag name="TRANSPARENCY" val="True"/>
  <p:tag name="LATEXENGINEID" val="0"/>
  <p:tag name="TEMPFOLDER" val="c:\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551.1811"/>
  <p:tag name="ORIGINALWIDTH" val="2370.454"/>
  <p:tag name="LATEXADDIN" val="\documentclass{article}&#10;\usepackage{amsmath}&#10;\usepackage{bm,amssymb}&#10;\pagestyle{empty}&#10;\begin{document}&#10;&#10; \begin{align*}&#10; {\rm find}&amp;~\{\bm A_m\}_{m=1}^M,\bm d\\&#10; {\rm s.t.}&amp;~\bm R_{m,j}=\bm A_m\bm D\bm A_j^\top,~(m,j)\in\bm \varOmega,\\&#10; &amp;~\bm A_m\geq \bm 0,\bm 1^\top\bm A_m=\bm 1^\top,~\bm 1^\top\bm d=1,\bm d\geq \bm 0.&#10; \end{align*}&#10;&#10; &#10;\end{document}"/>
  <p:tag name="IGUANATEXSIZE" val="20"/>
  <p:tag name="IGUANATEXCURSOR" val="323"/>
  <p:tag name="TRANSPARENCY" val="True"/>
  <p:tag name="FILENAME" val=""/>
  <p:tag name="LATEXENGINEID" val="0"/>
  <p:tag name="TEMPFOLDER" val="c:\temp\"/>
  <p:tag name="LATEXFORMHEIGHT" val="218"/>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2.9846"/>
  <p:tag name="LATEXADDIN" val="\documentclass{article}&#10;\usepackage{amsmath}&#10;\usepackage{bm,amssymb}&#10;\pagestyle{empty}&#10;\begin{document}&#10;&#10;${\bm H}$&#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34.083"/>
  <p:tag name="LATEXADDIN" val="\documentclass{article}&#10;\usepackage{amsmath}&#10;\usepackage{bm,amssymb}&#10;\pagestyle{empty}&#10;\begin{document}&#10;&#10;$N=108, M=39, K=2$&#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58.568"/>
  <p:tag name="LATEXADDIN" val="\documentclass{article}&#10;\usepackage{amsmath}&#10;\usepackage{bm,amssymb}&#10;\pagestyle{empty}&#10;\begin{document}&#10;&#10;$N=2665, M=177, K=5$&#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44.6944"/>
  <p:tag name="LATEXADDIN" val="\documentclass{article}&#10;\usepackage{amsmath,bm,amsfonts}&#10;\DeclareMathOperator{\prob}{Pr}&#10;\newcommand{\Expect}{{\rm I\kern-.3em E}}&#10;\pagestyle{empty}&#10;\begin{document}&#10;&#10;&#10;\begin{equation*}&#10;\{\bm{x}_n\}_{n=1}^{N}&#10;\end{equation*}&#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20.81"/>
  <p:tag name="LATEXADDIN" val="\documentclass{article}&#10;\usepackage{amsmath}&#10;\usepackage{bm,amssymb}&#10;\pagestyle{empty}&#10;\begin{document}&#10;&#10;$N=19033, M=762, K=2$&#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37.083"/>
  <p:tag name="LATEXADDIN" val="\documentclass{article}&#10;\usepackage{amsmath}&#10;\usepackage{bm,amssymb}&#10;\pagestyle{empty}&#10;\begin{document}&#10;&#10;$N=807, M=52, K=4$&#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95.613"/>
  <p:tag name="LATEXADDIN" val="\documentclass{article}&#10;\usepackage{amsmath}&#10;\usepackage{bm,amssymb}&#10;\pagestyle{empty}&#10;\begin{document}&#10;&#10;Total Labels $=7354$&#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154.856"/>
  <p:tag name="LATEXADDIN" val="\documentclass{article}&#10;\usepackage{amsmath}&#10;\usepackage{bm,amssymb}&#10;\pagestyle{empty}&#10;\begin{document}&#10;&#10;Total Labels $=88385$&#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094.113"/>
  <p:tag name="LATEXADDIN" val="\documentclass{article}&#10;\usepackage{amsmath}&#10;\usepackage{bm,amssymb}&#10;\pagestyle{empty}&#10;\begin{document}&#10;&#10;Total Labels $=3240$&#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159.355"/>
  <p:tag name="LATEXADDIN" val="\documentclass{article}&#10;\usepackage{amsmath}&#10;\usepackage{bm,amssymb}&#10;\pagestyle{empty}&#10;\begin{document}&#10;&#10;Total Labels $=15567$&#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61.4548"/>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56.130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p:tag name="IGUANATEXSIZE" val="18"/>
  <p:tag name="IGUANATEXCURSOR" val="300"/>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SELECTIONNAME" val="Group 23"/>
  <p:tag name="LAYER" val="2"/>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24.4469"/>
  <p:tag name="LATEXADDIN" val="\documentclass{article}&#10;\usepackage{amsmath}&#10;\pagestyle{empty}&#10;\begin{document}&#10;&#10;$\{y_n\}_{n=1}^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y_n \in \{1,\dots,K\}$&#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45.4443"/>
  <p:tag name="LATEXADDIN" val="\documentclass{article}&#10;\usepackage{amsmath}&#10;\pagestyle{empty}&#10;\begin{document}&#10;&#10;$\{{\boldsymbol x}_n \}_{n=1}^{N}$&#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widehat{y}_n \in \{1,\dots,K\}$&#10;&#10;&#10;\end{document}"/>
  <p:tag name="IGUANATEXSIZE" val="18"/>
  <p:tag name="IGUANATEXCURSOR" val="95"/>
  <p:tag name="TRANSPARENCY" val="True"/>
  <p:tag name="LATEXENGINEID" val="0"/>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410.574"/>
  <p:tag name="OUTPUTTYPE" val="PNG"/>
  <p:tag name="IGUANATEXVERSION" val="160"/>
  <p:tag name="LATEXADDIN" val="\documentclass{article}&#10;\usepackage{amsmath,bm,amsfonts,dsfont}&#10;\DeclareMathOperator{\prob}{Pr}&#10;\newcommand{\Expect}{{\rm I\kern-.3em E}}&#10;\pagestyle{empty}&#10;\begin{document}&#10;&#10;&#10;\begin{equation*}&#10;d(y_n,\check{y}_n^{(m)}) = \mathbb{I}(y_n = \check{y}_n^{(m)})&#10;\end{equation*}&#10;&#10;\end{document}"/>
  <p:tag name="IGUANATEXSIZE" val="20"/>
  <p:tag name="IGUANATEXCURSOR" val="229"/>
  <p:tag name="TRANSPARENCY" val="True"/>
  <p:tag name="LATEXENGINEID" val="0"/>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558.6802"/>
  <p:tag name="ORIGINALWIDTH" val="2029.246"/>
  <p:tag name="LATEXADDIN" val="\documentclass{article}&#10;\usepackage{amsmath,bm,amsfonts}&#10;\DeclareMathOperator{\prob}{Pr}&#10;\newcommand{\Expect}{{\rm I\kern-.3em E}}&#10;\pagestyle{empty}&#10;\begin{document}&#10;&#10;&#10;\begin{align*}&#10; &amp;\min_{\bm{y},\mathbf{w}}  g(\bm{y},\mathbf{w})  = \sum_{m=1}^{M}w_m\sum_{n=1}^{N}d(y_n,\check{y}_n^{(m)}) \\&#10;&amp;\text{subject to} \quad r(\mathbf{w}) = 1&#10;\end{align*}&#10;&#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279.xml><?xml version="1.0" encoding="utf-8"?>
<p:tagLst xmlns:a="http://schemas.openxmlformats.org/drawingml/2006/main" xmlns:r="http://schemas.openxmlformats.org/officeDocument/2006/relationships" xmlns:p="http://schemas.openxmlformats.org/presentationml/2006/main">
  <p:tag name="ORIGINALHEIGHT" val="123.7346"/>
  <p:tag name="ORIGINALWIDTH" val="379.4526"/>
  <p:tag name="OUTPUTDPI" val="1200"/>
  <p:tag name="LATEXADDIN" val="\documentclass{article}&#10;\usepackage{amsmath,bm,amsfonts}&#10;\DeclareMathOperator{\prob}{Pr}&#10;\newcommand{\Expect}{{\rm I\kern-.3em E}}&#10;\pagestyle{empty}&#10;\begin{document}&#10;&#10;\begin{equation*}&#10;\mathcal{G}(\mathcal{V},\mathcal{E})&#10;\end{equation*}&#10;&#10;&#10;\end{document}"/>
  <p:tag name="IGUANATEXSIZE" val="20"/>
  <p:tag name="IGUANATEXCURSOR" val="221"/>
  <p:tag name="TRANSPARENCY" val="True"/>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LATEXADDIN" val="\documentclass{article}&#10;\usepackage{amsmath,bm,amsfonts}&#10;\DeclareMathOperator{\prob}{Pr}&#10;\newcommand{\Expect}{{\rm I\kern-.3em E}}&#10;\pagestyle{empty}&#10;\begin{document}&#10;&#10;&#10;\begin{equation*}&#10;\{\hat{y}_n\}_{n=1}^{N}&#10;\end{equation*}&#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6.588"/>
  <p:tag name="OUTPUTTYPE" val="PNG"/>
  <p:tag name="IGUANATEXVERSION" val="160"/>
  <p:tag name="LATEXADDIN" val="\documentclass{article}&#10;\usepackage{amsmath,bm,amsfonts}&#10;\DeclareMathOperator{\prob}{Pr}&#10;\newcommand{\Expect}{{\rm I\kern-.3em E}}&#10;\pagestyle{empty}&#10;\begin{document}&#10;&#10;\begin{equation*}&#10;\prob(\ldots y_{n-1},y_n,y_{n+1}\ldots )&#10;\end{equation*}&#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67.2291"/>
  <p:tag name="ORIGINALWIDTH" val="2035.996"/>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 \leftarrow \arg\min_{\bm \theta,\bm \eta}~{\ell}(\{ \bm x_n\},\{\widecheck{y}_n^{(m)}\},\bm \theta,\bm \eta)$&#10;&#10;&#10;\end{document}"/>
  <p:tag name="IGUANATEXSIZE" val="20"/>
  <p:tag name="IGUANATEXCURSOR" val="397"/>
  <p:tag name="TRANSPARENCY" val="True"/>
  <p:tag name="LATEXENGINEID" val="0"/>
  <p:tag name="TEMPFOLDER" val="c:\temp\"/>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16.2354"/>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widehat{\bm f}_{\bm \theta}$&#10;&#10;&#10;\end{document}"/>
  <p:tag name="IGUANATEXSIZE" val="20"/>
  <p:tag name="IGUANATEXCURSOR" val="340"/>
  <p:tag name="TRANSPARENCY" val="True"/>
  <p:tag name="LATEXENGINEID" val="0"/>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56.130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 \in \{1,\dots,K\}$&#10;&#10;&#10;\end{document}"/>
  <p:tag name="IGUANATEXSIZE" val="18"/>
  <p:tag name="IGUANATEXCURSOR" val="300"/>
  <p:tag name="TRANSPARENCY" val="True"/>
  <p:tag name="LATEXENGINEID" val="0"/>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SELECTIONNAME" val="Group 99"/>
  <p:tag name="LAYER" val="3"/>
</p:tagLst>
</file>

<file path=ppt/tags/tag285.xml><?xml version="1.0" encoding="utf-8"?>
<p:tagLst xmlns:a="http://schemas.openxmlformats.org/drawingml/2006/main" xmlns:r="http://schemas.openxmlformats.org/officeDocument/2006/relationships" xmlns:p="http://schemas.openxmlformats.org/presentationml/2006/main">
  <p:tag name="SELECTIONNAME" val="Group 98"/>
  <p:tag name="LAYER" val="2"/>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24.4469"/>
  <p:tag name="LATEXADDIN" val="\documentclass{article}&#10;\usepackage{amsmath}&#10;\pagestyle{empty}&#10;\begin{document}&#10;&#10;$\{y_n\}_{n=1}^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650.9186"/>
  <p:tag name="LATEXADDIN" val="\documentclass{article}&#10;\usepackage{amsmath,bm,amsfonts}&#10;\DeclareMathOperator{\prob}{Pr}&#10;\newcommand{\Expect}{{\rm I\kern-.3em E}}&#10;\pagestyle{empty}&#10;\begin{document}&#10;&#10;&#10;\begin{equation*}&#10;\{\check{y}_n^{(m)}\}_{n,m=1}^{N,M}&#10;\end{equatio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7.3941"/>
  <p:tag name="LATEXADDIN" val="\documentclass{article}&#10;\usepackage{amsmath}&#10;\pagestyle{empty}&#10;\begin{document}&#10;&#10;$y_n \in \{1,\dots,K\}$&#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6.711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61.4548"/>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45.4443"/>
  <p:tag name="LATEXADDIN" val="\documentclass{article}&#10;\usepackage{amsmath}&#10;\pagestyle{empty}&#10;\begin{document}&#10;&#10;$\{{\boldsymbol x}_n \}_{n=1}^{N}$&#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3.6483"/>
  <p:tag name="LATEXADDIN" val="\documentclass{article}&#10;\usepackage{amsmath}&#10;\usepackage{bm,amssymb}&#10;\pagestyle{empty}&#10;\begin{document}&#10;&#10;$M=59, K=8$&#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44,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4.3982"/>
  <p:tag name="LATEXADDIN" val="\documentclass{article}&#10;\usepackage{amsmath}&#10;\usepackage{bm,amssymb}&#10;\pagestyle{empty}&#10;\begin{document}&#10;&#10;$M=5, K=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15,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990.251"/>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 {\sf Pr}({\cal D}) &amp;=  \prod_{n=1}^N {\sf Pr}(\bm x_n, \widecheck{y}_n^{(1)},\dots,\widecheck{y}_n^{(M)}) &#10;        %= \prod_{n=1}^N \sum_{y_n=1}^K  {\sf Pr}(y_n |\bm x_n) \prod_{i=1}^M {\sf Pr}(\widecheck{y}_n^{(m)}|y_n,\bm x_n) \\&#10;          &amp;= \prod_{n=1}^N \sum_{y_n=1}^K   {\sf Pr}(y_n |\bm x_n) \prod_{m=1}^M {\sf Pr}(\widecheck{y}_n^{(m)}|y_n) &#10;    \end{align*}&#10;&#10;&#10;&#10;\end{document}"/>
  <p:tag name="IGUANATEXSIZE" val="20"/>
  <p:tag name="IGUANATEXCURSOR" val="454"/>
  <p:tag name="TRANSPARENCY" val="True"/>
  <p:tag name="LATEXENGINEID" val="0"/>
  <p:tag name="TEMPFOLDER" val="c:\temp\"/>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89.576"/>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10;$ {\cal D} := \{\bm x_n, \{\widecheck{y}^{(m)}_n\}_{m=1}^M \}_{n=1}^N$&#10;&#10;&#10;\end{document}"/>
  <p:tag name="IGUANATEXSIZE" val="20"/>
  <p:tag name="IGUANATEXCURSOR" val="379"/>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TIMING" val="|31.4"/>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26.6591"/>
  <p:tag name="LATEXADDIN" val="\documentclass{article}&#10;\usepackage{amsmath,bm,amsfonts}&#10;\DeclareMathOperator{\prob}{Pr}&#10;\newcommand{\Expect}{{\rm I\kern-.3em E}}&#10;\pagestyle{empty}&#10;\begin{document}&#10;&#10;&#10;\begin{equation*}&#10;\{(\bm{x}_n,y_n)\}_{n=1}^{N}&#10;\end{equation*}&#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4022.497"/>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 &amp;=  \prod_{n=1}^N {\sf Pr}(\bm x_n, \widecheck{y}_n^{(1)},\dots,\widecheck{y}_n^{(M)}) &#10;        = \prod_{n=1}^N \sum_{y_n=1}^K  {\sf Pr}(y_n |\bm x_n) \prod_{i=1}^M {\sf Pr}(\widecheck{y}_n^{(m)}|y_n,\bm x_n) \\&#10;          %&amp;= \prod_{n=1}^N \sum_{y_n=1}^K   {\sf Pr}(y_n |\bm x_n) \prod_{m=1}^M {\sf Pr}(\widecheck{y}_n^{(m)}|y_n) &#10;    \end{align*}&#10;&#10;&#10;&#10;\end{document}"/>
  <p:tag name="IGUANATEXSIZE" val="20"/>
  <p:tag name="IGUANATEXCURSOR" val="579"/>
  <p:tag name="TRANSPARENCY" val="True"/>
  <p:tag name="LATEXENGINEID" val="0"/>
  <p:tag name="TEMPFOLDER" val="c:\temp\"/>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9.329"/>
  <p:tag name="LATEXADDIN" val="\documentclass{article}&#10;\usepackage{amsmath,bm,amsfonts,amssymb}&#10;\pagestyle{empty}&#10;\begin{document}&#10;&#10;$[\bm f(\bm x_n)]_k = {\sf Pr}(y_n=k|\bm x_n)$&#10;&#10;&#10;\end{document}"/>
  <p:tag name="IGUANATEXSIZE" val="18"/>
  <p:tag name="IGUANATEXCURSOR" val="146"/>
  <p:tag name="TRANSPARENCY" val="True"/>
  <p:tag name="LATEXENGINEID" val="0"/>
  <p:tag name="TEMPFOLDER" val="c:\temp\"/>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717.285"/>
  <p:tag name="LATEXADDIN" val="\documentclass{article}&#10;\usepackage{amsmath,bm,amsfonts,amssymb}&#10;\pagestyle{empty}&#10;\DeclareFontFamily{U}{mathx}{}&#10;\DeclareFontShape{U}{mathx}{m}{n}{&lt;-&gt; mathx10}{}&#10;\DeclareSymbolFont{mathx}{U}{mathx}{m}{n}&#10;%\DeclareMathAccent{\widehat}{0}{mathx}{&quot;70}&#10;\DeclareMathAccent{\widecheck}{0}{mathx}{&quot;71}&#10;\begin{document}&#10;&#10;$[\bm A_m]_{k,k'} = {\sf Pr}(\widecheck{y}_n^{(m)}=k|y_n=k')$&#10;&#10;&#10;\end{document}"/>
  <p:tag name="IGUANATEXSIZE" val="18"/>
  <p:tag name="IGUANATEXCURSOR" val="364"/>
  <p:tag name="TRANSPARENCY" val="True"/>
  <p:tag name="LATEXENGINEID" val="0"/>
  <p:tag name="TEMPFOLDER" val="c:\temp\"/>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27.4465"/>
  <p:tag name="LATEXADDIN" val="\documentclass{article}&#10;\usepackage{amsmath}&#10;\usepackage{bm,amssymb}&#10;\pagestyle{empty}&#10;\begin{document}&#10;&#10;$\bm A_m, \forall m$&#10;&#10;&#10;\end{document}"/>
  <p:tag name="IGUANATEXSIZE" val="20"/>
  <p:tag name="IGUANATEXCURSOR" val="115"/>
  <p:tag name="TRANSPARENCY" val="True"/>
  <p:tag name="FILENAME" val=""/>
  <p:tag name="LATEXENGINEID" val="0"/>
  <p:tag name="TEMPFOLDER" val="c:\temp\"/>
  <p:tag name="LATEXFORMHEIGHT" val="218"/>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LATEXADDIN" val="\documentclass{article}&#10;\usepackage{amsmath}&#10;\usepackage{bm}&#10;\pagestyle{empty}&#10;\begin{document}&#10;&#10;$\bm A_m$&#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2608.174"/>
  <p:tag name="LATEXADDIN" val="\documentclass{article}&#10;\usepackage{amsmath}&#10;\usepackage{bm}&#10;\DeclareFontFamily{U}{mathx}{}&#10;\DeclareFontShape{U}{mathx}{m}{n}{&lt;-&gt; mathx10}{}&#10;\DeclareSymbolFont{mathx}{U}{mathx}{m}{n}&#10;%\DeclareMathAccent{\widehat}{0}{mathx}{&quot;70}&#10;\DeclareMathAccent{\widecheck}{0}{mathx}{&quot;71}&#10;\pagestyle{empty}&#10;\begin{document}&#10;    \begin{align*} &#10;      {\sf Pr}({\cal D};\bm \psi)= \prod_{n=1}^N \sum_{y_n=1}^K  [\bm f_{\bm \theta}(\bm x_n)]_{y_n} \prod_{m=1}^M \bm A_m(\widecheck{y}_n^{(m)},y_n)&#10;\end{align*}&#10;&#10;\end{document}"/>
  <p:tag name="IGUANATEXSIZE" val="20"/>
  <p:tag name="IGUANATEXCURSOR" val="478"/>
  <p:tag name="TRANSPARENCY" val="True"/>
  <p:tag name="LATEXENGINEID" val="0"/>
  <p:tag name="TEMPFOLDER" val="c:\temp\"/>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5468.31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amp;=\mathbb{E}_{{\cal Y}\sim {\sf Pr}({\cal Y};{\cal D}, \bm \psi^t)}[\log {\sf Pr}({\cal D},{\cal Y}; \psi)] = \sum_{n=1}^N \sum_{k=1}^K q(y_n=k; \bm \psi^t)  \log {\sf Pr}(\bm x_n, y_n=k, \widecheck{y}_n^{(1)},\dots,\widecheck{y}_n^{(M)};\bm \psi)&#10;    \end{align*}&#10;&#10;\end{document}"/>
  <p:tag name="IGUANATEXSIZE" val="20"/>
  <p:tag name="IGUANATEXCURSOR" val="554"/>
  <p:tag name="TRANSPARENCY" val="True"/>
  <p:tag name="LATEXENGINEID" val="0"/>
  <p:tag name="TEMPFOLDER" val="c:\temp\"/>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73.940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Q(\bm \psi; \bm \psi^t) &#10;    \end{align*}&#10;&#10;\end{document}"/>
  <p:tag name="IGUANATEXSIZE" val="20"/>
  <p:tag name="IGUANATEXCURSOR" val="366"/>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TIMING" val="|19.4|42.8"/>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7.7390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ps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592.4259"/>
  <p:tag name="ORIGINALWIDTH" val="2819.64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subequations}&#10;      \begin{align*} &#10;        \bm A^{t+1}_m (k',k) &amp;= \frac{\sum_{n=1}^N q(y_n=k; \bm \psi^t) \mathbb{I}[\widecheck{y}_n^m=k']}{\sum_{k''=1}^K\sum_{n=1}^N q(y_n=k; \bm \psi^t)\mathbb{I}[\widecheck{y}_n^m=k'']}\\&#10;        \bm \theta^{t+1} &amp;=  \arg\max_{\bm \theta} ~Q(\bm \theta; (\bm \theta^{t},\{\bm A_m^{t+1}\})).&#10;    \end{align*}&#10;    \end{subequations}&#10;&#10;\end{document}"/>
  <p:tag name="IGUANATEXSIZE" val="20"/>
  <p:tag name="IGUANATEXCURSOR" val="670"/>
  <p:tag name="TRANSPARENCY" val="True"/>
  <p:tag name="LATEXENGINEID" val="0"/>
  <p:tag name="TEMPFOLDER" val="c:\temp\"/>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99213"/>
  <p:tag name="LATEXADDIN" val="\documentclass{article}&#10;\usepackage{amsmath,bm,amsfonts,amssymb}&#10;\pagestyle{empty}&#10;\begin{document}&#10;&#10;$ {\bm \theta} $&#10;&#10;&#10;\end{document}"/>
  <p:tag name="IGUANATEXSIZE" val="18"/>
  <p:tag name="IGUANATEXCURSOR" val="116"/>
  <p:tag name="TRANSPARENCY" val="True"/>
  <p:tag name="LATEXENGINEID" val="0"/>
  <p:tag name="TEMPFOLDER" val="c:\temp\"/>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4.608"/>
  <p:tag name="LATEXADDIN" val="\documentclass{article}&#10;\usepackage{amsmath,bm,amsfonts,amssymb}&#10;\pagestyle{empty}&#10;\begin{document}&#10;&#10;${\bm \psi} = ({\bm A}_1,\dots, {\bm A}_M, {\bm \theta} )$&#10;&#10;&#10;\end{document}"/>
  <p:tag name="IGUANATEXSIZE" val="18"/>
  <p:tag name="IGUANATEXCURSOR" val="113"/>
  <p:tag name="TRANSPARENCY" val="True"/>
  <p:tag name="LATEXENGINEID" val="0"/>
  <p:tag name="TEMPFOLDER" val="c:\temp\"/>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86.089"/>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widecheck{y}^{(m)}_n \sim {\sf categorical}({\bm p}_{n}^{(m)})}$&#10;&#10;&#10;\end{document}"/>
  <p:tag name="IGUANATEXSIZE" val="20"/>
  <p:tag name="IGUANATEXCURSOR" val="330"/>
  <p:tag name="TRANSPARENCY" val="True"/>
  <p:tag name="LATEXENGINEID" val="0"/>
  <p:tag name="TEMPFOLDER" val="c:\temp\"/>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10.086"/>
  <p:tag name="LATEXADDIN" val="\documentclass{article}&#10;\usepackage{amsmath}&#10;\usepackage{bm,amssymb}&#10;\pagestyle{empty}&#10;\begin{document}&#10;&#10;${{\bm p}_{n}^{(m)} = \bm A_m \bm f(\bm x_n), \forall m,n}$&#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742.032"/>
  <p:tag name="LATEXADDIN" val="\documentclass{article}&#10;\usepackage{amsmath}&#10;\usepackage{bm,amssymb}&#10;\pagestyle{empty}&#10;\begin{document}&#10;&#10;$\{\bm A \in \mathbb{R}^{K \times K} |\bm A \ge  \bm 0, \bm 1^{\top}\bm A = \bm 1^{\top}\}$&#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218"/>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664.042"/>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mathbb{I}(\check{y}_n^{(m)} = 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27.4465"/>
  <p:tag name="LATEXADDIN" val="\documentclass{article}&#10;\usepackage{amsmath}&#10;\usepackage{bm,amssymb}&#10;\pagestyle{empty}&#10;\begin{document}&#10;&#10;$\bm A_m, \forall m$&#10;&#10;&#10;\end{document}"/>
  <p:tag name="IGUANATEXSIZE" val="20"/>
  <p:tag name="IGUANATEXCURSOR" val="115"/>
  <p:tag name="TRANSPARENCY" val="True"/>
  <p:tag name="FILENAME" val=""/>
  <p:tag name="LATEXENGINEID" val="0"/>
  <p:tag name="TEMPFOLDER" val="c:\temp\"/>
  <p:tag name="LATEXFORMHEIGHT" val="218"/>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414.698"/>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sf Pr}(y_n=k' |\bm x_n)$&#10;&#10;&#10;\end{document}"/>
  <p:tag name="IGUANATEXSIZE" val="20"/>
  <p:tag name="IGUANATEXCURSOR" val="352"/>
  <p:tag name="TRANSPARENCY" val="True"/>
  <p:tag name="LATEXENGINEID" val="0"/>
  <p:tag name="TEMPFOLDER" val="c:\temp\"/>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LATEXADDIN" val="\documentclass{article}&#10;\usepackage{amsmath}&#10;\usepackage{bm}&#10;\pagestyle{empty}&#10;\begin{document}&#10;&#10;$\bm A_m$&#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_{n}^{(m)}$&#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1.4548"/>
  <p:tag name="LATEXADDIN" val="\documentclass{article}&#10;\usepackage{amsmath,bm}&#10;\pagestyle{empty}&#10;\begin{document}&#10;&#10;&#10;$\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180.7274"/>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1)}$&#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bm}&#10;\pagestyle{empty}&#10;\begin{document}&#10;&#10;&#10;$\boldsymbol{A}_1\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929.509"/>
  <p:tag name="OUTPUTTYPE" val="PNG"/>
  <p:tag name="IGUANATEXVERSION" val="160"/>
  <p:tag name="LATEXADDIN" val="\documentclass{article}&#10;\usepackage{amsmath,bm,amsfonts,dsfont}&#10;\DeclareMathOperator{\prob}{Pr}&#10;\newcommand{\Expect}{{\rm I\kern-.3em E}}&#10;\pagestyle{empty}&#10;\begin{document}&#10;&#10;&#10;\begin{equation*}&#10;\hat{y}_n = &#10;\underset{{k \in \{1,\ldots, K\}}}{\arg\max}&#10;\sum_{m=1}^{M}w^{(m)}\mathbb{I}(\check{y}_n^{(m)} = k)&#10;\end{equation*}&#10;\end{document}"/>
  <p:tag name="IGUANATEXSIZE" val="20"/>
  <p:tag name="IGUANATEXCURSOR" val="281"/>
  <p:tag name="TRANSPARENCY" val="True"/>
  <p:tag name="LATEXENGINEID" val="0"/>
  <p:tag name="TEMPFOLDER" val="c:\temp\"/>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82.6772"/>
  <p:tag name="LATEXADDIN" val="\documentclass{article}&#10;\usepackage{amsmath,bm}&#10;\pagestyle{empty}&#10;\begin{document}&#10;&#10;&#10;$\boldsymbol{A}_M\boldsymbol{f}_{\bm \theta}(\boldsymbol{x}_n)$&#10;&#10;\end{document}"/>
  <p:tag name="IGUANATEXSIZE" val="20"/>
  <p:tag name="IGUANATEXCURSOR" val="46"/>
  <p:tag name="TRANSPARENCY" val="True"/>
  <p:tag name="LATEXENGINEID" val="0"/>
  <p:tag name="TEMPFOLDER" val="c:\temp\"/>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4.7319"/>
  <p:tag name="LATEXADDIN" val="\documentclass{article}&#10;\usepackage{amsmath}&#10;\pagestyle{empty}&#10;\begin{document}&#10;&#10;&#10;$\boldsymbol{A}_1$&#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7.7315"/>
  <p:tag name="LATEXADDIN" val="\documentclass{article}&#10;\usepackage{amsmath}&#10;\pagestyle{empty}&#10;\begin{document}&#10;&#10;&#10;$\boldsymbol{A}_2$&#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203.2246"/>
  <p:tag name="LATEXADDIN" val="\documentclass{article}&#10;\usepackage{amsmath}&#10;\pagestyle{empty}&#10;\begin{document}&#10;&#10;&#10;$\boldsymbol{A}_M$&#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bm}&#10;\pagestyle{empty}&#10;\begin{document}&#10;&#10;&#10;$\boldsymbol{A}_2\boldsymbol{f}_{\bm \theta}(\boldsymbol{x}_n)$&#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180.7274"/>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2)}$&#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234.7206"/>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M)}$&#10;&#10;&#10;\end{document}"/>
  <p:tag name="IGUANATEXSIZE" val="20"/>
  <p:tag name="IGUANATEXCURSOR" val="275"/>
  <p:tag name="TRANSPARENCY" val="True"/>
  <p:tag name="LATEXENGINEID" val="0"/>
  <p:tag name="TEMPFOLDER" val="c:\temp\"/>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290.2137"/>
  <p:tag name="LATEXADDIN" val="\documentclass{article}&#10;\usepackage{amsmath}&#10;\pagestyle{empty}&#10;\begin{document}&#10;&#10;&#10;$\dots \dots $&#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TIMING" val="|19.4|42.8"/>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23.847"/>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M\boldsymbol{f}_{\bm \theta}(\boldsymbol{x}_n),\widecheck{y}_{n}^{(M)}\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115.111"/>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2\boldsymbol{f}_{\bm \theta}(\boldsymbol{x}_n),\widecheck{y}_{n}^{(2)}\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115.111"/>
  <p:tag name="LATEXADDIN" val="\documentclass{article}&#10;\usepackage{amsmath,bm}&#10;\pagestyle{empty}&#10;\DeclareFontFamily{U}{mathx}{}&#10;\DeclareFontShape{U}{mathx}{m}{n}{&lt;-&gt; mathx10}{}&#10;\DeclareSymbolFont{mathx}{U}{mathx}{m}{n}&#10;%\DeclareMathAccent{\widehat}{0}{mathx}{&quot;70}&#10;\DeclareMathAccent{\widecheck}{0}{mathx}{&quot;71}&#10;\begin{document}&#10;&#10;${\rm CE}\left(\boldsymbol{A}_1\boldsymbol{f}_{\bm \theta}(\boldsymbol{x}_n),\widecheck{y}_{n}^{(1)}\right)$&#10;&#10;&#10;\end{document}"/>
  <p:tag name="IGUANATEXSIZE" val="20"/>
  <p:tag name="IGUANATEXCURSOR" val="302"/>
  <p:tag name="TRANSPARENCY" val="True"/>
  <p:tag name="LATEXENGINEID" val="0"/>
  <p:tag name="TEMPFOLDER" val="c:\temp\"/>
  <p:tag name="LATEXFORMHEIGHT" val="312"/>
  <p:tag name="LATEXFORMWIDTH" val="384"/>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5.7331"/>
  <p:tag name="LATEXADDIN" val="\documentclass{article}&#10;\usepackage{amsmath}&#10;\pagestyle{empty}&#10;\begin{document}&#10;&#10;${\boldsymbol x}_n $&#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37.083"/>
  <p:tag name="LATEXADDIN" val="\documentclass{article}&#10;\usepackage{amsmath}&#10;\usepackage{bm,amssymb}&#10;\pagestyle{empty}&#10;\begin{document}&#10;&#10;${\bm p}_{n}^{(m)} = \bm A_m \bm Q \bm Q^{-1} \bm f_{\bm \theta}(\bm x_n)$&#10;&#10;&#10;\end{document}"/>
  <p:tag name="IGUANATEXSIZE" val="20"/>
  <p:tag name="IGUANATEXCURSOR" val="169"/>
  <p:tag name="TRANSPARENCY" val="True"/>
  <p:tag name="LATEXENGINEID" val="0"/>
  <p:tag name="TEMPFOLDER" val="c:\temp\"/>
  <p:tag name="LATEXFORMHEIGHT" val="218"/>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987.6265"/>
  <p:tag name="LATEXADDIN" val="\documentclass{article}&#10;\usepackage{amsmath}&#10;\usepackage{bm,amssymb}&#10;\pagestyle{empty}&#10;\begin{document}&#10;&#10;${\bm p}_{n}^{(m)} = \bm A_m  \bm f_{\bm \theta}(\bm x_n)$&#10;&#10;&#10;\end{document}"/>
  <p:tag name="IGUANATEXSIZE" val="20"/>
  <p:tag name="IGUANATEXCURSOR" val="153"/>
  <p:tag name="TRANSPARENCY" val="True"/>
  <p:tag name="LATEXENGINEID" val="0"/>
  <p:tag name="TEMPFOLDER" val="c:\temp\"/>
  <p:tag name="LATEXFORMHEIGHT" val="218"/>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420.697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 \rightarrow \infty$&#10;&#10;\end{document}"/>
  <p:tag name="IGUANATEXSIZE" val="18"/>
  <p:tag name="IGUANATEXCURSOR" val="341"/>
  <p:tag name="TRANSPARENCY" val="True"/>
  <p:tag name="LATEXENGINEID" val="0"/>
  <p:tag name="TEMPFOLDER" val="c:\temp\"/>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37.083"/>
  <p:tag name="LATEXADDIN" val="\documentclass{article}&#10;\usepackage{amsmath}&#10;\usepackage{bm,amssymb}&#10;\pagestyle{empty}&#10;\begin{document}&#10;&#10;${\bm p}_{n}^{(m)} = \bm A_m \bm Q \bm Q^{-1} \bm f_{\bm \theta}(\bm x_n)$&#10;&#10;&#10;\end{document}"/>
  <p:tag name="IGUANATEXSIZE" val="20"/>
  <p:tag name="IGUANATEXCURSOR" val="169"/>
  <p:tag name="TRANSPARENCY" val="True"/>
  <p:tag name="LATEXENGINEID" val="0"/>
  <p:tag name="TEMPFOLDER" val="c:\temp\"/>
  <p:tag name="LATEXFORMHEIGHT" val="218"/>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697.038"/>
  <p:tag name="LATEXADDIN" val="\documentclass{article}&#10;\usepackage{amsmath,bm,amsfonts}&#10;\DeclareMathOperator{\prob}{Pr}&#10;\newcommand{\Expect}{{\rm I\kern-.3em E}}&#10;\pagestyle{empty}&#10;\begin{document}&#10;&#10;&#10;\begin{equation*}&#10;\prob\left(\check{y}_n^{(1)} = k_1,\ldots,\check{y}_n^{(M)} = k_M| y_n=k\right) = \prod_{m=1}^{M}\prob\left(\check{y}_n^{(m)} = k_m | y_n=k\right)&#10;\end{equation*}&#10;&#10;\end{document}"/>
  <p:tag name="IGUANATEXSIZE" val="20"/>
  <p:tag name="IGUANATEXCURSOR" val="332"/>
  <p:tag name="TRANSPARENCY" val="True"/>
  <p:tag name="FILENAME" val=""/>
  <p:tag name="LATEXENGINEID" val="0"/>
  <p:tag name="TEMPFOLDER" val="C:\temp\"/>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87.4765"/>
  <p:tag name="LATEXADDIN" val="\documentclass{article}&#10;\usepackage{amsmath}&#10;\usepackage{bm,amssymb}&#10;\pagestyle{empty}&#10;\begin{document}&#10;&#10;$\bm A_m^\star$&#10;&#10;&#10;\end{document}"/>
  <p:tag name="IGUANATEXSIZE" val="20"/>
  <p:tag name="IGUANATEXCURSOR" val="113"/>
  <p:tag name="TRANSPARENCY" val="True"/>
  <p:tag name="FILENAME" val=""/>
  <p:tag name="LATEXENGINEID" val="0"/>
  <p:tag name="TEMPFOLDER" val="c:\temp\"/>
  <p:tag name="LATEXFORMHEIGHT" val="218"/>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8.2039"/>
  <p:tag name="LATEXADDIN" val="\documentclass{article}&#10;\usepackage{amsmath}&#10;\usepackage{bm,amssymb}&#10;\pagestyle{empty}&#10;\begin{document}&#10;&#10;$\bm f^{\star}(\bm x_n)$&#10;&#10;&#10;\end{document}"/>
  <p:tag name="IGUANATEXSIZE" val="20"/>
  <p:tag name="IGUANATEXCURSOR" val="128"/>
  <p:tag name="TRANSPARENCY" val="True"/>
  <p:tag name="FILENAME" val=""/>
  <p:tag name="LATEXENGINEID" val="0"/>
  <p:tag name="TEMPFOLDER" val="c:\temp\"/>
  <p:tag name="LATEXFORMHEIGHT" val="218"/>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503.18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widehat{ \bm A}_m\bm \Pi - \bm A_m\| \rightarrow 0,~~\| \bm \Pi^{\top}\widehat{\bm f}_{\bm \theta}(\bm x) - \bm f(\bm x)\| \rightarrow 0,&#10;\end{align*}&#10;\end{document}"/>
  <p:tag name="IGUANATEXSIZE" val="18"/>
  <p:tag name="IGUANATEXCURSOR" val="452"/>
  <p:tag name="TRANSPARENCY" val="True"/>
  <p:tag name="LATEXENGINEID" val="0"/>
  <p:tag name="TEMPFOLDER" val="c:\temp\"/>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2355.455"/>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10;   {\rm subject\ to} &amp;~~ \bm f_{\bm \theta} \in \mathcal{F},~\bm A_m \in {\cal A},~ \forall m.&#10;   \end{align*}&#10;&#10;&#10;\end{document}"/>
  <p:tag name="IGUANATEXSIZE" val="20"/>
  <p:tag name="IGUANATEXCURSOR" val="573"/>
  <p:tag name="TRANSPARENCY" val="True"/>
  <p:tag name="LATEXENGINEID" val="0"/>
  <p:tag name="TEMPFOLDER" val="c:\temp\"/>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usepackage{bm,amssymb}&#10;\pagestyle{empty}&#10;\begin{document}&#10;&#10;$\bm 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904.387"/>
  <p:tag name="OUTPUTTYPE" val="PNG"/>
  <p:tag name="IGUANATEXVERSION" val="160"/>
  <p:tag name="LATEXADDIN" val="\documentclass{article}&#10;\usepackage{amsmath,bm,amsfonts}&#10;\DeclareMathOperator{\prob}{Pr}&#10;\newcommand{\Expect}{{\rm I\kern-.3em E}}&#10;\pagestyle{empty}&#10;\begin{document}&#10;&#10;&#10;\begin{equation*}&#10;\hat{y}_n = &#10;\underset{{k \in \{1,\ldots, K\}}}{\arg\max}&#10;\prob (y_n=k | \check{\mathcal{Y}})=&#10;\underset{{k \in \{1,\ldots, K\}}}{\arg\max}&#10;\prob\left(\check{y}_n^{(1)} = k_1,\ldots,\check{y}_n^{(M)} = k_M| y_n=k\right)&#10;\prob (y_n=k)&#10;\end{equation*}&#10;\end{document}"/>
  <p:tag name="IGUANATEXSIZE" val="20"/>
  <p:tag name="IGUANATEXCURSOR" val="274"/>
  <p:tag name="TRANSPARENCY" val="True"/>
  <p:tag name="LATEXENGINEID" val="0"/>
  <p:tag name="TEMPFOLDER" val="c:\temp\"/>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4.00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bm x_{n_k})=\bm e_k \Leftrightarrow {\sf Pr}(y_{n_k}=k|\bm x_{n_k})=1$&#10;&#10;\end{document}"/>
  <p:tag name="IGUANATEXSIZE" val="18"/>
  <p:tag name="IGUANATEXCURSOR" val="330"/>
  <p:tag name="TRANSPARENCY" val="True"/>
  <p:tag name="LATEXENGINEID" val="0"/>
  <p:tag name="TEMPFOLDER" val="c:\temp\"/>
  <p:tag name="LATEXFORMHEIGHT" val="312"/>
  <p:tag name="LATEXFORMWIDTH" val="384"/>
  <p:tag name="LATEXFORMWRAP" val="True"/>
  <p:tag name="BITMAPVECTOR" val="0"/>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13.648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_1}, \dots, \bm x_{n_K}\}$&#10;&#10;\end{document}"/>
  <p:tag name="IGUANATEXSIZE" val="18"/>
  <p:tag name="IGUANATEXCURSOR" val="356"/>
  <p:tag name="TRANSPARENCY" val="True"/>
  <p:tag name="LATEXENGINEID" val="0"/>
  <p:tag name="TEMPFOLDER" val="c:\temp\"/>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2211.474"/>
  <p:tag name="ORIGINALWIDTH" val="4872.891"/>
  <p:tag name="LATEXADDIN" val="\documentclass{article}&#10;\usepackage{amsmath}&#10;\usepackage{bm,amssymb,mathrsfs,nicefrac}&#10;\pagestyle{empty}&#10;\begin{document}&#10;&#10;\noindent&#10;{\bf Theorem 1 [Ibrahim et al., 2023].} Suppose that the Assumptions 1-5 hold true, Assume that each $[\bm A^\natural_m \bm f^\natural(\bm x_n)]_k$ and $[\bm A_m \bm f(\bm x_n)]_k, ~\forall \bm A_m \in {\cal A}, \forall \bm f \in {\cal F}$ are at least  $(1/\beta)$. Also assume that $\sigma_{\max}(\bm A^{\natural}_m) \le \sigma,~\forall m$, for a certain $\sigma &gt;0$.&#10;  Then, for any $\alpha &gt; 0$, with probability greater than $1-\nicefrac{K}{N^{\alpha}}$, any optimal solution $\widehat{\bm A}_m$ and $\widehat{\bm f}$ of the CCEM satisfies the following relations:&#10;   \begin{align*} &#10;   &amp;\underset{\bm \Pi}{\min}~\|\widehat{\bm A}_m -\bm A_m^{\natural}\bm \Pi\|^2_{\rm F} = K\sigma^2(\eta+\xi_1+\xi_2), ~\forall m \in [M],\\&#10;   &amp;\underset{\bm x \sim \mathcal{D}}{\mathbb{E}} \left[\underset{\bm \Pi}{\min}~\|\widehat{\bm f}(\bm x)-\bm \Pi^{\top}\bm f^{\natural}(\bm x)\|_2^2\right] =K(\eta+\xi_1+\xi_2),&#10;   \end{align*}&#10;  where &#10;$&#10;  \eta^2 =   {\cal O}\left(\nicefrac{\beta M N^{\alpha}}{\sqrt{S}}\left(\sqrt{M\log S} +\left(\|\bm X\|_{\rm F}\mathscr{R}_{\cal{F}}\right)^{\frac{1}{4}}\right)+\beta\sqrt{K}MN^{\alpha}\nu\right)$,  $\bm \Pi \in \{0,1\}^K$ is a permutation matrix,&#10;   and $\bm X = [\bm x_{n_1},\dots, \bm x_{n_S}],~ (m_s,n_s) \in {\cal S}$, &#10;   if conditions $\xi_1,\xi_2 \le \nicefrac{1}{K}$, $\nu \le \nicefrac{1}{\beta K^2 M^2 N^{\alpha}}$, and $S = |{\cal S}| = \Omega\left(\beta^2 M^2 N^{2\alpha}K^2\max \left(M\log S,\sqrt{\|\bm X\|_{\rm F}\mathscr{R}_{\cal{F}}}\right)  \right)$ hold.&#10;&#10;\end{document}"/>
  <p:tag name="IGUANATEXSIZE" val="20"/>
  <p:tag name="IGUANATEXCURSOR" val="190"/>
  <p:tag name="TRANSPARENCY" val="True"/>
  <p:tag name="FILENAME" val=""/>
  <p:tag name="LATEXENGINEID" val="0"/>
  <p:tag name="TEMPFOLDER" val="c:\temp\"/>
  <p:tag name="LATEXFORMHEIGHT" val="218"/>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02.9621"/>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j)}\}$&#10;&#10;&#10;\end{document}"/>
  <p:tag name="IGUANATEXSIZE" val="20"/>
  <p:tag name="IGUANATEXCURSOR" val="316"/>
  <p:tag name="TRANSPARENCY" val="True"/>
  <p:tag name="LATEXENGINEID" val="0"/>
  <p:tag name="TEMPFOLDER" val="c:\temp\"/>
  <p:tag name="LATEXFORMHEIGHT" val="312"/>
  <p:tag name="LATEXFORMWIDTH" val="384"/>
  <p:tag name="LATEXFORMWRAP" val="True"/>
  <p:tag name="BITMAPVECTOR" val="0"/>
</p:tagLst>
</file>

<file path=ppt/tags/tag364.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51.74354"/>
  <p:tag name="LATEXADDIN" val="\documentclass{article}&#10;\usepackage{amsmath}&#10;\usepackage{bm,amssymb}&#10;\pagestyle{empty}&#10;\begin{document}&#10;&#10;$j$&#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33.74575"/>
  <p:tag name="LATEXADDIN" val="\documentclass{article}&#10;\usepackage{amsmath}&#10;\usepackage{bm,amssymb}&#10;\pagestyle{empty}&#10;\begin{document}&#10;&#10;$i$&#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92.4635"/>
  <p:tag name="LATEXADDIN" val="\documentclass{article}&#10;\usepackage{amsmath}&#10;\pagestyle{empty}&#10;\DeclareFontFamily{U}{mathx}{}&#10;\DeclareFontShape{U}{mathx}{m}{n}{&lt;-&gt; mathx10}{}&#10;\DeclareSymbolFont{mathx}{U}{mathx}{m}{n}&#10;%\DeclareMathAccent{\widehat}{0}{mathx}{&quot;70}&#10;\DeclareMathAccent{\widecheck}{0}{mathx}{&quot;71}&#10;\begin{document}&#10;&#10;$\{\widecheck{y}_n^{(i)}\}$&#10;&#10;&#10;\end{document}"/>
  <p:tag name="IGUANATEXSIZE" val="20"/>
  <p:tag name="IGUANATEXCURSOR" val="307"/>
  <p:tag name="TRANSPARENCY" val="True"/>
  <p:tag name="LATEXENGINEID" val="0"/>
  <p:tag name="TEMPFOLDER" val="c:\temp\"/>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27.934"/>
  <p:tag name="LATEXADDIN" val="\documentclass{article}&#10;\usepackage{amsmath}&#10;\usepackage{bm,amssymb,mathrsfs}&#10;\pagestyle{empty}&#10;\begin{document}&#10;&#10;$\bm P = \bm W \bm F$&#10;&#10;\end{document}"/>
  <p:tag name="IGUANATEXSIZE" val="20"/>
  <p:tag name="IGUANATEXCURSOR" val="135"/>
  <p:tag name="TRANSPARENCY" val="True"/>
  <p:tag name="FILENAME" val=""/>
  <p:tag name="LATEXENGINEID" val="0"/>
  <p:tag name="TEMPFOLDER" val="c:\temp\"/>
  <p:tag name="LATEXFORMHEIGHT" val="236.25"/>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usepackage{bm,amssymb}&#10;\pagestyle{empty}&#10;\begin{document}&#10;&#10;$\bm 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21"/>
  <p:tag name="IGUANATEXCURSOR" val="326"/>
  <p:tag name="TRANSPARENCY" val="True"/>
  <p:tag name="LATEXENGINEID" val="0"/>
  <p:tag name="TEMPFOLDER" val="c:\temp\"/>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math}&#10;\usepackage{bm,amssymb}&#10;\pagestyle{empty}&#10;\begin{document}&#10;&#10;$\bm F$&#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SELECTIONNAME" val="Group 27"/>
  <p:tag name="LAYER" val="2"/>
</p:tagLst>
</file>

<file path=ppt/tags/tag379.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3271.091"/>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F\bm F^{\top} \\&#10;   {\rm subject\ to} &amp;~~ \bm f_{\bm \theta} \in \mathcal{F},~\bm A_m \in {\cal A},~ \forall m.&#10;   \end{align*}&#10;&#10;&#10;\end{document}"/>
  <p:tag name="IGUANATEXSIZE" val="20"/>
  <p:tag name="IGUANATEXCURSOR" val="562"/>
  <p:tag name="TRANSPARENCY" val="True"/>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RIGINALHEIGHT" val="132.75"/>
  <p:tag name="ORIGINALWIDTH" val="679.5"/>
  <p:tag name="OUTPUTDPI" val="1200"/>
  <p:tag name="LATEXADDIN" val="\documentclass{article}&#10;\usepackage{amsmath,bm,amsfonts}&#10;\DeclareMathOperator{\prob}{Pr}&#10;\newcommand{\Expect}{{\rm I\kern-.3em E}}&#10;\pagestyle{empty}&#10;\begin{document}&#10;&#10;&#10;\begin{equation*}&#10;\mathcal{P}_e \leq \alpha e^{-M\beta}&#10;\end{equation*}&#10;&#10;\end{document}"/>
  <p:tag name="IGUANATEXSIZE" val="20"/>
  <p:tag name="IGUANATEXCURSOR" val="223"/>
  <p:tag name="TRANSPARENCY" val="True"/>
  <p:tag name="FILENAME" val=""/>
  <p:tag name="INPUTTYPE" val="0"/>
  <p:tag name="LATEXENGINEID" val="0"/>
  <p:tag name="TEMPFOLDER" val="C:\Google Drive\tmp\"/>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21"/>
  <p:tag name="IGUANATEXCURSOR" val="325"/>
  <p:tag name="TRANSPARENCY" val="True"/>
  <p:tag name="LATEXENGINEID" val="0"/>
  <p:tag name="TEMPFOLDER" val="c:\temp\"/>
  <p:tag name="LATEXFORMHEIGHT" val="312"/>
  <p:tag name="LATEXFORMWIDTH" val="384"/>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10;\usepackage{bm,amssymb}&#10;\pagestyle{empty}&#10;\begin{document}&#10;&#10;$\bm W$&#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529.4338"/>
  <p:tag name="ORIGINALWIDTH" val="2650.169"/>
  <p:tag name="LATEXADDIN" val="\documentclass{article}&#10;\usepackage{amsmath}&#10;\usepackage{bm,amssymb}&#10;\pagestyle{empty}&#10;\begin{document}&#10;\begin{align*} %\label{eq:nmf_1}&#10;\small&#10;\begin{bmatrix}&#10; {\bm p}_{1}^{(1)}&amp;\dots&amp; {\bm p}_{N}^{(1)}\\&#10; \vdots&amp;\ddots&amp;\vdots\\&#10; {\bm p}_{1}^{(M)}&amp; \dots&amp; {\bm p}_{N}^{(M)}\\&#10; \end{bmatrix} = \begin{bmatrix}\bm A_1\\\vdots\\\bm A_M\end{bmatrix} \begin{bmatrix}\bm f(\bm x_1)&amp; \dots &amp;\bm f(\bm x_N) \end{bmatrix}&#10;\end{align*}&#10;&#10;&#10;\end{document}"/>
  <p:tag name="IGUANATEXSIZE" val="20"/>
  <p:tag name="IGUANATEXCURSOR" val="413"/>
  <p:tag name="TRANSPARENCY" val="True"/>
  <p:tag name="FILENAME" val=""/>
  <p:tag name="LATEXENGINEID" val="0"/>
  <p:tag name="TEMPFOLDER" val="c:\temp\"/>
  <p:tag name="LATEXFORMHEIGHT" val="312"/>
  <p:tag name="LATEXFORMWIDTH" val="384"/>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SELECTIONNAME" val="Group 25"/>
  <p:tag name="LAYER" val="2"/>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535.433"/>
  <p:tag name="ORIGINALWIDTH" val="3379.077"/>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lambda \log\det \bm W^\top\bm W \\&#10;   {\rm subject\ to} &amp;~~ \bm f_{\bm \theta} \in \mathcal{F},~\bm A_m \in {\cal A},~ \forall m.&#10;   \end{align*}&#10;&#10;&#10;\end{document}"/>
  <p:tag name="IGUANATEXSIZE" val="20"/>
  <p:tag name="IGUANATEXCURSOR" val="555"/>
  <p:tag name="TRANSPARENCY" val="True"/>
  <p:tag name="LATEXENGINEID" val="0"/>
  <p:tag name="TEMPFOLDER" val="c:\temp\"/>
  <p:tag name="LATEXFORMHEIGHT" val="312"/>
  <p:tag name="LATEXFORMWIDTH" val="384"/>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9.6251"/>
  <p:tag name="LATEXADDIN" val="\documentclass{article}&#10;\usepackage{amsmath}&#10;\usepackage{bm,amssymb}&#10;\pagestyle{empty}&#10;\begin{document}&#10;&#10;$N=1000, M=30$&#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8.1252"/>
  <p:tag name="LATEXADDIN" val="\documentclass{article}&#10;\usepackage{amsmath}&#10;\usepackage{bm,amssymb}&#10;\pagestyle{empty}&#10;\begin{document}&#10;&#10;$N=10000, M=5$&#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9.6251"/>
  <p:tag name="LATEXADDIN" val="\documentclass{article}&#10;\usepackage{amsmath}&#10;\usepackage{bm,amssymb}&#10;\pagestyle{empty}&#10;\begin{document}&#10;&#10;$N=1000, M=30$&#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998.1252"/>
  <p:tag name="LATEXADDIN" val="\documentclass{article}&#10;\usepackage{amsmath}&#10;\usepackage{bm,amssymb}&#10;\pagestyle{empty}&#10;\begin{document}&#10;&#10;$N=10000, M=5$&#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583.4271"/>
  <p:tag name="ORIGINALWIDTH" val="3410.573"/>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begin{align*}%\label{eq:unreg}&#10;   \underset{\bm f_{\bm \theta},\{ \bm A_m\}}{\rm minimize}&amp;~~\frac{1}{|{\cal S}|}\sum_{(m,n) \in {\cal S}} {\sf CE}(\bm A_m\bm f_{\bm \theta}(\bm x_n),\widecheck{y}_{n}^{(m)})+ \beta \sum_{m=1}^M{\rm trace}(\bm A_m) \\&#10;   {\rm subject\ to} &amp;~~ \bm f_{\bm \theta} \in \mathcal{F},~\bm A_m \in {\cal A},~ \forall m.&#10;   \end{align*}&#10;&#10;&#10;\end{document}"/>
  <p:tag name="IGUANATEXSIZE" val="20"/>
  <p:tag name="IGUANATEXCURSOR" val="528"/>
  <p:tag name="TRANSPARENCY" val="True"/>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188.227"/>
  <p:tag name="OUTPUTTYPE" val="PNG"/>
  <p:tag name="IGUANATEXVERSION" val="160"/>
  <p:tag name="LATEXADDIN" val="\documentclass{article}&#10;\usepackage{amsmath,bm,amsfonts}&#10;\DeclareMathOperator{\prob}{Pr}&#10;\newcommand{\Expect}{{\rm I\kern-.3em E}}&#10;\pagestyle{empty}&#10;\begin{document}&#10;&#10;&#10;\begin{equation*}&#10;\hat{y}_n =  \underset{{k\in\{1,\ldots,K\}}}{\arg\max} \log\prob(y_n = k) + \sum_{m=1}^{M}\sum_{k'=1}^{K}\log\prob\left(\check{y}_n^{(m)}=k' | y_n = k\right)\mathbb{I}[\check{y}_n^{(m)} = k'] \quad\end{equation*}&#10;&#10;\end{document}"/>
  <p:tag name="IGUANATEXSIZE" val="20"/>
  <p:tag name="IGUANATEXCURSOR" val="377"/>
  <p:tag name="TRANSPARENCY" val="True"/>
  <p:tag name="LATEXENGINEID" val="0"/>
  <p:tag name="TEMPFOLDER" val="c:\temp\"/>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215.973"/>
  <p:tag name="ORIGINALWIDTH" val="2089.23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underset{\bm \theta, \bm \phi}{\rm maximize} ~{\rm MIG}^f(\bm f_{\bm \theta},\bm g_{\bm \phi};\{\bm x_n\},\{\widecheck{\bm y}_n^{(m)}\}  ).&#10;\end{align*}&#10;&#10;\end{document}"/>
  <p:tag name="IGUANATEXSIZE" val="20"/>
  <p:tag name="IGUANATEXCURSOR" val="473"/>
  <p:tag name="TRANSPARENCY" val="True"/>
  <p:tag name="LATEXENGINEID" val="0"/>
  <p:tag name="TEMPFOLDER" val="c:\temp\"/>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525.68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g_{\bm \phi}(\{\widecheck{\bm y}_n^{(m)}\}) = {\rm softmax}\left(\sum_{m=1}^M\bm W^{(m)}\widecheck{\bm y}_n^{(m)}+\bm b\right)$&#10;&#10;&#10;\end{document}"/>
  <p:tag name="IGUANATEXSIZE" val="20"/>
  <p:tag name="IGUANATEXCURSOR" val="320"/>
  <p:tag name="TRANSPARENCY" val="True"/>
  <p:tag name="LATEXENGINEID" val="0"/>
  <p:tag name="TEMPFOLDER" val="c:\temp\"/>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76.6404"/>
  <p:tag name="LATEXADDIN" val="\documentclass{article}&#10;\usepackage{amsmath}&#10;\usepackage{bm,amssymb}&#10;\pagestyle{empty}&#10;\begin{document}&#10;&#10;$M=44, K=1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13.6483"/>
  <p:tag name="LATEXADDIN" val="\documentclass{article}&#10;\usepackage{amsmath}&#10;\usepackage{bm,amssymb}&#10;\pagestyle{empty}&#10;\begin{document}&#10;&#10;$M=59, K=8$&#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m)}_{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620.17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p:tag name="IGUANATEXSIZE" val="20"/>
  <p:tag name="IGUANATEXCURSOR" val="411"/>
  <p:tag name="TRANSPARENCY" val="True"/>
  <p:tag name="LATEXENGINEID" val="0"/>
  <p:tag name="TEMPFOLDER" val="c:\temp\"/>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4.9494"/>
  <p:tag name="LATEXADDIN" val="\documentclass{article}&#10;\usepackage{amsmath}&#10;\usepackage{bm,amssymb}&#10;\pagestyle{empty}&#10;\begin{document}&#10;&#10;$\bm T_m(\bm x_n)$&#10;&#10;&#10;\end{document}"/>
  <p:tag name="IGUANATEXSIZE" val="20"/>
  <p:tag name="IGUANATEXCURSOR" val="111"/>
  <p:tag name="TRANSPARENCY" val="True"/>
  <p:tag name="LATEXENGINEID" val="0"/>
  <p:tag name="TEMPFOLDER" val="c:\temp\"/>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527.559"/>
  <p:tag name="LATEXADDIN" val="\documentclass{article}&#10;\usepackage{amsmath}&#10;\usepackage{bm,amssymb}&#10;\pagestyle{empty}&#10;\begin{document}&#10;&#10;${{\bm p}_{n}^{(m)} = \bm T_m(\bm x_n) \bm f(\bm x_n), \forall m,n}$&#10;&#10;&#10;\end{document}"/>
  <p:tag name="IGUANATEXSIZE" val="20"/>
  <p:tag name="IGUANATEXCURSOR" val="132"/>
  <p:tag name="TRANSPARENCY" val="True"/>
  <p:tag name="LATEXENGINEID" val="0"/>
  <p:tag name="TEMPFOLDER" val="c:\temp\"/>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SELECTIONNAME" val="Group 55"/>
  <p:tag name="LAYER" val="2"/>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LATEXADDIN" val="\documentclass{article}&#10;\usepackage{amsmath,bm,amsfonts}&#10;\DeclareMathOperator{\prob}{Pr}&#10;\newcommand{\Expect}{{\rm I\kern-.3em E}}&#10;\pagestyle{empty}&#10;\begin{document}&#10;&#10;&#10;\begin{equation*}&#10;y = f(\bm{x})&#10;\end{equation*}&#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3.7195"/>
  <p:tag name="LATEXADDIN" val="\documentclass{article}&#10;\usepackage{amsmath}&#10;\usepackage{bm,amssymb}&#10;\pagestyle{empty}&#10;\begin{document}&#10;&#10;$\bm f(\bm x)$&#10;&#10;&#10;\end{document}"/>
  <p:tag name="IGUANATEXSIZE" val="20"/>
  <p:tag name="IGUANATEXCURSOR" val="118"/>
  <p:tag name="TRANSPARENCY" val="True"/>
  <p:tag name="LATEXENGINEID" val="0"/>
  <p:tag name="TEMPFOLDER" val="c:\temp\"/>
  <p:tag name="LATEXFORMHEIGHT" val="218"/>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9.6776"/>
  <p:tag name="LATEXADDIN" val="\documentclass{article}&#10;\usepackage{amsmath}&#10;\usepackage{bm,amssymb}&#10;\pagestyle{empty}&#10;\begin{document}&#10;&#10;$\bm T_m(\bm x), \forall m$&#10;&#10;&#10;\end{document}"/>
  <p:tag name="IGUANATEXSIZE" val="20"/>
  <p:tag name="IGUANATEXCURSOR" val="111"/>
  <p:tag name="TRANSPARENCY" val="True"/>
  <p:tag name="LATEXENGINEID" val="0"/>
  <p:tag name="TEMPFOLDER" val="c:\temp\"/>
  <p:tag name="LATEXFORMHEIGHT" val="218"/>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33.9708"/>
  <p:tag name="LATEXADDIN" val="\documentclass{article}&#10;\usepackage{amsmath}&#10;\usepackage{bm,amssymb}&#10;\pagestyle{empty}&#10;\begin{document}&#10;&#10;${\bm p}^{(m)}_{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854.143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f Pr}(\widecheck{y}^{(m)}_n=k |\bm x_n)$&#10;&#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620.172"/>
  <p:tag name="LATEXADDIN" val="\documentclass{article}&#10;\usepackage{amsmath}&#10;\usepackage{bm,amssymb}&#10;\DeclareFontFamily{U}{mathx}{}&#10;\DeclareFontShape{U}{mathx}{m}{n}{&lt;-&gt; mathx10}{}&#10;\DeclareSymbolFont{mathx}{U}{mathx}{m}{n}&#10;%\DeclareMathAccent{\widehat}{0}{mathx}{&quot;70}&#10;\DeclareMathAccent{\widecheck}{0}{mathx}{&quot;71}&#10;\pagestyle{empty}&#10;\begin{document}&#10;&#10;$=\sum_{k'=1}^K{\sf Pr}(\widecheck{y}^{(m)}_n=k |y_n=k',\bm x_n){\sf Pr}(y_n=k' |\bm x_n)$&#10;&#10;&#10;\end{document}"/>
  <p:tag name="IGUANATEXSIZE" val="20"/>
  <p:tag name="IGUANATEXCURSOR" val="411"/>
  <p:tag name="TRANSPARENCY" val="True"/>
  <p:tag name="LATEXENGINEID" val="0"/>
  <p:tag name="TEMPFOLDER" val="c:\temp\"/>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4.9494"/>
  <p:tag name="LATEXADDIN" val="\documentclass{article}&#10;\usepackage{amsmath}&#10;\usepackage{bm,amssymb}&#10;\pagestyle{empty}&#10;\begin{document}&#10;&#10;$\bm T_m(\bm x_n)$&#10;&#10;&#10;\end{document}"/>
  <p:tag name="IGUANATEXSIZE" val="20"/>
  <p:tag name="IGUANATEXCURSOR" val="111"/>
  <p:tag name="TRANSPARENCY" val="True"/>
  <p:tag name="LATEXENGINEID" val="0"/>
  <p:tag name="TEMPFOLDER" val="c:\temp\"/>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391.4511"/>
  <p:tag name="ORIGINALWIDTH" val="4914.88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T_m^{\bm \phi}\in {\cal A}\},\bm f_{\bm \theta}\in \bm \varDelta_K}}{\rm minimize}&amp;-\frac{1}{|{\cal S}|}\sum_{(m,n) \in {\cal S}} \sum_{k=1}^K\mathbb{I}[\widecheck{y}_{n}^{(m)}=k]  \log [\bm T^{\bm \phi}_m(\bm x_n) \bm f_{\bm \theta}(\bm x_n)]_k +\beta \sum_{m=1}^M \sum_{n=1}^N {\rm trace}(\bm T_m^{\bm \phi} (\bm x_n))&#10; \end{align*}&#10;&#10;\end{document}"/>
  <p:tag name="IGUANATEXSIZE" val="20"/>
  <p:tag name="IGUANATEXCURSOR" val="647"/>
  <p:tag name="TRANSPARENCY" val="True"/>
  <p:tag name="LATEXENGINEID" val="0"/>
  <p:tag name="TEMPFOLDER" val="c:\temp\"/>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0.652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 \mathbb{R}^D \rightarrow \mathbb{R}^K$&#10;&#10;\end{document}"/>
  <p:tag name="IGUANATEXSIZE" val="20"/>
  <p:tag name="IGUANATEXCURSOR" val="358"/>
  <p:tag name="TRANSPARENCY" val="True"/>
  <p:tag name="LATEXENGINEID" val="0"/>
  <p:tag name="TEMPFOLDER" val="c:\temp\"/>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992.875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 \mathbb{R}^D \rightarrow \mathbb{R}^{K \times K}$&#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1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2.729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16.23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1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16.23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13.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2.729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T_m^{{\bm \phi}}$&#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1.2111"/>
  <p:tag name="LATEXADDIN" val="\documentclass{article}&#10;\usepackage{amsmath}&#10;\usepackage{bm,amssymb}&#10;\pagestyle{empty}&#10;\begin{document}&#10;&#10;$\bm f(\bm x_n)$&#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2.58"/>
  <p:tag name="LATEXADDIN" val="\documentclass{article}&#10;\usepackage{amsmath}&#10;\usepackage{bm,amssymb}&#10;\pagestyle{empty}&#10;\begin{document}&#10;&#10;${{\bm p}^{(m)}_{n} = \bm T_m(\bm x_n) \bm f(\bm x_n), \forall n}$&#10;&#10;&#10;\end{document}"/>
  <p:tag name="IGUANATEXSIZE" val="20"/>
  <p:tag name="IGUANATEXCURSOR" val="120"/>
  <p:tag name="TRANSPARENCY" val="True"/>
  <p:tag name="LATEXENGINEID" val="0"/>
  <p:tag name="TEMPFOLDER" val="c:\temp\"/>
  <p:tag name="LATEXFORMHEIGHT" val="312"/>
  <p:tag name="LATEXFORMWIDTH" val="384"/>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113.236"/>
  <p:tag name="LATEXADDIN" val="\documentclass{article}&#10;\usepackage{amsmath,bm,amsfonts,amssymb}&#10;\pagestyle{empty}&#10;\begin{document}&#10;&#10;\begin{align*}&#10;    \bm p^{(m)}_n &amp;= \begin{cases}&#10;        \bm A_m \bm f(\bm x_n)+ \bm e^{(m)}_n,~&amp;\forall n\in {\cal I}\\&#10;        \bm A_m \bm f(\bm x_n),~&amp;\forall n\in {\cal I}^{\rm c},&#10;    \end{cases} &#10;\end{align*}&#10;&#10;\end{document}"/>
  <p:tag name="IGUANATEXSIZE" val="18"/>
  <p:tag name="IGUANATEXCURSOR" val="238"/>
  <p:tag name="TRANSPARENCY" val="True"/>
  <p:tag name="LATEXENGINEID" val="0"/>
  <p:tag name="TEMPFOLDER" val="c:\temp\"/>
  <p:tag name="LATEXFORMHEIGHT" val="312"/>
  <p:tag name="LATEXFORMWIDTH" val="384"/>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8.9164"/>
  <p:tag name="LATEXADDIN" val="\documentclass{article}&#10;\usepackage{amsmath,bm,amsfonts,amssymb}&#10;\pagestyle{empty}&#10;\begin{document}&#10;&#10;$\bm E_m(\bm x_n) \neq \bm{0}$&#10;&#10;&#10;\end{document}"/>
  <p:tag name="IGUANATEXSIZE" val="18"/>
  <p:tag name="IGUANATEXCURSOR" val="109"/>
  <p:tag name="TRANSPARENCY" val="True"/>
  <p:tag name="LATEXENGINEID" val="0"/>
  <p:tag name="TEMPFOLDER" val="c:\temp\"/>
  <p:tag name="LATEXFORMHEIGHT" val="312"/>
  <p:tag name="LATEXFORMWIDTH" val="384"/>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162.355"/>
  <p:tag name="LATEXADDIN" val="\documentclass{article}&#10;\usepackage{amsmath,bm,amsfonts,amssymb}&#10;\pagestyle{empty}&#10;\begin{document}&#10;&#10;$\bm e^{(m)}_n = \bm E_m(\bm x_n) \bm f(\bm x_n)$&#10;&#10;&#10;\end{document}"/>
  <p:tag name="IGUANATEXSIZE" val="18"/>
  <p:tag name="IGUANATEXCURSOR" val="125"/>
  <p:tag name="TRANSPARENCY" val="True"/>
  <p:tag name="LATEXENGINEID" val="0"/>
  <p:tag name="TEMPFOLDER" val="c:\temp\"/>
  <p:tag name="LATEXFORMHEIGHT" val="312"/>
  <p:tag name="LATEXFORMWIDTH" val="384"/>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8.9164"/>
  <p:tag name="LATEXADDIN" val="\documentclass{article}&#10;\usepackage{amsmath,bm,amsfonts,amssymb,color}&#10;\pagestyle{empty}&#10;\def\red{\color{red}}&#10;&#10;\begin{document}&#10;&#10;{ $\bm E_m(\bm x_n) = \bm{0}$}&#10;&#10;&#10;\end{document}"/>
  <p:tag name="IGUANATEXSIZE" val="18"/>
  <p:tag name="IGUANATEXCURSOR" val="131"/>
  <p:tag name="TRANSPARENCY" val="True"/>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60.18"/>
  <p:tag name="LATEXADDIN" val="\documentclass{article}&#10;\usepackage{amsmath,bm,amsfonts}&#10;\DeclareMathOperator{\prob}{Pr}&#10;\newcommand{\Expect}{{\rm I\kern-.3em E}}&#10;\pagestyle{empty}&#10;\begin{document}&#10;&#10;&#10;\begin{equation*}&#10;\{\check{y}_n^{(m)}\}_{m=1}^{M}&#10;\end{equation*}&#10;&#10;\end{document}"/>
  <p:tag name="IGUANATEXSIZE" val="20"/>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7.829"/>
  <p:tag name="LATEXADDIN" val="\documentclass{article}&#10;\usepackage{amsmath,bm,amsfonts,amssymb}&#10;\pagestyle{empty}&#10;\begin{document}&#10;&#10;\begin{align*}&#10;    \bm T_m(\bm x_n) &amp;= \bm A_m+ \bm E_m(\bm x_n)&#10;\end{align*}&#10;&#10;\end{document}"/>
  <p:tag name="IGUANATEXSIZE" val="18"/>
  <p:tag name="IGUANATEXCURSOR" val="156"/>
  <p:tag name="TRANSPARENCY" val="True"/>
  <p:tag name="LATEXENGINEID" val="0"/>
  <p:tag name="TEMPFOLDER" val="c:\temp\"/>
  <p:tag name="LATEXFORMHEIGHT" val="312"/>
  <p:tag name="LATEXFORMWIDTH" val="384"/>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788.1515"/>
  <p:tag name="ORIGINALWIDTH" val="3250.84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 &#10;\underset{\{\bm A_m \in {\cal A}\}, \{\bm e_n^{(m)} \in {\cal E}\}, \bm f \in {\cal F}}{\rm minimize}~ &amp; \frac{1}{S}\sum_{(m,n) \in {\cal S}}  {\sf CE}(\bm A_m\bm f_{\bm \theta}(\bm x_n)+\bm e_n^{(m)},\widecheck{y}_{n}^{(m)}),\label{eq:ce_criterion_obj}\\&#10; {\rm subject~ to} ~ &amp;\sum_{n=1}^N\mathbb{I}\left\{\sum_{m =1}^{ {M}}\|\bm e_n^{(m)}\|_{2} &gt; 0\right\} \le C,&#10;\end{align*}&#10;\end{document}"/>
  <p:tag name="IGUANATEXSIZE" val="20"/>
  <p:tag name="IGUANATEXCURSOR" val="533"/>
  <p:tag name="TRANSPARENCY" val="True"/>
  <p:tag name="LATEXENGINEID" val="0"/>
  <p:tag name="TEMPFOLDER" val="c:\temp\"/>
  <p:tag name="LATEXFORMHEIGHT" val="312"/>
  <p:tag name="LATEXFORMWIDTH" val="384"/>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14.06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 \bm W = [(\bm A_1)^\top,\dots,(\bm A_M)^\top]^\top,$&#10;&#10;\end{document}"/>
  <p:tag name="IGUANATEXSIZE" val="20"/>
  <p:tag name="IGUANATEXCURSOR" val="356"/>
  <p:tag name="TRANSPARENCY" val="True"/>
  <p:tag name="LATEXENGINEID" val="0"/>
  <p:tag name="TEMPFOLDER" val="c:\temp\"/>
  <p:tag name="LATEXFORMHEIGHT" val="312"/>
  <p:tag name="LATEXFORMWIDTH" val="384"/>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535.05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e_n}=[(\bm e_n^{(1)})^\top , \ldots,(\bm e_n^{(M)})^\top ]^\top$&#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4.23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m e_1$&#10;&#10;\end{document}"/>
  <p:tag name="IGUANATEXSIZE" val="20"/>
  <p:tag name="IGUANATEXCURSOR" val="326"/>
  <p:tag name="TRANSPARENCY" val="True"/>
  <p:tag name="LATEXENGINEID" val="0"/>
  <p:tag name="TEMPFOLDER" val="c:\temp\"/>
  <p:tag name="LATEXFORMHEIGHT" val="312"/>
  <p:tag name="LATEXFORMWIDTH" val="384"/>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7.236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m e_2$&#10;&#10;\end{document}"/>
  <p:tag name="IGUANATEXSIZE" val="20"/>
  <p:tag name="IGUANATEXCURSOR" val="325"/>
  <p:tag name="TRANSPARENCY" val="True"/>
  <p:tag name="LATEXENGINEID" val="0"/>
  <p:tag name="TEMPFOLDER" val="c:\temp\"/>
  <p:tag name="LATEXFORMHEIGHT" val="312"/>
  <p:tag name="LATEXFORMWIDTH" val="384"/>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9.628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appa(\bm e_1) &gt; \kappa(\bm e_2) &gt; 0$&#10;&#10;\end{document}"/>
  <p:tag name="IGUANATEXSIZE" val="20"/>
  <p:tag name="IGUANATEXCURSOR" val="319"/>
  <p:tag name="TRANSPARENCY" val="True"/>
  <p:tag name="LATEXENGINEID" val="0"/>
  <p:tag name="TEMPFOLDER" val="c:\temp\"/>
  <p:tag name="LATEXFORMHEIGHT" val="312"/>
  <p:tag name="LATEXFORMWIDTH" val="384"/>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348.706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M=1$&#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48.706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M&gt;1$&#10;&#10;\end{document}"/>
  <p:tag name="IGUANATEXSIZE" val="20"/>
  <p:tag name="IGUANATEXCURSOR" val="322"/>
  <p:tag name="TRANSPARENCY" val="True"/>
  <p:tag name="LATEXENGINEID" val="0"/>
  <p:tag name="TEMPFOLDER" val="c:\temp\"/>
  <p:tag name="LATEXFORMHEIGHT" val="312"/>
  <p:tag name="LATEXFORMWIDTH" val="384"/>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5.43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rm range}(\bm W)$&#10;&#10;\end{document}"/>
  <p:tag name="IGUANATEXSIZE" val="20"/>
  <p:tag name="IGUANATEXCURSOR" val="338"/>
  <p:tag name="TRANSPARENCY" val="True"/>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788.1515"/>
  <p:tag name="ORIGINALWIDTH" val="3761.5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equation}&#10;\begin{aligned} &#10;\underset{\{\bm A_m \in {\cal A}\}, \{\bm e_n^{(m)} \in {\cal E}\}, \bm f \in {\cal F}}{\rm minimize}~ &amp; \frac{1}{S}\sum_{(m,n) \in {\cal S}}  {\sf CE}(\bm A_m\bm f_{\bm \theta}(\bm x_n)+\bm e_n^{(m)},\widecheck{y}_{n}^{(m)}),\label{eq:ce_criterion_obj}\\&#10; {\rm subject~ to} ~ &amp;\sum_{n=1}^N\mathbb{I}\left\{\sum_{m =1}^{ {M}}\|\bm e_n^{(m)}\|_{2} &gt; 0\right\} \le C,&#10;\end{aligned}&#10;\end{equation}&#10;\end{document}"/>
  <p:tag name="IGUANATEXSIZE" val="20"/>
  <p:tag name="IGUANATEXCURSOR" val="744"/>
  <p:tag name="TRANSPARENCY" val="True"/>
  <p:tag name="LATEXENGINEID" val="0"/>
  <p:tag name="TEMPFOLDER" val="c:\temp\"/>
  <p:tag name="LATEXFORMHEIGHT" val="312"/>
  <p:tag name="LATEXFORMWIDTH" val="384"/>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1690.289"/>
  <p:tag name="ORIGINALWIDTH" val="4291.713"/>
  <p:tag name="LATEXADDIN" val="\documentclass{article}&#10;\usepackage{amsmath,amssymb,nicefrac,mathrsfs}&#10;\usepackage{bm}&#10;\DeclareFontFamily{U}{mathx}{}&#10;\DeclareFontShape{U}{mathx}{m}{n}{&lt;-&gt; mathx10}{}&#10;\DeclareSymbolFont{mathx}{U}{mathx}{m}{n}&#10;%\DeclareMathAccent{\widehat}{0}{mathx}{&quot;70}&#10;\DeclareMathAccent{\widecheck}{0}{mathx}{&quot;71}&#10;\pagestyle{empty}&#10;\begin{document}&#10; \noindent&#10;{\bf Theorem 3.5} [Nguyen et al., 2024] (Informal) Let ($\{\widehat{\bm A}_m\}$, $\{\widehat{\bm e}_n^{(m)}\}$, $\widehat{\bm f}$) be any optimal solution of (1). The following result holds with probability greater than $1-2/S- K/T^{\alpha}$:&#10;\begin{align*}&#10;\underset{\bm x \sim \mathcal{D}_{\bm x}}{\mathbb{E}} \left[\min_{\boldsymbol \Pi}\|\widehat{\bm f}(\bm x)-\bm \Pi^{\top}\bm f(\bm x)\|_2^2\right]&#10;&amp; \leq K (\eta + \xi_1 + \xi_2),\\&#10;\underset{\bm \Pi}{\min}~\|\widehat{\bm A}_m -\bm A_m\bm \Pi\|^2_{\rm F} = K\sigma^2&amp;(\eta+\xi_1+\xi_2), ~\forall m,&#10;\end{align*}&#10;where $\eta^2 =\mathcal{O}\left(\nicefrac{\beta MT^{\alpha}}{\sqrt{S}} \left( \sqrt{M\log S} + (\|{\bm X}\|_2 \mathscr{R}_{\mathcal{F}})^{0.25}  \right) \right)$,&#10;$\bm \Pi$ a permutation matrix, $\bm X$ is defined as before, and  $T = N - |\mathcal{I}|$ . In addition, we have exact outlier detection, i.e., $ \widehat{{\cal I}}={\cal I} $&#10;&#10;\end{document}"/>
  <p:tag name="IGUANATEXSIZE" val="20"/>
  <p:tag name="IGUANATEXCURSOR" val="362"/>
  <p:tag name="TRANSPARENCY" val="True"/>
  <p:tag name="LATEXENGINEID" val="0"/>
  <p:tag name="TEMPFOLDER" val="c:\temp\"/>
  <p:tag name="LATEXFORMHEIGHT" val="312"/>
  <p:tag name="LATEXFORMWIDTH" val="384"/>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43.232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W$&#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959.1301"/>
  <p:tag name="ORIGINALWIDTH" val="4101.23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 \label{eq:nmf_11}&#10; \underbrace{\begin{bmatrix}&#10;\bm p_1^{(1)}&amp;\dots&amp; \bm p_N^{(1)}\\&#10;\vdots&amp;\ddots&amp;\vdots\\&#10;\bm p_1^{(M)}&amp; \dots&amp; \bm p_N^{(M)}\\&#10;\end{bmatrix}}_{\bm P}= &amp;\underbrace{\begin{bmatrix}\bm A_1\\\vdots\\\bm A_M\end{bmatrix}}_{\bm W} \underbrace{\begin{bmatrix}\bm f(\bm x_1)&amp; \dots &amp;\bm f(\bm x_N)\end{bmatrix}}_{\bm F}+\underbrace{\begin{bmatrix}&#10;\bm e_1^{(1)} &amp;\dots&amp; \bm e_N^{(1)}\\&#10;\vdots&amp;\ddots&amp;\vdots\\&#10;\bm e_1^{(M)}&amp; \dots&amp; \bm e_N^{(M)}\\&#10;\end{bmatrix}}_{\bm E} \nonumber\\&#10;  {\bm P} &amp;= \bm W \bm F +\bm E,\nonumber&#10;\end{align}&#10;&#10;\end{document}"/>
  <p:tag name="IGUANATEXSIZE" val="20"/>
  <p:tag name="IGUANATEXCURSOR" val="363"/>
  <p:tag name="TRANSPARENCY" val="True"/>
  <p:tag name="LATEXENGINEID" val="0"/>
  <p:tag name="TEMPFOLDER" val="c:\temp\"/>
  <p:tag name="LATEXFORMHEIGHT" val="312"/>
  <p:tag name="LATEXFORMWIDTH" val="384"/>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217.4728"/>
  <p:tag name="ORIGINALWIDTH" val="2167.97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 &#10; &amp;\underset{\bm A_m \in {\cal A}, \bm e_n^{(m)} \in {\cal E}, \bm f \in {\cal F}}{\rm minimize}~  {\sf L}_{\sf ce} + \mu_1 {\sf L}_{\sf outlier}+\mu_2 {\sf L}_{\sf vol}&#10; \end{align*}&#10;&#10;\end{document}"/>
  <p:tag name="IGUANATEXSIZE" val="20"/>
  <p:tag name="IGUANATEXCURSOR" val="503"/>
  <p:tag name="TRANSPARENCY" val="True"/>
  <p:tag name="LATEXENGINEID" val="0"/>
  <p:tag name="TEMPFOLDER" val="c:\temp\"/>
  <p:tag name="LATEXFORMHEIGHT" val="312"/>
  <p:tag name="LATEXFORMWIDTH" val="384"/>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967.75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outlier} = \sum_{n=1}^N(\sum_{m=1}^M\|\bm e_n^{(m)}\|^2_2+ \zeta )^{\frac{p}{2}}$&#10;&#10;\end{document}"/>
  <p:tag name="IGUANATEXSIZE" val="20"/>
  <p:tag name="IGUANATEXCURSOR" val="414"/>
  <p:tag name="TRANSPARENCY" val="True"/>
  <p:tag name="LATEXENGINEID" val="0"/>
  <p:tag name="TEMPFOLDER" val="c:\temp\"/>
  <p:tag name="LATEXFORMHEIGHT" val="312"/>
  <p:tag name="LATEXFORMWIDTH" val="384"/>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190.851"/>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vol} = - \log \det (\bm{F} \bm{F}^{\top})$$&#10;&#10;\end{document}"/>
  <p:tag name="IGUANATEXSIZE" val="20"/>
  <p:tag name="IGUANATEXCURSOR" val="372"/>
  <p:tag name="TRANSPARENCY" val="True"/>
  <p:tag name="LATEXENGINEID" val="0"/>
  <p:tag name="TEMPFOLDER" val="c:\temp\"/>
  <p:tag name="LATEXFORMHEIGHT" val="312"/>
  <p:tag name="LATEXFORMWIDTH" val="384"/>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188.9764"/>
  <p:tag name="ORIGINALWIDTH" val="2518.935"/>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f L}_{\sf CE} = \frac{1}{S}\sum_{(m,n) \in {\cal S}}  {\sf CE}(\bm A_m\bm f_{\bm \theta}(\bm x_n)+\bm e_n^{(m)},\widecheck{y}_{n}^{(m)})$&#10;&#10;\end{document}"/>
  <p:tag name="IGUANATEXSIZE" val="20"/>
  <p:tag name="IGUANATEXCURSOR" val="337"/>
  <p:tag name="TRANSPARENCY" val="True"/>
  <p:tag name="LATEXENGINEID" val="0"/>
  <p:tag name="TEMPFOLDER" val="c:\temp\"/>
  <p:tag name="LATEXFORMHEIGHT" val="312"/>
  <p:tag name="LATEXFORMWIDTH" val="384"/>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89.31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60000, K=10, M=3;$&#10;&#10;\end{document}"/>
  <p:tag name="IGUANATEXSIZE" val="18"/>
  <p:tag name="IGUANATEXCURSOR" val="339"/>
  <p:tag name="TRANSPARENCY" val="True"/>
  <p:tag name="LATEXENGINEID" val="0"/>
  <p:tag name="TEMPFOLDER" val="c:\temp\"/>
  <p:tag name="LATEXFORMHEIGHT" val="312"/>
  <p:tag name="LATEXFORMWIDTH" val="384"/>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068.616"/>
  <p:tag name="LATEXADDIN" val="\documentclass{article}&#10;\usepackage{amsmath,bm,amsfonts,amssymb}&#10;\pagestyle{empty}&#10;\begin{document}&#10;&#10;$s_n = \sum_{m=1}^M \|\widehat{\bm e}_n^{(m)}\|_2^2 $&#10;&#10;&#10;\end{document}"/>
  <p:tag name="IGUANATEXSIZE" val="18"/>
  <p:tag name="IGUANATEXCURSOR" val="153"/>
  <p:tag name="TRANSPARENCY" val="True"/>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SELECTIONNAME" val="Group 89"/>
  <p:tag name="LAYER" val="2"/>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51.55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N=2514, K=15, M=100;$&#10;&#10;\end{document}"/>
  <p:tag name="IGUANATEXSIZE" val="18"/>
  <p:tag name="IGUANATEXCURSOR" val="332"/>
  <p:tag name="TRANSPARENCY" val="True"/>
  <p:tag name="LATEXENGINEID" val="0"/>
  <p:tag name="TEMPFOLDER" val="c:\temp\"/>
  <p:tag name="LATEXFORMHEIGHT" val="312"/>
  <p:tag name="LATEXFORMWIDTH" val="384"/>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205.09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widehat{y}_n = \frac{1}{|\mathcal{M}_n|}\sum_{m\in\mathcal{M}_n}\widecheck{y}_n^{(m)}&#10;\end{equation*}&#10;&#10;\end{document}"/>
  <p:tag name="IGUANATEXSIZE" val="20"/>
  <p:tag name="IGUANATEXCURSOR" val="443"/>
  <p:tag name="TRANSPARENCY" val="True"/>
  <p:tag name="LATEXENGINEID" val="0"/>
  <p:tag name="TEMPFOLDER" val="c:\temp\"/>
  <p:tag name="LATEXFORMHEIGHT" val="312"/>
  <p:tag name="LATEXFORMWIDTH" val="384"/>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33.145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y_n \sim \mathcal{N}(\mu_n,\sigma_n^2)$$&#10;\end{document}"/>
  <p:tag name="IGUANATEXSIZE" val="18"/>
  <p:tag name="IGUANATEXCURSOR" val="359"/>
  <p:tag name="TRANSPARENCY" val="True"/>
  <p:tag name="LATEXENGINEID" val="0"/>
  <p:tag name="TEMPFOLDER" val="c:\temp\"/>
  <p:tag name="LATEXFORMHEIGHT" val="312"/>
  <p:tag name="LATEXFORMWIDTH" val="384"/>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16.08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widecheck{y}_n^{(m)}|y_n=\alpha \sim \mathcal{N}(\alpha,\sigma_m^2)$&#10;&#10;\end{document}"/>
  <p:tag name="IGUANATEXSIZE" val="20"/>
  <p:tag name="IGUANATEXCURSOR" val="388"/>
  <p:tag name="TRANSPARENCY" val="True"/>
  <p:tag name="LATEXENGINEID" val="0"/>
  <p:tag name="TEMPFOLDER" val="c:\temp\"/>
  <p:tag name="LATEXFORMHEIGHT" val="312"/>
  <p:tag name="LATEXFORMWIDTH" val="384"/>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424.44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align*}&#10;       [\bm C]_{i,j}=\mathbb{E}[(\widecheck{y}_n^{(i)}-\mu_i)(\widecheck{y}_n^{(j)}-\mu_j)], ~\mu_i = \mathbb{E}[\widecheck{y}_n^{(i)}]&#10;    \end{align*}&#10;&#10;\end{document}"/>
  <p:tag name="IGUANATEXSIZE" val="18"/>
  <p:tag name="IGUANATEXCURSOR" val="469"/>
  <p:tag name="TRANSPARENCY" val="True"/>
  <p:tag name="LATEXENGINEID" val="0"/>
  <p:tag name="TEMPFOLDER" val="c:\temp\"/>
  <p:tag name="LATEXFORMHEIGHT" val="312"/>
  <p:tag name="LATEXFORMWIDTH" val="384"/>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810.648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G \in \{0,1\}^{N \times N}$&#10;&#10;\end{document}"/>
  <p:tag name="IGUANATEXSIZE" val="20"/>
  <p:tag name="IGUANATEXCURSOR" val="350"/>
  <p:tag name="TRANSPARENCY" val="True"/>
  <p:tag name="LATEXENGINEID" val="0"/>
  <p:tag name="TEMPFOLDER" val="c:\temp\"/>
  <p:tag name="LATEXFORMHEIGHT" val="312"/>
  <p:tag name="LATEXFORMWIDTH" val="384"/>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840.2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bm G(i,j)\sim {\rm Bernoulli}\left( \bm f(\bm x_i)^\top \bm f(\bm x_j) \right)&#10;\end{align*}&#10;&#10;\end{document}"/>
  <p:tag name="IGUANATEXSIZE" val="20"/>
  <p:tag name="IGUANATEXCURSOR" val="383"/>
  <p:tag name="TRANSPARENCY" val="True"/>
  <p:tag name="LATEXENGINEID" val="0"/>
  <p:tag name="TEMPFOLDER" val="c:\temp\"/>
  <p:tag name="LATEXFORMHEIGHT" val="312"/>
  <p:tag name="LATEXFORMWIDTH" val="384"/>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9.329"/>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bm x_n)]_k = {\sf Pr}(y_n=k|\bm x_n)$&#10;&#10;\end{document}"/>
  <p:tag name="IGUANATEXSIZE" val="20"/>
  <p:tag name="IGUANATEXCURSOR" val="364"/>
  <p:tag name="TRANSPARENCY" val="True"/>
  <p:tag name="LATEXENGINEID" val="0"/>
  <p:tag name="TEMPFOLDER" val="c:\temp\"/>
  <p:tag name="LATEXFORMHEIGHT" val="312"/>
  <p:tag name="LATEXFORMWIDTH" val="384"/>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974.12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underset{\bm f_{\bm \theta}\in \bm \varDelta_K}{\rm minimize} \sum_{(i,j)\in\bm \Omega} \left[  \mathbb{I}[{\bm G(i,j)}=1] \log \left( \bm f_{\bm \theta}(\bm x_i)^\top  \bm f_{\bm \theta}(\bm x_j)  \right) + \mathbb{I}[{\bm G(i,j)}=0] \log \left( 1-\bm f_{\bm \theta}(\bm x_i)^\top \bm f_{\bm \theta}(\bm x_j)  \right)  \right]&#10;\end{align*}&#10;&#10;\end{document}"/>
  <p:tag name="IGUANATEXSIZE" val="20"/>
  <p:tag name="IGUANATEXCURSOR" val="664"/>
  <p:tag name="TRANSPARENCY" val="True"/>
  <p:tag name="LATEXENGINEID" val="0"/>
  <p:tag name="TEMPFOLDER" val="c:\temp\"/>
  <p:tag name="LATEXFORMHEIGHT" val="312"/>
  <p:tag name="LATEXFORMWIDTH" val="384"/>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0.4911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10;&#10;\end{document}"/>
  <p:tag name="IGUANATEXSIZE" val="18"/>
  <p:tag name="IGUANATEXCURSOR" val="326"/>
  <p:tag name="TRANSPARENCY" val="True"/>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460.06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sf Pr}(\bm{x}_n \succ \bm{x}_{n'}) = \frac{e^{s_n}}{e^{s_n} + e^{s_{n'}}},&#10;\end{equation*}&#10;&#10;\end{document}"/>
  <p:tag name="IGUANATEXSIZE" val="18"/>
  <p:tag name="IGUANATEXCURSOR" val="432"/>
  <p:tag name="TRANSPARENCY" val="True"/>
  <p:tag name="LATEXENGINEID" val="0"/>
  <p:tag name="TEMPFOLDER" val="c:\temp\"/>
  <p:tag name="LATEXFORMHEIGHT" val="312"/>
  <p:tag name="LATEXFORMWIDTH" val="384"/>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31.94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widecheck{\bm y}_m^{(m)}]_k = \begin{cases} 1 &amp; \text{if}~\widecheck{y}_n^{(m)} &gt; k\\&#10;0 &amp;\text{otherwise}&#10;\end{cases} , ~ k=1,\dots,K-1$&#10;&#10;\end{document}"/>
  <p:tag name="IGUANATEXSIZE" val="18"/>
  <p:tag name="IGUANATEXCURSOR" val="458"/>
  <p:tag name="TRANSPARENCY" val="True"/>
  <p:tag name="LATEXENGINEID" val="0"/>
  <p:tag name="TEMPFOLDER" val="c:\temp\"/>
  <p:tag name="LATEXFORMHEIGHT" val="312"/>
  <p:tag name="LATEXFORMWIDTH" val="384"/>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314.9606"/>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K-1$&#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1.22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p:tag name="IGUANATEXSIZE" val="20"/>
  <p:tag name="IGUANATEXCURSOR" val="327"/>
  <p:tag name="TRANSPARENCY" val="True"/>
  <p:tag name="LATEXENGINEID" val="0"/>
  <p:tag name="TEMPFOLDER" val="c:\temp\"/>
  <p:tag name="LATEXFORMHEIGHT" val="312"/>
  <p:tag name="LATEXFORMWIDTH" val="384"/>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18"/>
  <p:tag name="IGUANATEXCURSOR" val="323"/>
  <p:tag name="TRANSPARENCY" val="True"/>
  <p:tag name="LATEXENGINEID" val="0"/>
  <p:tag name="TEMPFOLDER" val="c:\temp\"/>
  <p:tag name="LATEXFORMHEIGHT" val="312"/>
  <p:tag name="LATEXFORMWIDTH" val="384"/>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18"/>
  <p:tag name="IGUANATEXCURSOR" val="323"/>
  <p:tag name="TRANSPARENCY" val="True"/>
  <p:tag name="LATEXENGINEID" val="0"/>
  <p:tag name="TEMPFOLDER" val="c:\temp\"/>
  <p:tag name="LATEXFORMHEIGHT" val="312"/>
  <p:tag name="LATEXFORMWIDTH" val="384"/>
  <p:tag name="LATEXFORMWRAP" val="True"/>
  <p:tag name="BITMAPVECTOR" val="0"/>
</p:tagLst>
</file>

<file path=ppt/tags/tag4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1.454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f_{\bm \theta}(\bm x_n)$&#10;&#10;\end{document}"/>
  <p:tag name="IGUANATEXSIZE" val="18"/>
  <p:tag name="IGUANATEXCURSOR" val="347"/>
  <p:tag name="TRANSPARENCY" val="True"/>
  <p:tag name="LATEXENGINEID" val="0"/>
  <p:tag name="TEMPFOLDER" val="c:\temp\"/>
  <p:tag name="LATEXFORMHEIGHT" val="312"/>
  <p:tag name="LATEXFORMWIDTH" val="384"/>
  <p:tag name="LATEXFORMWRAP" val="True"/>
  <p:tag name="BITMAPVECTOR" val="0"/>
</p:tagLst>
</file>

<file path=ppt/tags/tag45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44.844"/>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sf Pr}(\bm{x}_n \succ_m \bm{x}_{n'}) = {\sf Pr}(\bm{x}_n \succ_m \bm{x}_{n'} | \bm{x}_n \succ \bm{x}_{n'}){\sf Pr}(\bm{x}_n \succ \bm{x}_{n'}) + {\sf Pr}(\bm{x}_n \succ_m \bm{x}_{n'} | \bm{x}_n \prec \bm{x}_{n'}){\sf Pr}(\bm{x}_n \prec \bm{x}_{n'})&#10;\end{align*}&#10;&#10;\end{document}"/>
  <p:tag name="IGUANATEXSIZE" val="18"/>
  <p:tag name="IGUANATEXCURSOR" val="477"/>
  <p:tag name="TRANSPARENCY" val="True"/>
  <p:tag name="LATEXENGINEID" val="0"/>
  <p:tag name="TEMPFOLDER" val="c:\temp\"/>
  <p:tag name="LATEXFORMHEIGHT" val="402.75"/>
  <p:tag name="LATEXFORMWIDTH" val="458.25"/>
  <p:tag name="LATEXFORMWRAP" val="True"/>
  <p:tag name="BITMAPVECTOR" val="0"/>
</p:tagLst>
</file>

<file path=ppt/tags/tag45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1.22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omega_m$&#10;&#10;\end{document}"/>
  <p:tag name="IGUANATEXSIZE" val="20"/>
  <p:tag name="IGUANATEXCURSOR" val="327"/>
  <p:tag name="TRANSPARENCY" val="True"/>
  <p:tag name="LATEXENGINEID" val="0"/>
  <p:tag name="TEMPFOLDER" val="c:\temp\"/>
  <p:tag name="LATEXFORMHEIGHT" val="312"/>
  <p:tag name="LATEXFORMWIDTH" val="384"/>
  <p:tag name="LATEXFORMWRAP" val="True"/>
  <p:tag name="BITMAPVECTOR" val="0"/>
</p:tagLst>
</file>

<file path=ppt/tags/tag459.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422.947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frac{e^{s_n}}{e^{s_n} + e^{s_{n'}}}$&#10;&#10;\end{document}"/>
  <p:tag name="IGUANATEXSIZE" val="20"/>
  <p:tag name="IGUANATEXCURSOR" val="355"/>
  <p:tag name="TRANSPARENCY" val="True"/>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SELECTIONNAME" val="Group 103"/>
  <p:tag name="LAYER" val="2"/>
</p:tagLst>
</file>

<file path=ppt/tags/tag46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77.6903"/>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egin{equation*}&#10;    \bm{x}_n \succ \bm{x}_{n'}&#10;\end{equation*}&#10;&#10;\end{document}"/>
  <p:tag name="IGUANATEXSIZE" val="18"/>
  <p:tag name="IGUANATEXCURSOR" val="367"/>
  <p:tag name="TRANSPARENCY" val="True"/>
  <p:tag name="LATEXENGINEID" val="0"/>
  <p:tag name="TEMPFOLDER" val="c:\temp\"/>
  <p:tag name="LATEXFORMHEIGHT" val="312"/>
  <p:tag name="LATEXFORMWIDTH" val="384"/>
  <p:tag name="LATEXFORMWRAP" val="True"/>
  <p:tag name="BITMAPVECTOR" val="0"/>
</p:tagLst>
</file>

<file path=ppt/tags/tag46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p:tag name="IGUANATEXSIZE" val="20"/>
  <p:tag name="IGUANATEXCURSOR" val="326"/>
  <p:tag name="TRANSPARENCY" val="True"/>
  <p:tag name="LATEXENGINEID" val="0"/>
  <p:tag name="TEMPFOLDER" val="c:\temp\"/>
  <p:tag name="LATEXFORMHEIGHT" val="312"/>
  <p:tag name="LATEXFORMWIDTH" val="384"/>
  <p:tag name="LATEXFORMWRAP" val="True"/>
  <p:tag name="BITMAPVECTOR" val="0"/>
</p:tagLst>
</file>

<file path=ppt/tags/tag46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1.9798"/>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bm x_{n'}$&#10;&#10;\end{document}"/>
  <p:tag name="IGUANATEXSIZE" val="20"/>
  <p:tag name="IGUANATEXCURSOR" val="329"/>
  <p:tag name="TRANSPARENCY" val="True"/>
  <p:tag name="LATEXENGINEID" val="0"/>
  <p:tag name="TEMPFOLDER" val="c:\temp\"/>
  <p:tag name="LATEXFORMHEIGHT" val="312"/>
  <p:tag name="LATEXFORMWIDTH" val="384"/>
  <p:tag name="LATEXFORMWRAP" val="True"/>
  <p:tag name="BITMAPVECTOR" val="0"/>
</p:tagLst>
</file>

<file path=ppt/tags/tag4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0.236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 $s_n$&#10;&#10;\end{document}"/>
  <p:tag name="IGUANATEXSIZE" val="20"/>
  <p:tag name="IGUANATEXCURSOR" val="323"/>
  <p:tag name="TRANSPARENCY" val="True"/>
  <p:tag name="LATEXENGINEID" val="0"/>
  <p:tag name="TEMPFOLDER" val="c:\temp\"/>
  <p:tag name="LATEXFORMHEIGHT" val="312"/>
  <p:tag name="LATEXFORMWIDTH" val="384"/>
  <p:tag name="LATEXFORMWRAP" val="True"/>
  <p:tag name="BITMAPVECTOR" val="0"/>
</p:tagLst>
</file>

<file path=ppt/tags/tag464.xml><?xml version="1.0" encoding="utf-8"?>
<p:tagLst xmlns:a="http://schemas.openxmlformats.org/drawingml/2006/main" xmlns:r="http://schemas.openxmlformats.org/officeDocument/2006/relationships" xmlns:p="http://schemas.openxmlformats.org/presentationml/2006/main">
  <p:tag name="OUTPUTDPI" val="1200"/>
  <p:tag name="ORIGINALHEIGHT" val="72.74094"/>
  <p:tag name="ORIGINALWIDTH" val="77.24032"/>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succ$&#10;&#10;\end{document}"/>
  <p:tag name="IGUANATEXSIZE" val="20"/>
  <p:tag name="IGUANATEXCURSOR" val="324"/>
  <p:tag name="TRANSPARENCY" val="True"/>
  <p:tag name="LATEXENGINEID" val="0"/>
  <p:tag name="TEMPFOLDER" val="c:\temp\"/>
  <p:tag name="LATEXFORMHEIGHT" val="312"/>
  <p:tag name="LATEXFORMWIDTH" val="384"/>
  <p:tag name="LATEXFORMWRAP" val="True"/>
  <p:tag name="BITMAPVECTOR" val="0"/>
</p:tagLst>
</file>

<file path=ppt/tags/tag465.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466.817"/>
  <p:tag name="LATEXADDIN" val="\documentclass{article}&#10;\usepackage{amsmath,amssymb}&#10;\usepackage{bm}&#10;\DeclareFontFamily{U}{mathx}{}&#10;\DeclareFontShape{U}{mathx}{m}{n}{&lt;-&gt; mathx10}{}&#10;\DeclareSymbolFont{mathx}{U}{mathx}{m}{n}&#10;%\DeclareMathAccent{\widehat}{0}{mathx}{&quot;70}&#10;\DeclareMathAccent{\widecheck}{0}{mathx}{&quot;71}&#10;\pagestyle{empty}&#10;\begin{document}&#10;\begin{align*}&#10; \epsilon := {\sf Pr}(\bm{x}_n \widehat{\succ} \bm{x}_{n'} | \bm{x}_n \succ \bm{x}_{n'}))&#10;\end{align*}&#10;&#10;\end{document}"/>
  <p:tag name="IGUANATEXSIZE" val="18"/>
  <p:tag name="IGUANATEXCURSOR" val="371"/>
  <p:tag name="TRANSPARENCY" val="True"/>
  <p:tag name="LATEXENGINEID" val="0"/>
  <p:tag name="TEMPFOLDER" val="c:\temp\"/>
  <p:tag name="LATEXFORMHEIGHT" val="402.75"/>
  <p:tag name="LATEXFORMWIDTH" val="458.25"/>
  <p:tag name="LATEXFORMWRAP" val="True"/>
  <p:tag name="BITMAPVECTOR" val="0"/>
</p:tagLst>
</file>

<file path=ppt/tags/tag466.xml><?xml version="1.0" encoding="utf-8"?>
<p:tagLst xmlns:a="http://schemas.openxmlformats.org/drawingml/2006/main" xmlns:r="http://schemas.openxmlformats.org/officeDocument/2006/relationships" xmlns:p="http://schemas.openxmlformats.org/presentationml/2006/main">
  <p:tag name="TIMING" val="|31.4"/>
</p:tagLst>
</file>

<file path=ppt/tags/tag467.xml><?xml version="1.0" encoding="utf-8"?>
<p:tagLst xmlns:a="http://schemas.openxmlformats.org/drawingml/2006/main" xmlns:r="http://schemas.openxmlformats.org/officeDocument/2006/relationships" xmlns:p="http://schemas.openxmlformats.org/presentationml/2006/main">
  <p:tag name="TIMING" val="|29.2|25.6|57.6"/>
</p:tagLst>
</file>

<file path=ppt/tags/tag468.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744.6569"/>
  <p:tag name="OUTPUTTYPE" val="PNG"/>
  <p:tag name="IGUANATEXVERSION" val="160"/>
  <p:tag name="LATEXADDIN" val="\documentclass{article}&#10;\usepackage{amsmath,bm,amsfonts}&#10;\usepackage{xcolor}&#10;\DeclareMathOperator{\prob}{Pr}&#10;\newcommand{\Expect}{{\rm I\kern-.3em E}}&#10;\pagestyle{empty}&#10;\begin{document}&#10;&#10;&#10;\begin{equation*}&#10;{\bm A}_m  = \bm{s}^{(m)}\bm{1}^{\top}&#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469.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58.4552"/>
  <p:tag name="LATEXADDIN" val="\documentclass{article}&#10;\usepackage{amsmath,bm,amsfonts}&#10;\usepackage{xcolor}&#10;\DeclareMathOperator{\prob}{Pr}&#10;\newcommand{\Expect}{{\rm I\kern-.3em E}}&#10;\pagestyle{empty}&#10;\begin{document}&#10;&#10;&#10;\begin{equation*}&#10;m\in\mathcal{H}&#10;\end{equation*}&#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47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87.4765"/>
  <p:tag name="OUTPUTTYPE" val="PNG"/>
  <p:tag name="IGUANATEXVERSION" val="160"/>
  <p:tag name="LATEXADDIN" val="\documentclass{article}&#10;\usepackage{amsmath,bm,amsfonts}&#10;\usepackage{xcolor}&#10;\DeclareMathOperator{\prob}{Pr}&#10;\newcommand{\Expect}{{\rm I\kern-.3em E}}&#10;\pagestyle{empty}&#10;\begin{document}&#10;&#10;&#10;\begin{equation*}&#10;{\bm A}_m&#10;\end{equation*}&#10;&#10;\end{document}"/>
  <p:tag name="IGUANATEXSIZE" val="20"/>
  <p:tag name="IGUANATEXCURSOR" val="215"/>
  <p:tag name="TRANSPARENCY" val="True"/>
  <p:tag name="LATEXENGINEID" val="0"/>
  <p:tag name="TEMPFOLDER" val="c:\temp\"/>
  <p:tag name="LATEXFORMHEIGHT" val="312"/>
  <p:tag name="LATEXFORMWIDTH" val="384"/>
  <p:tag name="LATEXFORMWRAP" val="True"/>
  <p:tag name="BITMAPVECTOR" val="0"/>
</p:tagLst>
</file>

<file path=ppt/tags/tag471.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3178.103"/>
  <p:tag name="OUTPUTTYPE" val="PNG"/>
  <p:tag name="IGUANATEXVERSION" val="160"/>
  <p:tag name="LATEXADDIN" val="\documentclass{article}&#10;\usepackage{amsmath,bm,amsfonts}&#10;\usepackage{xcolor}&#10;\DeclareMathOperator{\prob}{Pr}&#10;\newcommand{\Expect}{{\rm I\kern-.3em E}}&#10;\pagestyle{empty}&#10;\begin{document}&#10;&#10;&#10;\begin{equation*}&#10;{\bm A}_m(k',k):=\prob(\check{y}_n^{(m)} = k' | y_n = k) = \prob(\check{y}_n^{(m)} = k') := s_{k'}^{(m)}&#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472.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46.4192"/>
  <p:tag name="LATEXADDIN" val="\documentclass{article}&#10;\usepackage{amsmath,bm,amsfonts}&#10;\DeclareMathOperator{\prob}{Pr}&#10;\newcommand{\Expect}{{\rm I\kern-.3em E}}&#10;\pagestyle{empty}&#10;\begin{document}&#10;&#10;&#10;\begin{equation*}&#10;\Rightarrow C^{(m)} = 0\end{equation*}&#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473.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7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18.972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47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338.2077"/>
  <p:tag name="LATEXADDIN" val="\documentclass{article}&#10;\usepackage{amsmath,bm,amsfonts}&#10;\usepackage{xcolor}&#10;\DeclareMathOperator{\prob}{Pr}&#10;\newcommand{\Expect}{{\rm I\kern-.3em E}}&#10;\pagestyle{empty}&#10;\begin{document}&#10;&#10;&#10;\begin{equation*}&#10;m\in\mathcal{S}&#10;\end{equation*}&#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47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488.189"/>
  <p:tag name="LATEXADDIN" val="\documentclass{article}&#10;\usepackage{amsmath,bm,amsfonts}&#10;\DeclareMathOperator{\prob}{Pr}&#10;\newcommand{\Expect}{{\rm I\kern-.3em E}}&#10;\pagestyle{empty}&#10;\begin{document}&#10;&#10;&#10;\begin{equation*}&#10;C^{(m)} = 0\end{equation*}&#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24.559"/>
  <p:tag name="LATEXADDIN" val="\documentclass{article}&#10;\usepackage{amsmath,bm,amsfonts}&#10;\DeclareMathOperator{\prob}{Pr}&#10;\newcommand{\Expect}{{\rm I\kern-.3em E}}&#10;\pagestyle{empty}&#10;\begin{document}&#10;&#10;&#10;\begin{equation*}&#10;C^{(m)} := \max_{\bm{\pi}} I(y_n,\check{y}_n^{(m)})\geq 0\end{equation*}&#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747.6566"/>
  <p:tag name="LATEXADDIN" val="\documentclass{article}&#10;\usepackage{amsmath,bm,amsfonts}&#10;\DeclareMathOperator{\prob}{Pr}&#10;\newcommand{\Expect}{{\rm I\kern-.3em E}}&#10;\pagestyle{empty}&#10;\begin{document}&#10;&#10;&#10;\begin{equation*}&#10;C = \sum_{m=1}^{M}C^{(m)}&#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47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023.247"/>
  <p:tag name="LATEXADDIN" val="\documentclass{article}&#10;\usepackage{amsmath,bm,amsfonts}&#10;\usepackage{xcolor}&#10;\DeclareMathOperator{\prob}{Pr}&#10;\newcommand{\Expect}{{\rm I\kern-.3em E}}&#10;\pagestyle{empty}&#10;\begin{document}&#10;&#10;&#10;\begin{equation*}&#10;\prob(\check{y}_n^{(m)} = k' | y_n = k) = \prob(\check{y}_n^{(m)} = k')\end{equation*}&#10;&#10;\end{document}"/>
  <p:tag name="IGUANATEXSIZE" val="20"/>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8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60.405"/>
  <p:tag name="LATEXADDIN" val="\documentclass{article}&#10;\usepackage{amsmath,bm,amsfonts}&#10;\usepackage{xcolor}&#10;\DeclareMathOperator{\prob}{Pr}&#10;\newcommand{\Expect}{{\rm I\kern-.3em E}}&#10;\pagestyle{empty}&#10;\begin{document}&#10;&#10;&#10;\begin{equation*}&#10;{ \{\mathbf{H}^{(m)}\}_{m=1}^{M}, \bm{\pi}}&#10;\end{equation*}&#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81.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86.202"/>
  <p:tag name="LATEXADDIN" val="\documentclass{article}&#10;\usepackage{amsmath,bm,amsfonts}&#10;\usepackage{xcolor}&#10;\DeclareMathOperator{\prob}{Pr}&#10;\newcommand{\Expect}{{\rm I\kern-.3em E}}&#10;\pagestyle{empty}&#10;\begin{document}&#10;&#10;&#10;\begin{equation*}&#10;\prob(\check{y}_n^{(m)} = k' | y_n = k) &gt; \prob(\check{y}_n^{(m)} = k | y_n = k)&#10;\end{equation*}&#10;&#10;\end{document}"/>
  <p:tag name="IGUANATEXSIZE" val="20"/>
  <p:tag name="IGUANATEXCURSOR" val="286"/>
  <p:tag name="TRANSPARENCY" val="True"/>
  <p:tag name="FILENAME" val=""/>
  <p:tag name="LATEXENGINEID" val="0"/>
  <p:tag name="TEMPFOLDER" val="C:\temp\"/>
  <p:tag name="LATEXFORMHEIGHT" val="312"/>
  <p:tag name="LATEXFORMWIDTH" val="384"/>
  <p:tag name="LATEXFORMWRAP" val="True"/>
  <p:tag name="BITMAPVECTOR" val="0"/>
</p:tagLst>
</file>

<file path=ppt/tags/tag48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26.9591"/>
  <p:tag name="LATEXADDIN" val="\documentclass{article}&#10;\usepackage{amsmath,bm,amsfonts}&#10;\usepackage{xcolor}&#10;\DeclareMathOperator{\prob}{Pr}&#10;\newcommand{\Expect}{{\rm I\kern-.3em E}}&#10;\pagestyle{empty}&#10;\begin{document}&#10;&#10;&#10;\begin{equation*}&#10;k'\neq k&#10;\end{equation*}&#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483.xml><?xml version="1.0" encoding="utf-8"?>
<p:tagLst xmlns:a="http://schemas.openxmlformats.org/drawingml/2006/main" xmlns:r="http://schemas.openxmlformats.org/officeDocument/2006/relationships" xmlns:p="http://schemas.openxmlformats.org/presentationml/2006/main">
  <p:tag name="TIMING" val="|29.2|25.6|57.6"/>
</p:tagLst>
</file>

<file path=ppt/tags/tag484.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439.07"/>
  <p:tag name="OUTPUTTYPE" val="PNG"/>
  <p:tag name="IGUANATEXVERSION" val="160"/>
  <p:tag name="LATEXADDIN" val="\documentclass{article}&#10;\usepackage{amsmath,bm,amsfonts}&#10;\usepackage{xcolor}&#10;\DeclareMathOperator{\prob}{Pr}&#10;\newcommand{\Expect}{{\rm I\kern-.3em E}}&#10;\pagestyle{empty}&#10;\begin{document}&#10;&#10;&#10;\begin{equation*}&#10;%\tilde&#10;{c}_{m,m'} := \Expect[\check{y}_{n}^{(m)}\check{y}_{n}^{(m')}] - \tilde{\mu}_m\tilde{\mu}_{m'} = \Expect[\check{y}_{n}^{(m)}]\Expect[\check{y}_{n}^{(m')}]- \tilde{\mu}_m\tilde{\mu}_{m'} = 0&#10;\end{equation*}&#10;&#10;\end{document}"/>
  <p:tag name="IGUANATEXSIZE" val="20"/>
  <p:tag name="IGUANATEXCURSOR" val="207"/>
  <p:tag name="TRANSPARENCY" val="True"/>
  <p:tag name="LATEXENGINEID" val="0"/>
  <p:tag name="TEMPFOLDER" val="C:\Temp\"/>
  <p:tag name="LATEXFORMHEIGHT" val="312"/>
  <p:tag name="LATEXFORMWIDTH" val="384"/>
  <p:tag name="LATEXFORMWRAP" val="True"/>
  <p:tag name="BITMAPVECTOR" val="0"/>
</p:tagLst>
</file>

<file path=ppt/tags/tag4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73.4533"/>
  <p:tag name="LATEXADDIN" val="\documentclass{article}&#10;\usepackage{amsmath,bm,amsfonts}&#10;\usepackage{xcolor}&#10;\DeclareMathOperator{\prob}{Pr}&#10;\newcommand{\Expect}{{\rm I\kern-.3em E}}&#10;\pagestyle{empty}&#10;\begin{document}&#10;&#10;&#10;\begin{equation*}&#10;m'\in\mathcal{S} &#10;\end{equation*}&#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486.xml><?xml version="1.0" encoding="utf-8"?>
<p:tagLst xmlns:a="http://schemas.openxmlformats.org/drawingml/2006/main" xmlns:r="http://schemas.openxmlformats.org/officeDocument/2006/relationships" xmlns:p="http://schemas.openxmlformats.org/presentationml/2006/main">
  <p:tag name="OUTPUTDPI" val="1200"/>
  <p:tag name="ORIGINALHEIGHT" val="94.48819"/>
  <p:tag name="ORIGINALWIDTH" val="583.4271"/>
  <p:tag name="LATEXADDIN" val="\documentclass{article}&#10;\usepackage{amsmath,bm,amsfonts}&#10;\usepackage{xcolor}&#10;\DeclareMathOperator{\prob}{Pr}&#10;\newcommand{\Expect}{{\rm I\kern-.3em E}}&#10;\pagestyle{empty}&#10;\begin{document}&#10;&#10;&#10;\begin{equation*}&#10;m\in\mathcal{H}\cup\mathcal{S} &#10;\end{equation*}&#10;&#10;\end{document}"/>
  <p:tag name="IGUANATEXSIZE" val="20"/>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48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084.739"/>
  <p:tag name="LATEXADDIN" val="\documentclass{article}&#10;\usepackage{amsmath,bm,amsfonts}&#10;\DeclareMathOperator{\prob}{Pr}&#10;\newcommand{\Expect}{{\rm I\kern-.3em E}}&#10;\pagestyle{empty}&#10;\begin{document}&#10;&#10;&#10;\begin{equation*}&#10;%\tilde&#10;\hat{\mathbf{C}} =\mathbf{L} + \mathbf{D} = \mathbf{V}\mathbf{V}^{\top} + \mathbf{D}, \;\; \mathbf{V}\in\mathbb{R}^{M\times K}&#10;\end{equation*}&#10;\end{document}"/>
  <p:tag name="IGUANATEXSIZE" val="20"/>
  <p:tag name="IGUANATEXCURSOR" val="194"/>
  <p:tag name="TRANSPARENCY" val="True"/>
  <p:tag name="LATEXENGINEID" val="0"/>
  <p:tag name="TEMPFOLDER" val="c:\temp\"/>
  <p:tag name="LATEXFORMHEIGHT" val="312"/>
  <p:tag name="LATEXFORMWIDTH" val="384"/>
  <p:tag name="LATEXFORMWRAP" val="True"/>
  <p:tag name="BITMAPVECTOR" val="0"/>
</p:tagLst>
</file>

<file path=ppt/tags/tag488.xml><?xml version="1.0" encoding="utf-8"?>
<p:tagLst xmlns:a="http://schemas.openxmlformats.org/drawingml/2006/main" xmlns:r="http://schemas.openxmlformats.org/officeDocument/2006/relationships" xmlns:p="http://schemas.openxmlformats.org/presentationml/2006/main">
  <p:tag name="TIMING" val="|29.2|25.6|57.6"/>
</p:tagLst>
</file>

<file path=ppt/tags/tag489.xml><?xml version="1.0" encoding="utf-8"?>
<p:tagLst xmlns:a="http://schemas.openxmlformats.org/drawingml/2006/main" xmlns:r="http://schemas.openxmlformats.org/officeDocument/2006/relationships" xmlns:p="http://schemas.openxmlformats.org/presentationml/2006/main">
  <p:tag name="TIMING" val="|29.2|25.6|57.6"/>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2)}&#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90.xml><?xml version="1.0" encoding="utf-8"?>
<p:tagLst xmlns:a="http://schemas.openxmlformats.org/drawingml/2006/main" xmlns:r="http://schemas.openxmlformats.org/officeDocument/2006/relationships" xmlns:p="http://schemas.openxmlformats.org/presentationml/2006/main">
  <p:tag name="SELECTIONNAME" val="Group 22"/>
  <p:tag name="LAYER" val="3"/>
</p:tagLst>
</file>

<file path=ppt/tags/tag49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4.9832"/>
  <p:tag name="OUTPUTTYPE" val="PNG"/>
  <p:tag name="IGUANATEXVERSION" val="160"/>
  <p:tag name="LATEXADDIN" val="\documentclass{article}&#10;\usepackage{amsmath,bm,amsfonts}&#10;\usepackage{xcolor}&#10;\DeclareMathOperator{\prob}{Pr}&#10;\newcommand{\Expect}{{\rm I\kern-.3em E}}&#10;\pagestyle{empty}&#10;\begin{document}&#10;&#10;&#10;\begin{equation*}&#10;\bm x_n&#10;\end{equation*}&#10;&#10;\end{document}"/>
  <p:tag name="IGUANATEXSIZE" val="20"/>
  <p:tag name="IGUANATEXCURSOR" val="213"/>
  <p:tag name="TRANSPARENCY" val="True"/>
  <p:tag name="LATEXENGINEID" val="0"/>
  <p:tag name="TEMPFOLDER" val="c:\temp\"/>
  <p:tag name="LATEXFORMHEIGHT" val="312"/>
  <p:tag name="LATEXFORMWIDTH" val="384"/>
  <p:tag name="LATEXFORMWRAP" val="True"/>
  <p:tag name="BITMAPVECTOR" val="0"/>
</p:tagLst>
</file>

<file path=ppt/tags/tag492.xml><?xml version="1.0" encoding="utf-8"?>
<p:tagLst xmlns:a="http://schemas.openxmlformats.org/drawingml/2006/main" xmlns:r="http://schemas.openxmlformats.org/officeDocument/2006/relationships" xmlns:p="http://schemas.openxmlformats.org/presentationml/2006/main">
  <p:tag name="SELECTIONNAME" val="Group 6"/>
  <p:tag name="LAYER" val="2"/>
</p:tagLst>
</file>

<file path=ppt/tags/tag493.xml><?xml version="1.0" encoding="utf-8"?>
<p:tagLst xmlns:a="http://schemas.openxmlformats.org/drawingml/2006/main" xmlns:r="http://schemas.openxmlformats.org/officeDocument/2006/relationships" xmlns:p="http://schemas.openxmlformats.org/presentationml/2006/main">
  <p:tag name="SELECTIONNAME" val="Group 21"/>
  <p:tag name="LAYER" val="2"/>
</p:tagLst>
</file>

<file path=ppt/tags/tag4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59.843"/>
  <p:tag name="LATEXADDIN" val="\documentclass{article}&#10;\usepackage{amsmath,bm,amsfonts}&#10;\usepackage{xcolor}&#10;\DeclareMathOperator{\prob}{Pr}&#10;\newcommand{\Expect}{{\rm I\kern-.3em E}}&#10;\pagestyle{empty}&#10;\begin{document}&#10;&#10;&#10;\begin{equation*}&#10;m\in\mathcal{H}, \; \text{card}(\mathcal{H}) = M_{\mathcal{H}}&#10;\end{equation*}&#10;&#10;\end{document}"/>
  <p:tag name="IGUANATEXSIZE" val="20"/>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49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4.844"/>
  <p:tag name="LATEXADDIN" val="\documentclass{article}&#10;\usepackage{amsmath,bm,amsfonts}&#10;\usepackage{xcolor}&#10;\DeclareMathOperator{\prob}{Pr}&#10;\newcommand{\Expect}{{\rm I\kern-.3em E}}&#10;\pagestyle{empty}&#10;\begin{document}&#10;&#10;&#10;\begin{equation*}&#10;m\in\mathcal{A}, \; \text{card}(\mathcal{A}) = M_{\mathcal{A}}&#10;\end{equation*}&#10;&#10;\end{document}"/>
  <p:tag name="IGUANATEXSIZE" val="20"/>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496.xml><?xml version="1.0" encoding="utf-8"?>
<p:tagLst xmlns:a="http://schemas.openxmlformats.org/drawingml/2006/main" xmlns:r="http://schemas.openxmlformats.org/officeDocument/2006/relationships" xmlns:p="http://schemas.openxmlformats.org/presentationml/2006/main">
  <p:tag name="TIMING" val="|18.5"/>
</p:tagLst>
</file>

<file path=ppt/tags/tag497.xml><?xml version="1.0" encoding="utf-8"?>
<p:tagLst xmlns:a="http://schemas.openxmlformats.org/drawingml/2006/main" xmlns:r="http://schemas.openxmlformats.org/officeDocument/2006/relationships" xmlns:p="http://schemas.openxmlformats.org/presentationml/2006/main">
  <p:tag name="OUTPUTDPI" val="1200"/>
  <p:tag name="ORIGINALHEIGHT" val="234.7206"/>
  <p:tag name="ORIGINALWIDTH" val="3807.274"/>
  <p:tag name="LATEXADDIN" val="\documentclass{article}&#10;\usepackage{amsmath,bm,amsfonts}&#10;\DeclareMathOperator{\prob}{Pr}&#10;\newcommand{\Expect}{{\rm I\kern-.3em E}}&#10;\pagestyle{empty}&#10;\begin{document}&#10;&#10;&#10;\begin{equation*}&#10;\sigma_{m,m'} := \prob\left(\check{y}_n^{(m)} = \check{y}_n^{(m')}\right)  = \text{tr}\left(\mathbf{H}^{(m)}\text{diag}(\bm{\pi}){\mathbf{H}^{(m')}}^{\top}\right) = {\bm{u}^{(m)}}^{\top}{\bm{u}^{(m')}}&#10;\end{equation*}&#10;\end{document}"/>
  <p:tag name="IGUANATEXSIZE" val="20"/>
  <p:tag name="IGUANATEXCURSOR" val="350"/>
  <p:tag name="TRANSPARENCY" val="True"/>
  <p:tag name="FILENAME" val=""/>
  <p:tag name="LATEXENGINEID" val="0"/>
  <p:tag name="TEMPFOLDER" val="C:\temp\"/>
  <p:tag name="LATEXFORMHEIGHT" val="478.5"/>
  <p:tag name="LATEXFORMWIDTH" val="556.5"/>
  <p:tag name="LATEXFORMWRAP" val="True"/>
  <p:tag name="BITMAPVECTOR" val="0"/>
</p:tagLst>
</file>

<file path=ppt/tags/tag49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408.324"/>
  <p:tag name="LATEXADDIN" val="\documentclass{article}&#10;\usepackage{amsmath,bm,amsfonts}&#10;\DeclareMathOperator{\prob}{Pr}&#10;\newcommand{\Expect}{{\rm I\kern-.3em E}}&#10;\pagestyle{empty}&#10;\begin{document}&#10;&#10;&#10;\begin{equation*}&#10;[\mathbf{\Sigma}]_{m,m'} = \sigma_{m,m'} : M\times M&#10;\end{equation*}&#10;\end{document}"/>
  <p:tag name="IGUANATEXSIZE" val="20"/>
  <p:tag name="IGUANATEXCURSOR" val="238"/>
  <p:tag name="TRANSPARENCY" val="True"/>
  <p:tag name="FILENAME" val=""/>
  <p:tag name="LATEXENGINEID" val="0"/>
  <p:tag name="TEMPFOLDER" val="C:\temp\"/>
  <p:tag name="LATEXFORMHEIGHT" val="478.5"/>
  <p:tag name="LATEXFORMWIDTH" val="556.5"/>
  <p:tag name="LATEXFORMWRAP" val="True"/>
  <p:tag name="BITMAPVECTOR" val="0"/>
</p:tagLst>
</file>

<file path=ppt/tags/tag499.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2142.482"/>
  <p:tag name="OUTPUTTYPE" val="PNG"/>
  <p:tag name="IGUANATEXVERSION" val="160"/>
  <p:tag name="LATEXADDIN" val="\documentclass{article}&#10;\usepackage{amsmath,bm,amsfonts}&#10;\DeclareMathOperator{\prob}{Pr}&#10;\newcommand{\Expect}{{\rm I\kern-.3em E}}&#10;\pagestyle{empty}&#10;\begin{document}&#10;&#10;&#10;\begin{align*}&#10;\bm{u}^{(m)} := \text{vec}(\text{diag}(\bm{\pi})^{1/2}{\mathbf{H}^{(m)}}^{\top}) : K^2\times 1&#10;\end{align*}&#10;&#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bm,amsfonts}&#10;\DeclareMathOperator{\prob}{Pr}&#10;\newcommand{\Expect}{{\rm I\kern-.3em E}}&#10;\pagestyle{empty}&#10;\begin{document}&#10;&#10;&#10;\begin{equation*}&#10;y&#10;\end{equation*}&#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LATEXADDIN" val="\documentclass{article}&#10;\usepackage{amsmath,bm,amsfonts}&#10;\DeclareMathOperator{\prob}{Pr}&#10;\newcommand{\Expect}{{\rm I\kern-.3em E}}&#10;\pagestyle{empty}&#10;\begin{document}&#10;&#10;&#10;\begin{equation*}&#10;\check{y}_n^{(1)}&#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00.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570.304"/>
  <p:tag name="LATEXADDIN" val="\documentclass{article}&#10;\usepackage{amsmath,bm,amsfonts}&#10;\DeclareMathOperator{\prob}{Pr}&#10;\newcommand{\Expect}{{\rm I\kern-.3em E}}&#10;\pagestyle{empty}&#10;\begin{document}&#10;&#10;&#10;\begin{equation*}&#10;\sigma_{m,m} := \prob(\check{y}_n^{(m)} = \check{y}_n^{(m)}) = 1&#10;\end{equation*}&#10;\end{document}"/>
  <p:tag name="IGUANATEXSIZE" val="20"/>
  <p:tag name="IGUANATEXCURSOR" val="200"/>
  <p:tag name="TRANSPARENCY" val="True"/>
  <p:tag name="FILENAME" val=""/>
  <p:tag name="LATEXENGINEID" val="0"/>
  <p:tag name="TEMPFOLDER" val="C:\temp\"/>
  <p:tag name="LATEXFORMHEIGHT" val="478.5"/>
  <p:tag name="LATEXFORMWIDTH" val="556.5"/>
  <p:tag name="LATEXFORMWRAP" val="True"/>
  <p:tag name="BITMAPVECTOR" val="0"/>
</p:tagLst>
</file>

<file path=ppt/tags/tag501.xml><?xml version="1.0" encoding="utf-8"?>
<p:tagLst xmlns:a="http://schemas.openxmlformats.org/drawingml/2006/main" xmlns:r="http://schemas.openxmlformats.org/officeDocument/2006/relationships" xmlns:p="http://schemas.openxmlformats.org/presentationml/2006/main">
  <p:tag name="SELECTIONNAME" val="Group 27"/>
  <p:tag name="LAYER" val="3"/>
</p:tagLst>
</file>

<file path=ppt/tags/tag502.xml><?xml version="1.0" encoding="utf-8"?>
<p:tagLst xmlns:a="http://schemas.openxmlformats.org/drawingml/2006/main" xmlns:r="http://schemas.openxmlformats.org/officeDocument/2006/relationships" xmlns:p="http://schemas.openxmlformats.org/presentationml/2006/main">
  <p:tag name="SELECTIONNAME" val="Group 26"/>
  <p:tag name="LAYER" val="2"/>
</p:tagLst>
</file>

<file path=ppt/tags/tag50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2514.436"/>
  <p:tag name="LATEXADDIN" val="\documentclass{article}&#10;\usepackage{amsmath,bm,amsfonts}&#10;\DeclareMathOperator{\prob}{Pr}&#10;\newcommand{\Expect}{{\rm I\kern-.3em E}}&#10;\pagestyle{empty}&#10;\begin{document}&#10;&#10;&#10;\begin{align*}&#10;\label{eq:XCov}&#10;\mathbf{\Sigma} = \mathbf{C} + \mathbf{I} = &#10;   \left[\begin{array}{c|c} \mathbf{C}_\mathcal{H}  &amp; \mathbf{C}_{\mathcal{H},\mathcal{A}} \\ \hline \mathbf{C}_{\mathcal{A},\mathcal{H}} &amp; \mathbf{C}_{\mathcal{A}} \end{array}\right] + &#10;   \left[\begin{array}{c c} \mathbf{I}_\mathcal{H} &amp; \\ &amp;\mathbf{I}_{\mathcal{A}} \end{array}\right]&#10;\end{align*}&#10;&#10;\end{document}"/>
  <p:tag name="IGUANATEXSIZE" val="20"/>
  <p:tag name="IGUANATEXCURSOR" val="543"/>
  <p:tag name="TRANSPARENCY" val="True"/>
  <p:tag name="FILENAME" val=""/>
  <p:tag name="LATEXENGINEID" val="0"/>
  <p:tag name="TEMPFOLDER" val="C:\temp\"/>
  <p:tag name="LATEXFORMHEIGHT" val="312"/>
  <p:tag name="LATEXFORMWIDTH" val="384"/>
  <p:tag name="LATEXFORMWRAP" val="True"/>
  <p:tag name="BITMAPVECTOR" val="0"/>
</p:tagLst>
</file>

<file path=ppt/tags/tag50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207.349"/>
  <p:tag name="LATEXADDIN" val="\documentclass{article}&#10;\usepackage{amsmath,bm,amsfonts}&#10;\DeclareMathOperator{\prob}{Pr}&#10;\newcommand{\Expect}{{\rm I\kern-.3em E}}&#10;\pagestyle{empty}&#10;\begin{document}&#10;&#10;&#10;\begin{align*}&#10;\text{rank}\left(&#10;\begin{bmatrix} &#10;\mathbf{C}_{\mathcal{H}} \\&#10;\mathbf{C}_{\mathcal{A},\mathcal{H}}&#10;\end{bmatrix}\right) \leq K^2&#10;\end{align*}&#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50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96.4754"/>
  <p:tag name="LATEXADDIN" val="\documentclass{article}&#10;\usepackage{amsmath,bm,amsfonts}&#10;\DeclareMathOperator{\prob}{Pr}&#10;\newcommand{\Expect}{{\rm I\kern-.3em E}}&#10;\pagestyle{empty}&#10;\begin{document}&#10;&#10;&#10;\begin{align*}&#10;M_{\mathcal{H}}&#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06.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532.4335"/>
  <p:tag name="LATEXADDIN" val="\documentclass{article}&#10;\usepackage{amsmath,bm,amsfonts}&#10;\DeclareMathOperator{\prob}{Pr}&#10;\newcommand{\Expect}{{\rm I\kern-.3em E}}&#10;\pagestyle{empty}&#10;\begin{document}&#10;&#10;&#10;\begin{align*}&#10;M_{\mathcal{H}} &gt; K^2&#10;\end{align*}&#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07.xml><?xml version="1.0" encoding="utf-8"?>
<p:tagLst xmlns:a="http://schemas.openxmlformats.org/drawingml/2006/main" xmlns:r="http://schemas.openxmlformats.org/officeDocument/2006/relationships" xmlns:p="http://schemas.openxmlformats.org/presentationml/2006/main">
  <p:tag name="TIMING" val="|29.2|25.6|57.6"/>
</p:tagLst>
</file>

<file path=ppt/tags/tag508.xml><?xml version="1.0" encoding="utf-8"?>
<p:tagLst xmlns:a="http://schemas.openxmlformats.org/drawingml/2006/main" xmlns:r="http://schemas.openxmlformats.org/officeDocument/2006/relationships" xmlns:p="http://schemas.openxmlformats.org/presentationml/2006/main">
  <p:tag name="TIMING" val="|31.4"/>
</p:tagLst>
</file>

<file path=ppt/tags/tag509.xml><?xml version="1.0" encoding="utf-8"?>
<p:tagLst xmlns:a="http://schemas.openxmlformats.org/drawingml/2006/main" xmlns:r="http://schemas.openxmlformats.org/officeDocument/2006/relationships" xmlns:p="http://schemas.openxmlformats.org/presentationml/2006/main">
  <p:tag name="TIMING" val="|47.4|21.9"/>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1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401.95"/>
  <p:tag name="OUTPUTTYPE" val="PNG"/>
  <p:tag name="IGUANATEXVERSION" val="160"/>
  <p:tag name="LATEXADDIN" val="\documentclass{article}&#10;\usepackage{amsmath,bm,amsfonts}&#10;\DeclareMathOperator{\prob}{Pr}&#10;\newcommand{\Expect}{{\rm I\kern-.3em E}}&#10;\pagestyle{empty}&#10;\begin{document}&#10;&#10;&#10;\begin{equation*}&#10;\tilde{\bm A}_m(k,k') = &#10;    \prob\left(\check{y}_n^{(m)} = k | z_n^{(j)}=k'\right), m\in\mathcal{C}_{j}&#10;\end{equation*}&#10;&#10;\end{document}"/>
  <p:tag name="IGUANATEXSIZE" val="20"/>
  <p:tag name="IGUANATEXCURSOR" val="192"/>
  <p:tag name="TRANSPARENCY" val="True"/>
  <p:tag name="LATEXENGINEID" val="0"/>
  <p:tag name="TEMPFOLDER" val="c:\temp\"/>
  <p:tag name="LATEXFORMHEIGHT" val="312"/>
  <p:tag name="LATEXFORMWIDTH" val="384"/>
  <p:tag name="LATEXFORMWRAP" val="True"/>
  <p:tag name="BITMAPVECTOR" val="0"/>
</p:tagLst>
</file>

<file path=ppt/tags/tag511.xml><?xml version="1.0" encoding="utf-8"?>
<p:tagLst xmlns:a="http://schemas.openxmlformats.org/drawingml/2006/main" xmlns:r="http://schemas.openxmlformats.org/officeDocument/2006/relationships" xmlns:p="http://schemas.openxmlformats.org/presentationml/2006/main">
  <p:tag name="SELECTIONNAME" val="Group 15"/>
  <p:tag name="LAYER" val="3"/>
</p:tagLst>
</file>

<file path=ppt/tags/tag51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502.4372"/>
  <p:tag name="OUTPUTTYPE" val="PNG"/>
  <p:tag name="IGUANATEXVERSION" val="160"/>
  <p:tag name="LATEXADDIN" val="\documentclass{article}&#10;\usepackage{amsmath,bm,amsfonts}&#10;\DeclareMathOperator{\prob}{Pr}&#10;\newcommand{\Expect}{{\rm I\kern-.3em E}}&#10;\pagestyle{empty}&#10;\begin{document}&#10;&#10;&#10;\begin{equation*}&#10;\check{y}_n^{(M_{J-1+1})}&#10;\end{equation*}&#10;&#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51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6.228"/>
  <p:tag name="OUTPUTTYPE" val="PNG"/>
  <p:tag name="IGUANATEXVERSION" val="160"/>
  <p:tag name="LATEXADDIN" val="\documentclass{article}&#10;\usepackage{amsmath,bm,amsfonts}&#10;\DeclareMathOperator{\prob}{Pr}&#10;\newcommand{\Expect}{{\rm I\kern-.3em E}}&#10;\pagestyle{empty}&#10;\begin{document}&#10;&#10;&#10;\begin{equation*}&#10;z_n^{(1)}&#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9.7263"/>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852.268"/>
  <p:tag name="OUTPUTTYPE" val="PNG"/>
  <p:tag name="IGUANATEXVERSION" val="160"/>
  <p:tag name="LATEXADDIN" val="\documentclass{article}&#10;\usepackage{amsmath,bm,amsfonts}&#10;\DeclareMathOperator{\prob}{Pr}&#10;\newcommand{\Expect}{{\rm I\kern-.3em E}}&#10;\pagestyle{empty}&#10;\begin{document}&#10;&#10;&#10;\begin{equation*}&#10;{\bm\Xi}^{(j)}(k,k') = &#10;    \prob\left(z_n^{(j)} = k | y_n=k'\right)&#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51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17.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473.1909"/>
  <p:tag name="OUTPUTTYPE" val="PNG"/>
  <p:tag name="IGUANATEXVERSION" val="160"/>
  <p:tag name="LATEXADDIN" val="\documentclass{article}&#10;\usepackage{amsmath,bm,amsfonts}&#10;\DeclareMathOperator{\prob}{Pr}&#10;\newcommand{\Expect}{{\rm I\kern-.3em E}}&#10;\pagestyle{empty}&#10;\begin{document}&#10;&#10;&#10;\begin{equation*}&#10;\{z_n^{(j)}\}_{j=1}^{J}&#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51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2.4784"/>
  <p:tag name="OUTPUTTYPE" val="PNG"/>
  <p:tag name="IGUANATEXVERSION" val="160"/>
  <p:tag name="LATEXADDIN" val="\documentclass{article}&#10;\usepackage{amsmath,bm,amsfonts}&#10;\DeclareMathOperator{\prob}{Pr}&#10;\newcommand{\Expect}{{\rm I\kern-.3em E}}&#10;\pagestyle{empty}&#10;\begin{document}&#10;&#10;&#10;\begin{equation*}&#10;z_n^{(j)}&#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19.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595.4256"/>
  <p:tag name="OUTPUTTYPE" val="PNG"/>
  <p:tag name="IGUANATEXVERSION" val="160"/>
  <p:tag name="LATEXADDIN" val="\documentclass{article}&#10;\usepackage{amsmath,bm,amsfonts}&#10;\DeclareMathOperator{\prob}{Pr}&#10;\newcommand{\Expect}{{\rm I\kern-.3em E}}&#10;\pagestyle{empty}&#10;\begin{document}&#10;&#10;&#10;\begin{equation*}&#10;\{\check{y}_n^{(m)}\}_{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RIGINALHEIGHT" val="162.75"/>
  <p:tag name="ORIGINALWIDTH" val="1097.25"/>
  <p:tag name="OUTPUTDPI" val="1200"/>
  <p:tag name="LATEXADDIN" val="\documentclass{article}&#10;\usepackage{amsmath,bm,amsfonts}&#10;\DeclareMathOperator{\prob}{Pr}&#10;\newcommand{\Expect}{{\rm I\kern-.3em E}}&#10;\pagestyle{empty}&#10;\begin{document}&#10;&#10;&#10;\begin{equation*}&#10;\{(\bm{x}_n , y_n)\}_{n=1}^{N}\overset{\text{i.i.d.}}{\sim}\mathcal{P}&#10;\end{equation*}&#10;&#10;\end{document}"/>
  <p:tag name="IGUANATEXSIZE" val="20"/>
  <p:tag name="IGUANATEXCURSOR" val="204"/>
  <p:tag name="TRANSPARENCY" val="True"/>
  <p:tag name="FILENAME" val=""/>
  <p:tag name="INPUTTYPE" val="0"/>
  <p:tag name="LATEXENGINEID" val="0"/>
  <p:tag name="TEMPFOLDER" val="c:\temp\"/>
</p:tagLst>
</file>

<file path=ppt/tags/tag520.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98.2002"/>
  <p:tag name="OUTPUTTYPE" val="PNG"/>
  <p:tag name="IGUANATEXVERSION" val="160"/>
  <p:tag name="LATEXADDIN" val="\documentclass{article}&#10;\usepackage{amsmath,bm,amsfonts}&#10;\DeclareMathOperator{\prob}{Pr}&#10;\newcommand{\Expect}{{\rm I\kern-.3em E}}&#10;\pagestyle{empty}&#10;\begin{document}&#10;&#10;&#10;\begin{equation*}&#10;\{\mathcal{C}_{j}\}_{j=1}^{J}&#10;\end{equation*}&#10;&#10;\end{document}"/>
  <p:tag name="IGUANATEXSIZE" val="20"/>
  <p:tag name="IGUANATEXCURSOR" val="214"/>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2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506.9366"/>
  <p:tag name="OUTPUTTYPE" val="PNG"/>
  <p:tag name="IGUANATEXVERSION" val="160"/>
  <p:tag name="LATEXADDIN" val="\documentclass{article}&#10;\usepackage{amsmath,bm,amsfonts}&#10;\DeclareMathOperator{\prob}{Pr}&#10;\newcommand{\Expect}{{\rm I\kern-.3em E}}&#10;\pagestyle{empty}&#10;\begin{document}&#10;&#10;&#10;\begin{equation*}&#10;M_j = |\mathcal{C}_{j}|&#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2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09.6363"/>
  <p:tag name="OUTPUTTYPE" val="PNG"/>
  <p:tag name="IGUANATEXVERSION" val="160"/>
  <p:tag name="LATEXADDIN" val="\documentclass{article}&#10;\usepackage{amsmath,bm,amsfonts}&#10;\DeclareMathOperator{\prob}{Pr}&#10;\newcommand{\Expect}{{\rm I\kern-.3em E}}&#10;\pagestyle{empty}&#10;\begin{document}&#10;&#10;&#10;\begin{equation*}&#10;z_n^{(j)}\in\{1,\ldots,K\}&#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23.xml><?xml version="1.0" encoding="utf-8"?>
<p:tagLst xmlns:a="http://schemas.openxmlformats.org/drawingml/2006/main" xmlns:r="http://schemas.openxmlformats.org/officeDocument/2006/relationships" xmlns:p="http://schemas.openxmlformats.org/presentationml/2006/main">
  <p:tag name="SELECTIONNAME" val="Group 81"/>
  <p:tag name="LAYER" val="2"/>
</p:tagLst>
</file>

<file path=ppt/tags/tag524.xml><?xml version="1.0" encoding="utf-8"?>
<p:tagLst xmlns:a="http://schemas.openxmlformats.org/drawingml/2006/main" xmlns:r="http://schemas.openxmlformats.org/officeDocument/2006/relationships" xmlns:p="http://schemas.openxmlformats.org/presentationml/2006/main">
  <p:tag name="SELECTIONNAME" val="Group 51"/>
  <p:tag name="LAYER" val="2"/>
</p:tagLst>
</file>

<file path=ppt/tags/tag525.xml><?xml version="1.0" encoding="utf-8"?>
<p:tagLst xmlns:a="http://schemas.openxmlformats.org/drawingml/2006/main" xmlns:r="http://schemas.openxmlformats.org/officeDocument/2006/relationships" xmlns:p="http://schemas.openxmlformats.org/presentationml/2006/main">
  <p:tag name="SELECTIONNAME" val="Group 67"/>
  <p:tag name="LAYER" val="2"/>
</p:tagLst>
</file>

<file path=ppt/tags/tag526.xml><?xml version="1.0" encoding="utf-8"?>
<p:tagLst xmlns:a="http://schemas.openxmlformats.org/drawingml/2006/main" xmlns:r="http://schemas.openxmlformats.org/officeDocument/2006/relationships" xmlns:p="http://schemas.openxmlformats.org/presentationml/2006/main">
  <p:tag name="SELECTIONNAME" val="Group 96"/>
  <p:tag name="LAYER" val="2"/>
</p:tagLst>
</file>

<file path=ppt/tags/tag527.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28.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35.4706"/>
  <p:tag name="OUTPUTTYPE" val="PNG"/>
  <p:tag name="IGUANATEXVERSION" val="160"/>
  <p:tag name="LATEXADDIN" val="\documentclass{article}&#10;\usepackage{amsmath,bm,amsfonts}&#10;\DeclareMathOperator{\prob}{Pr}&#10;\newcommand{\Expect}{{\rm I\kern-.3em E}}&#10;\pagestyle{empty}&#10;\begin{document}&#10;&#10;&#10;\begin{equation*}&#10;\check{y}_n^{(M)}&#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2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274.4657"/>
  <p:tag name="OUTPUTTYPE" val="PNG"/>
  <p:tag name="IGUANATEXVERSION" val="160"/>
  <p:tag name="LATEXADDIN" val="\documentclass{article}&#10;\usepackage{amsmath,bm,amsfonts}&#10;\DeclareMathOperator{\prob}{Pr}&#10;\newcommand{\Expect}{{\rm I\kern-.3em E}}&#10;\pagestyle{empty}&#10;\begin{document}&#10;&#10;&#10;\begin{equation*}&#10;\check{y}_n^{(M_1)}&#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TIMING" val="|19.4|42.8"/>
</p:tagLst>
</file>

<file path=ppt/tags/tag53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9775"/>
  <p:tag name="OUTPUTTYPE" val="PNG"/>
  <p:tag name="IGUANATEXVERSION" val="160"/>
  <p:tag name="LATEXADDIN" val="\documentclass{article}&#10;\usepackage{amsmath,bm,amsfonts}&#10;\DeclareMathOperator{\prob}{Pr}&#10;\newcommand{\Expect}{{\rm I\kern-.3em E}}&#10;\pagestyle{empty}&#10;\begin{document}&#10;&#10;&#10;\begin{equation*}&#10;\check{y}_n^{(1)}&#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53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15.4856"/>
  <p:tag name="LATEXADDIN" val="\documentclass{article}&#10;\usepackage{amsmath,bm,amsfonts}&#10;\DeclareMathOperator{\prob}{Pr}&#10;\newcommand{\Expect}{{\rm I\kern-.3em E}}&#10;\pagestyle{empty}&#10;\begin{document}&#10;&#10;&#10;\begin{equation*}&#10;y_n&#10;\end{equation*}&#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532.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33.xml><?xml version="1.0" encoding="utf-8"?>
<p:tagLst xmlns:a="http://schemas.openxmlformats.org/drawingml/2006/main" xmlns:r="http://schemas.openxmlformats.org/officeDocument/2006/relationships" xmlns:p="http://schemas.openxmlformats.org/presentationml/2006/main">
  <p:tag name="ORIGINALHEIGHT" val="13.5"/>
  <p:tag name="ORIGINALWIDTH" val="123.75"/>
  <p:tag name="OUTPUTDPI" val="1200"/>
  <p:tag name="LATEXADDIN" val="\documentclass{article}&#10;\usepackage{amsmath,bm,amsfonts}&#10;\DeclareMathOperator{\prob}{Pr}&#10;\newcommand{\Expect}{{\rm I\kern-.3em E}}&#10;\pagestyle{empty}&#10;\begin{document}&#10;&#10;&#10;\begin{equation*}&#10;\ldots&#10;\end{equation*}&#10;&#10;\end{document}"/>
  <p:tag name="IGUANATEXSIZE" val="20"/>
  <p:tag name="IGUANATEXCURSOR" val="192"/>
  <p:tag name="TRANSPARENCY" val="True"/>
  <p:tag name="FILENAME" val=""/>
  <p:tag name="INPUTTYPE" val="0"/>
  <p:tag name="LATEXENGINEID" val="0"/>
  <p:tag name="TEMPFOLDER" val="c:\temp\"/>
</p:tagLst>
</file>

<file path=ppt/tags/tag534.xml><?xml version="1.0" encoding="utf-8"?>
<p:tagLst xmlns:a="http://schemas.openxmlformats.org/drawingml/2006/main" xmlns:r="http://schemas.openxmlformats.org/officeDocument/2006/relationships" xmlns:p="http://schemas.openxmlformats.org/presentationml/2006/main">
  <p:tag name="TIMING" val="|29.2|25.6|57.6"/>
</p:tagLst>
</file>

<file path=ppt/tags/tag535.xml><?xml version="1.0" encoding="utf-8"?>
<p:tagLst xmlns:a="http://schemas.openxmlformats.org/drawingml/2006/main" xmlns:r="http://schemas.openxmlformats.org/officeDocument/2006/relationships" xmlns:p="http://schemas.openxmlformats.org/presentationml/2006/main">
  <p:tag name="TIMING" val="|29.2|25.6|57.6"/>
</p:tagLst>
</file>

<file path=ppt/tags/tag53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70.9411"/>
  <p:tag name="OUTPUTTYPE" val="PNG"/>
  <p:tag name="IGUANATEXVERSION" val="160"/>
  <p:tag name="LATEXADDIN" val="\documentclass{article}&#10;\usepackage{amsmath,bm,amsfonts}&#10;\DeclareMathOperator{\prob}{Pr}&#10;\newcommand{\Expect}{{\mathbb{E}}}&#10;\pagestyle{empty}&#10;\begin{document}&#10;&#10;&#10;\begin{align*}&#10;\prob(y_n |\check{\mathcal{Y}})&#10;\end{alig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53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523.4346"/>
  <p:tag name="LATEXADDIN" val="\documentclass{article}&#10;\usepackage{amsmath,bm,amsfonts}&#10;\DeclareMathOperator{\prob}{Pr}&#10;\newcommand{\Expect}{{\mathbb{E}}}&#10;\pagestyle{empty}&#10;\begin{document}&#10;&#10;&#10;\begin{align*}&#10;    \lambda_t = t^{-0.6}&#10;\end{align*}&#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53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86.052"/>
  <p:tag name="LATEXADDIN" val="\documentclass{article}&#10;\usepackage{amsmath,bm,amsfonts}&#10;\DeclareMathOperator{\prob}{Pr}&#10;\newcommand{\Expect}{{\mathbb{E}}}&#10;\pagestyle{empty}&#10;\begin{document}&#10;&#10;&#10;\begin{align*}&#10;\varepsilon = \begin{cases} 0.5 &amp; t=1,\ldots,100 \\&#10;0.05 &amp; t=101,\ldots,1000&#10;\end{cases}&#10;\end{align*}&#10;\end{document}"/>
  <p:tag name="IGUANATEXSIZE" val="20"/>
  <p:tag name="IGUANATEXCURSOR" val="252"/>
  <p:tag name="TRANSPARENCY" val="True"/>
  <p:tag name="FILENAME" val=""/>
  <p:tag name="LATEXENGINEID" val="0"/>
  <p:tag name="TEMPFOLDER" val="C:\temp\"/>
  <p:tag name="LATEXFORMHEIGHT" val="312"/>
  <p:tag name="LATEXFORMWIDTH" val="384"/>
  <p:tag name="LATEXFORMWRAP" val="True"/>
  <p:tag name="BITMAPVECTOR" val="0"/>
</p:tagLst>
</file>

<file path=ppt/tags/tag53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399.325"/>
  <p:tag name="LATEXADDIN" val="\documentclass{article}&#10;\usepackage{amsmath,bm,amsfonts}&#10;\DeclareMathOperator{\prob}{Pr}&#10;\newcommand{\Expect}{{\rm I\kern-.3em E}}&#10;\pagestyle{empty}&#10;\begin{document}&#10;&#10;\begin{equation*}&#10;N = 807, M = 109, K = 4&#10;\end{equation*}&#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1572.553"/>
  <p:tag name="OUTPUTTYPE" val="PNG"/>
  <p:tag name="IGUANATEXVERSION" val="160"/>
  <p:tag name="LATEXADDIN" val="\documentclass{article}&#10;\usepackage{amsmath,bm,amsfonts}&#10;\DeclareMathOperator{\prob}{Pr}&#10;\newcommand{\Expect}{{\rm I\kern-.3em E}}&#10;\pagestyle{empty}&#10;\begin{document}&#10;&#10;&#10;\begin{equation*}&#10;{\bm A}_m&#10;%:= [\bm{h}_1^{(m)},\ldots,\bm{h}_K^{(m)}]&#10;\in\mathbb{R}^{K\times K}, \; \; m=1,\ldots,M&#10;\end{equation*}&#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540.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14.061"/>
  <p:tag name="LATEXADDIN" val="\documentclass{article}&#10;\usepackage{amsmath,bm,amsfonts}&#10;\DeclareMathOperator{\prob}{Pr}&#10;\newcommand{\Expect}{{\rm I\kern-.3em E}}&#10;\pagestyle{empty}&#10;\begin{document}&#10;&#10;\begin{equation*}&#10;N = 2,665, M = 155, K = 5&#10;\end{equation*}&#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41.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2578.927"/>
  <p:tag name="OUTPUTTYPE" val="PNG"/>
  <p:tag name="IGUANATEXVERSION" val="160"/>
  <p:tag name="LATEXADDIN" val="\documentclass{article}&#10;\usepackage{amsmath,bm,amsfonts}&#10;\DeclareMathOperator{\prob}{Pr}&#10;\newcommand{\Expect}{{\rm I\kern-.3em E}}&#10;\pagestyle{empty}&#10;\begin{document}&#10;&#10;&#10;\begin{equation*}&#10;[\bm A_{m}(z_n=z)]_{k,k'} = {\sf Pr}(\check{y}_n^{(m)}=k|y_n=k',z_n=z)&#10;\end{equation*}&#10;&#10;\end{document}"/>
  <p:tag name="IGUANATEXSIZE" val="20"/>
  <p:tag name="IGUANATEXCURSOR" val="256"/>
  <p:tag name="TRANSPARENCY" val="True"/>
  <p:tag name="LATEXENGINEID" val="0"/>
  <p:tag name="TEMPFOLDER" val="c:\temp\"/>
  <p:tag name="LATEXFORMHEIGHT" val="312"/>
  <p:tag name="LATEXFORMWIDTH" val="384"/>
  <p:tag name="LATEXFORMWRAP" val="True"/>
  <p:tag name="BITMAPVECTOR" val="0"/>
</p:tagLst>
</file>

<file path=ppt/tags/tag5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67.6791"/>
  <p:tag name="OUTPUTTYPE" val="PNG"/>
  <p:tag name="IGUANATEXVERSION" val="160"/>
  <p:tag name="LATEXADDIN" val="\documentclass{article}&#10;\usepackage{amsmath,bm,amsfonts}&#10;\DeclareMathOperator{\prob}{Pr}&#10;\newcommand{\Expect}{{\rm I\kern-.3em E}}&#10;\pagestyle{empty}&#10;\begin{document}&#10;&#10;&#10;\begin{equation*}&#10;z_n\in\{0,1\}&#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543.xml><?xml version="1.0" encoding="utf-8"?>
<p:tagLst xmlns:a="http://schemas.openxmlformats.org/drawingml/2006/main" xmlns:r="http://schemas.openxmlformats.org/officeDocument/2006/relationships" xmlns:p="http://schemas.openxmlformats.org/presentationml/2006/main">
  <p:tag name="TIMING" val="|25.1|18.8"/>
</p:tagLst>
</file>

<file path=ppt/tags/tag544.xml><?xml version="1.0" encoding="utf-8"?>
<p:tagLst xmlns:a="http://schemas.openxmlformats.org/drawingml/2006/main" xmlns:r="http://schemas.openxmlformats.org/officeDocument/2006/relationships" xmlns:p="http://schemas.openxmlformats.org/presentationml/2006/main">
  <p:tag name="TIMING" val="|25.1|18.8"/>
</p:tagLst>
</file>

<file path=ppt/tags/tag545.xml><?xml version="1.0" encoding="utf-8"?>
<p:tagLst xmlns:a="http://schemas.openxmlformats.org/drawingml/2006/main" xmlns:r="http://schemas.openxmlformats.org/officeDocument/2006/relationships" xmlns:p="http://schemas.openxmlformats.org/presentationml/2006/main">
  <p:tag name="TIMING" val="|29.2|25.6|57.6"/>
</p:tagLst>
</file>

<file path=ppt/tags/tag546.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547.xml><?xml version="1.0" encoding="utf-8"?>
<p:tagLst xmlns:a="http://schemas.openxmlformats.org/drawingml/2006/main" xmlns:r="http://schemas.openxmlformats.org/officeDocument/2006/relationships" xmlns:p="http://schemas.openxmlformats.org/presentationml/2006/main">
  <p:tag name="OUTPUTDPI" val="1200"/>
  <p:tag name="ORIGINALHEIGHT" val="197.9753"/>
  <p:tag name="ORIGINALWIDTH" val="1326.584"/>
  <p:tag name="LATEXADDIN" val="\documentclass{article}&#10;\usepackage{amsmath,bm,amsfonts}&#10;\DeclareMathOperator{\prob}{Pr}&#10;\newcommand{\Expect}{{\rm I\kern-.3em E}}&#10;\pagestyle{empty}&#10;\begin{document}&#10;&#10;\begin{align*}&#10;\label{eq:main_SC}&#10;    \min_{\mathbf{Z}} \|\hat{\mathbf{C}} - \hat{\mathbf{C}}\mathbf{Z}\|_F^2 +  \rho r(\mathbf{Z})&#10;\end{align*}&#10;&#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54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79.603"/>
  <p:tag name="LATEXADDIN" val="\documentclass{article}&#10;\usepackage{amsmath,bm,amsfonts}&#10;\DeclareMathOperator{\prob}{Pr}&#10;\newcommand{\Expect}{{\rm I\kern-.3em E}}&#10;\pagestyle{empty}&#10;\begin{document}&#10;&#10;&#10;\begin{align*}&#10;\hat{\mathcal{H}} = \begin{cases}&#10;\mathcal{C}_1 &amp; \text{if } m_T\in\mathcal{C}_1 \\&#10;\mathcal{C}_2 &amp; \text{if } m_T\in\mathcal{C}_2&#10;\end{cases}&#10;\end{align*}&#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54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75.478"/>
  <p:tag name="LATEXADDIN" val="\documentclass{article}&#10;\usepackage{amsmath,bm,amsfonts}&#10;\DeclareMathOperator{\prob}{Pr}&#10;\newcommand{\Expect}{{\rm I\kern-.3em E}}&#10;\pagestyle{empty}&#10;\begin{document}&#10;&#10;&#10;\begin{align*}&#10;m_T&#10;\end{align*}&#10;&#10;\end{document}"/>
  <p:tag name="IGUANATEXSIZE" val="20"/>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8.511"/>
  <p:tag name="OUTPUTTYPE" val="PNG"/>
  <p:tag name="IGUANATEXVERSION" val="160"/>
  <p:tag name="LATEXADDIN" val="\documentclass{article}&#10;\usepackage{amsmath,bm,amsfonts}&#10;\DeclareMathOperator{\prob}{Pr}&#10;\newcommand{\Expect}{{\rm I\kern-.3em E}}&#10;\pagestyle{empty}&#10;\begin{document}&#10;&#10;&#10;\begin{equation*}&#10;{\bm A}_m (k',k) := \prob\left(\check{y}_n^{(m)} = k'|y_n = k  \right) &#10;\end{equation*}&#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550.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1463.817"/>
  <p:tag name="LATEXADDIN" val="\documentclass{article}&#10;\usepackage{amsmath,bm,amsfonts}&#10;\DeclareMathOperator{\prob}{Pr}&#10;\newcommand{\Expect}{{\rm I\kern-.3em E}}&#10;\pagestyle{empty}&#10;\begin{document}&#10;&#10;&#10;\begin{align*}&#10;\hat{\mathcal{H}} = {\arg\max}_{i\in\{1,2\}} \text{card}(\mathcal{C}_i)&#10;\end{align*}&#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55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2.74094"/>
  <p:tag name="LATEXADDIN" val="\documentclass{article}&#10;\usepackage{amsmath,bm,amsfonts}&#10;\DeclareMathOperator{\prob}{Pr}&#10;\newcommand{\Expect}{{\rm I\kern-.3em E}}&#10;\pagestyle{empty}&#10;\begin{document}&#10;&#10;\begin{align*}&#10;\mathbf{Z}&#10;\end{align*}&#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5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85.7143"/>
  <p:tag name="LATEXADDIN" val="\documentclass{article}&#10;\usepackage{amsmath,bm,amsfonts}&#10;\DeclareMathOperator{\prob}{Pr}&#10;\newcommand{\Expect}{{\rm I\kern-.3em E}}&#10;\pagestyle{empty}&#10;\begin{document}&#10;&#10;&#10;\begin{align*}&#10;\mathcal{C}_1,\mathcal{C}_2&#10;\end{align*}&#10;&#10;\end{document}"/>
  <p:tag name="IGUANATEXSIZE" val="20"/>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53.xml><?xml version="1.0" encoding="utf-8"?>
<p:tagLst xmlns:a="http://schemas.openxmlformats.org/drawingml/2006/main" xmlns:r="http://schemas.openxmlformats.org/officeDocument/2006/relationships" xmlns:p="http://schemas.openxmlformats.org/presentationml/2006/main">
  <p:tag name="OUTPUTDPI" val="1200"/>
  <p:tag name="ORIGINALHEIGHT" val="427.4465"/>
  <p:tag name="ORIGINALWIDTH" val="2270.716"/>
  <p:tag name="LATEXADDIN" val="\documentclass{article}&#10;\usepackage{amsmath,bm,amsfonts}&#10;\DeclareMathOperator{\prob}{Pr}&#10;\newcommand{\Expect}{{\rm I\kern-.3em E}}&#10;\pagestyle{empty}&#10;\begin{document}&#10;&#10;&#10;\begin{align*}&#10;\label{eq:rpca}&#10;    \{\hat{\mathbf{C}},\hat{\mathbf{S}} \} = &amp;\arg\min_{\mathbf{C},\mathbf{S}} \|\mathbf{C}\|_* + \lambda\|\text{vec}(\mathbf{S})\|_1 \\&#10;    &amp; \text{subject to }  \mathbf{\Omega}\odot\hat{\mathbf{\Sigma}} = \mathbf{\Omega}\odot\left(\mathbf{C} + \mathbf{S}\right) \notag&#10;\end{align*}&#10;\end{document}"/>
  <p:tag name="IGUANATEXSIZE" val="20"/>
  <p:tag name="IGUANATEXCURSOR" val="426"/>
  <p:tag name="TRANSPARENCY" val="True"/>
  <p:tag name="FILENAME" val=""/>
  <p:tag name="LATEXENGINEID" val="0"/>
  <p:tag name="TEMPFOLDER" val="C:\temp\"/>
  <p:tag name="LATEXFORMHEIGHT" val="478.5"/>
  <p:tag name="LATEXFORMWIDTH" val="556.5"/>
  <p:tag name="LATEXFORMWRAP" val="True"/>
  <p:tag name="BITMAPVECTOR" val="0"/>
</p:tagLst>
</file>

<file path=ppt/tags/tag554.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219.348"/>
  <p:tag name="LATEXADDIN" val="\documentclass{article}&#10;\usepackage{amsmath,bm,amsfonts}&#10;\DeclareMathOperator{\prob}{Pr}&#10;\newcommand{\Expect}{{\rm I\kern-.3em E}}&#10;\pagestyle{empty}&#10;\begin{document}&#10;&#10;&#10;\begin{align*}&#10;\hat{\mathcal{H}},\hat{\mathcal{A}}:= \{1,\ldots,M\}/\hat{\mathcal{H}}&#10;\end{align*}&#10;&#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555.xml><?xml version="1.0" encoding="utf-8"?>
<p:tagLst xmlns:a="http://schemas.openxmlformats.org/drawingml/2006/main" xmlns:r="http://schemas.openxmlformats.org/officeDocument/2006/relationships" xmlns:p="http://schemas.openxmlformats.org/presentationml/2006/main">
  <p:tag name="TIMING" val="|29.2|25.6|57.6"/>
</p:tagLst>
</file>

<file path=ppt/tags/tag556.xml><?xml version="1.0" encoding="utf-8"?>
<p:tagLst xmlns:a="http://schemas.openxmlformats.org/drawingml/2006/main" xmlns:r="http://schemas.openxmlformats.org/officeDocument/2006/relationships" xmlns:p="http://schemas.openxmlformats.org/presentationml/2006/main">
  <p:tag name="TIMING" val="|31.4"/>
</p:tagLst>
</file>

<file path=ppt/tags/tag557.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3107.611"/>
  <p:tag name="OUTPUTTYPE" val="PNG"/>
  <p:tag name="IGUANATEXVERSION" val="160"/>
  <p:tag name="LATEXADDIN" val="\documentclass{article}&#10;\usepackage{amsmath,bm,amsfonts}&#10;\DeclareMathOperator{\prob}{Pr}&#10;\newcommand{\Expect}{{\rm I\kern-.3em E}}&#10;\pagestyle{empty}&#10;\begin{document}&#10;&#10;&#10;\begin{equation*}&#10;\{\mathbf{\Psi}_j\}_{j=1}^{J},\{\mathbf{S}_j\}_{j=1}^{J},\{\mathbf{S}_j^{(m)} \}_{m=1}^{M},\{c_m\}_{m=1}^{M}, \{\mathbf{H}^{(m)}\}_{m=1}^{M},\bm{\pi},\mathbf{y}&#10;\end{equation*}&#10;&#10;\end{document}"/>
  <p:tag name="IGUANATEXSIZE" val="20"/>
  <p:tag name="IGUANATEXCURSOR" val="295"/>
  <p:tag name="TRANSPARENCY" val="True"/>
  <p:tag name="LATEXENGINEID" val="0"/>
  <p:tag name="TEMPFOLDER" val="C:\temp\"/>
  <p:tag name="LATEXFORMHEIGHT" val="312"/>
  <p:tag name="LATEXFORMWIDTH" val="384"/>
  <p:tag name="LATEXFORMWRAP" val="True"/>
  <p:tag name="BITMAPVECTOR" val="0"/>
</p:tagLst>
</file>

<file path=ppt/tags/tag558.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992.126"/>
  <p:tag name="OUTPUTTYPE" val="PNG"/>
  <p:tag name="IGUANATEXVERSION" val="160"/>
  <p:tag name="LATEXADDIN" val="\documentclass{article}&#10;\usepackage{amsmath,bm,amsfonts}&#10;\DeclareMathOperator{\prob}{Pr}&#10;\newcommand{\Expect}{{\rm I\kern-.3em E}}&#10;\pagestyle{empty}&#10;\begin{document}&#10;&#10;&#10;\begin{equation*}&#10;\mathbf{s}_{j,k}^{(m)}\sim \mathcal{N}(\mathbf{s}_{j,k},\frac{1}{\nu}\mathbf{I})&#10;\end{equation*}&#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55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228.7214"/>
  <p:tag name="OUTPUTTYPE" val="PNG"/>
  <p:tag name="IGUANATEXVERSION" val="160"/>
  <p:tag name="LATEXADDIN" val="\documentclass{article}&#10;\usepackage{amsmath,bm,amsfonts}&#10;\DeclareMathOperator{\prob}{Pr}&#10;\newcommand{\Expect}{{\rm I\kern-.3em E}}&#10;\pagestyle{empty}&#10;\begin{document}&#10;&#10;&#10;\begin{equation*}&#10;\mathbf{S}_j^{(m)}&#10;\end{equation*}&#10;&#10;\end{document}"/>
  <p:tag name="IGUANATEXSIZE" val="20"/>
  <p:tag name="IGUANATEXCURSOR" val="198"/>
  <p:tag name="TRANSPARENCY" val="True"/>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8.373"/>
  <p:tag name="OUTPUTTYPE" val="PNG"/>
  <p:tag name="IGUANATEXVERSION" val="160"/>
  <p:tag name="LATEXADDIN" val="\documentclass{article}&#10;\usepackage{amsmath,bm,amsfonts}&#10;\DeclareMathOperator{\prob}{Pr}&#10;\newcommand{\Expect}{{\rm I\kern-.3em E}}&#10;\pagestyle{empty}&#10;\begin{document}&#10;&#10;&#10;\begin{equation*}&#10;{\bm d}(k) := \prob(y_n=k)&#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60.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700.4124"/>
  <p:tag name="OUTPUTTYPE" val="PNG"/>
  <p:tag name="IGUANATEXVERSION" val="160"/>
  <p:tag name="LATEXADDIN" val="\documentclass{article}&#10;\usepackage{amsmath,bm,amsfonts}&#10;\DeclareMathOperator{\prob}{Pr}&#10;\newcommand{\Expect}{{\rm I\kern-.3em E}}&#10;\pagestyle{empty}&#10;\begin{document}&#10;&#10;&#10;\begin{equation*}&#10;\mathbf{H}^{(m)}, m\in\mathcal{C}_{j}&#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6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41.7323"/>
  <p:tag name="OUTPUTTYPE" val="PNG"/>
  <p:tag name="IGUANATEXVERSION" val="160"/>
  <p:tag name="LATEXADDIN" val="\documentclass{article}&#10;\usepackage{amsmath,bm,amsfonts}&#10;\DeclareMathOperator{\prob}{Pr}&#10;\newcommand{\Expect}{{\rm I\kern-.3em E}}&#10;\pagestyle{empty}&#10;\begin{document}&#10;&#10;&#10;\begin{equation*}&#10;\mathbf{\Psi}_j&#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56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61.867"/>
  <p:tag name="OUTPUTTYPE" val="PNG"/>
  <p:tag name="IGUANATEXVERSION" val="160"/>
  <p:tag name="LATEXADDIN" val="\documentclass{article}&#10;\usepackage{amsmath,bm,amsfonts}&#10;\DeclareMathOperator{\prob}{Pr}&#10;\newcommand{\Expect}{{\rm I\kern-.3em E}}&#10;\pagestyle{empty}&#10;\begin{document}&#10;&#10;&#10;\begin{equation*}&#10;\mathbf{S}_j := [\mathbf{s}_{j,1},\ldots,\mathbf{s}_{j,K}]&#10;\end{equation*}&#10;&#10;\end{document}"/>
  <p:tag name="IGUANATEXSIZE" val="20"/>
  <p:tag name="IGUANATEXCURSOR" val="244"/>
  <p:tag name="TRANSPARENCY" val="True"/>
  <p:tag name="LATEXENGINEID" val="0"/>
  <p:tag name="TEMPFOLDER" val="C:\temp\"/>
  <p:tag name="LATEXFORMHEIGHT" val="312"/>
  <p:tag name="LATEXFORMWIDTH" val="384"/>
  <p:tag name="LATEXFORMWRAP" val="True"/>
  <p:tag name="BITMAPVECTOR" val="0"/>
</p:tagLst>
</file>

<file path=ppt/tags/tag5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34.2332"/>
  <p:tag name="OUTPUTTYPE" val="PNG"/>
  <p:tag name="IGUANATEXVERSION" val="160"/>
  <p:tag name="LATEXADDIN" val="\documentclass{article}&#10;\usepackage{amsmath,bm,amsfonts}&#10;\DeclareMathOperator{\prob}{Pr}&#10;\newcommand{\Expect}{{\rm I\kern-.3em E}}&#10;\pagestyle{empty}&#10;\begin{document}&#10;&#10;&#10;\begin{equation*}&#10;c_m&#10;\end{equation*}&#10;&#10;\end{document}"/>
  <p:tag name="IGUANATEXSIZE" val="20"/>
  <p:tag name="IGUANATEXCURSOR" val="189"/>
  <p:tag name="TRANSPARENCY" val="True"/>
  <p:tag name="LATEXENGINEID" val="0"/>
  <p:tag name="TEMPFOLDER" val="C:\temp\"/>
  <p:tag name="LATEXFORMHEIGHT" val="312"/>
  <p:tag name="LATEXFORMWIDTH" val="384"/>
  <p:tag name="LATEXFORMWRAP" val="True"/>
  <p:tag name="BITMAPVECTOR" val="0"/>
</p:tagLst>
</file>

<file path=ppt/tags/tag564.xml><?xml version="1.0" encoding="utf-8"?>
<p:tagLst xmlns:a="http://schemas.openxmlformats.org/drawingml/2006/main" xmlns:r="http://schemas.openxmlformats.org/officeDocument/2006/relationships" xmlns:p="http://schemas.openxmlformats.org/presentationml/2006/main">
  <p:tag name="TIMING" val="|52.7|27.5"/>
</p:tagLst>
</file>

<file path=ppt/tags/tag565.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478.065"/>
  <p:tag name="OUTPUTTYPE" val="PNG"/>
  <p:tag name="IGUANATEXVERSION" val="160"/>
  <p:tag name="LATEXADDIN" val="\documentclass{article}&#10;\usepackage{amsmath,bm,amsfonts}&#10;\DeclareMathOperator{\prob}{Pr}&#10;\newcommand{\Expect}{{\rm I\kern-.3em E}}&#10;\pagestyle{empty}&#10;\begin{document}&#10;&#10;&#10;\begin{equation*}&#10;\mathbf{U}_{j,m} := \mathbf{H}^{(m)}\text{diag}^{1/2}(\mathbf{\Psi}_{j}\bm{\pi})&#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566.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4835.396"/>
  <p:tag name="OUTPUTTYPE" val="PNG"/>
  <p:tag name="IGUANATEXVERSION" val="160"/>
  <p:tag name="LATEXADDIN" val="\documentclass{article}&#10;\usepackage{amsmath,bm,amsfonts}&#10;\DeclareMathOperator{\prob}{Pr}&#10;\newcommand{\Expect}{{\rm I\kern-.3em E}}&#10;\pagestyle{empty}&#10;\begin{document}&#10;&#10;&#10;\begin{equation*}&#10;\mathbf{R}_{m,m'} = \mathbf{H}^{(m)}\text{diag}(\mathbf{\Psi}_{j}\bm{\pi}){\mathbf{H}^{(m')}}^{\top} = \mathbf{H}^{(m)}\text{diag}^{1/2}(\mathbf{\Psi}_{j}\bm{\pi})\text{diag}^{1/2}&#10;(\mathbf{\Psi}_{j}\bm{\pi}){\mathbf{H}^{(m')}}^{\top} = &#10;\mathbf{U}_{j,m}\mathbf{U}_{j,m'}^{\top}&#10;\end{equation*}&#10;&#10;\end{document}"/>
  <p:tag name="IGUANATEXSIZE" val="20"/>
  <p:tag name="IGUANATEXCURSOR" val="482"/>
  <p:tag name="TRANSPARENCY" val="True"/>
  <p:tag name="LATEXENGINEID" val="0"/>
  <p:tag name="TEMPFOLDER" val="C:\temp\"/>
  <p:tag name="LATEXFORMHEIGHT" val="312"/>
  <p:tag name="LATEXFORMWIDTH" val="384"/>
  <p:tag name="LATEXFORMWRAP" val="True"/>
  <p:tag name="BITMAPVECTOR" val="0"/>
</p:tagLst>
</file>

<file path=ppt/tags/tag567.xml><?xml version="1.0" encoding="utf-8"?>
<p:tagLst xmlns:a="http://schemas.openxmlformats.org/drawingml/2006/main" xmlns:r="http://schemas.openxmlformats.org/officeDocument/2006/relationships" xmlns:p="http://schemas.openxmlformats.org/presentationml/2006/main">
  <p:tag name="OUTPUTDPI" val="1200"/>
  <p:tag name="ORIGINALHEIGHT" val="202.4747"/>
  <p:tag name="ORIGINALWIDTH" val="2745.406"/>
  <p:tag name="OUTPUTTYPE" val="PNG"/>
  <p:tag name="IGUANATEXVERSION" val="160"/>
  <p:tag name="LATEXADDIN" val="\documentclass{article}&#10;\usepackage{amsmath,bm,amsfonts}&#10;\DeclareMathOperator{\prob}{Pr}&#10;\newcommand{\Expect}{{\rm I\kern-.3em E}}&#10;\pagestyle{empty}&#10;\begin{document}&#10;&#10;&#10;\begin{equation*}&#10;\mathbf{R}_{m,m'} = \mathbf{H}^{(m)}\mathbf{\Psi}_{j}\text{diag}(\bm{\pi})\mathbf{\Psi}_{j'}^{\top}{\mathbf{H}^{(m')}}^{\top} =  &#10;\mathbf{V}_{j,m}\mathbf{V}_{j',m'}^{\top}&#10;\end{equation*}&#10;&#10;\end{document}"/>
  <p:tag name="IGUANATEXSIZE" val="20"/>
  <p:tag name="IGUANATEXCURSOR" val="286"/>
  <p:tag name="TRANSPARENCY" val="True"/>
  <p:tag name="LATEXENGINEID" val="0"/>
  <p:tag name="TEMPFOLDER" val="C:\temp\"/>
  <p:tag name="LATEXFORMHEIGHT" val="438"/>
  <p:tag name="LATEXFORMWIDTH" val="680.25"/>
  <p:tag name="LATEXFORMWRAP" val="True"/>
  <p:tag name="BITMAPVECTOR" val="0"/>
</p:tagLst>
</file>

<file path=ppt/tags/tag568.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884.514"/>
  <p:tag name="OUTPUTTYPE" val="PNG"/>
  <p:tag name="IGUANATEXVERSION" val="160"/>
  <p:tag name="LATEXADDIN" val="\documentclass{article}&#10;\usepackage{amsmath,bm,amsfonts}&#10;\DeclareMathOperator{\prob}{Pr}&#10;\newcommand{\Expect}{{\rm I\kern-.3em E}}&#10;\pagestyle{empty}&#10;\begin{document}&#10;&#10;&#10;\begin{equation*}&#10;\mathbf{C}_{j} := \text{diag}^{-1/2}(\mathbf{\Psi}_{j}\bm{\pi})\mathbf{\Psi}_{j}\text{diag}^{1/2}(\bm{\pi})&#10;\end{equation*}&#10;&#10;\end{document}"/>
  <p:tag name="IGUANATEXSIZE" val="20"/>
  <p:tag name="IGUANATEXCURSOR" val="26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69.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2041.245"/>
  <p:tag name="OUTPUTTYPE" val="PNG"/>
  <p:tag name="IGUANATEXVERSION" val="160"/>
  <p:tag name="LATEXADDIN" val="\documentclass{article}&#10;\usepackage{amsmath,bm,amsfonts}&#10;\DeclareMathOperator{\prob}{Pr}&#10;\newcommand{\Expect}{{\rm I\kern-.3em E}}&#10;\pagestyle{empty}&#10;\begin{document}&#10;&#10;&#10;\begin{equation*}&#10;[\mathbf{R}_{m,m'}]_{k,k'} = \prob(\check{y}_n^{(m)} = k,\check{y}_n^{(m')} = k')&#10;\end{equation*}&#10;&#10;\end{document}"/>
  <p:tag name="IGUANATEXSIZE" val="20"/>
  <p:tag name="IGUANATEXCURSOR" val="259"/>
  <p:tag name="TRANSPARENCY" val="True"/>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74.841"/>
  <p:tag name="OUTPUTTYPE" val="PNG"/>
  <p:tag name="IGUANATEXVERSION" val="160"/>
  <p:tag name="LATEXADDIN" val="\documentclass{article}&#10;\usepackage{amsmath,bm,amsfonts}&#10;\DeclareMathOperator{\prob}{Pr}&#10;\newcommand{\Expect}{{\rm I\kern-.3em E}}&#10;\pagestyle{empty}&#10;\begin{document}&#10;&#10;&#10;\begin{equation*}&#10;{\bm A}_m:= [{\bm a}_{m,1},\ldots,{\bm a}_{m,K}]&#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570.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40.832"/>
  <p:tag name="OUTPUTTYPE" val="PNG"/>
  <p:tag name="IGUANATEXVERSION" val="160"/>
  <p:tag name="LATEXADDIN" val="\documentclass{article}&#10;\usepackage{amsmath,bm,amsfonts}&#10;\DeclareMathOperator{\prob}{Pr}&#10;\newcommand{\Expect}{{\rm I\kern-.3em E}}&#10;\pagestyle{empty}&#10;\begin{document}&#10;&#10;&#10;\begin{equation*}&#10;\bar{\mathbf{U}}_{j} := [\mathbf{U}_{j,1}^{\top},\ldots,\mathbf{U}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1.xml><?xml version="1.0" encoding="utf-8"?>
<p:tagLst xmlns:a="http://schemas.openxmlformats.org/drawingml/2006/main" xmlns:r="http://schemas.openxmlformats.org/officeDocument/2006/relationships" xmlns:p="http://schemas.openxmlformats.org/presentationml/2006/main">
  <p:tag name="OUTPUTDPI" val="1200"/>
  <p:tag name="ORIGINALHEIGHT" val="168.7289"/>
  <p:tag name="ORIGINALWIDTH" val="1336.333"/>
  <p:tag name="OUTPUTTYPE" val="PNG"/>
  <p:tag name="IGUANATEXVERSION" val="160"/>
  <p:tag name="LATEXADDIN" val="\documentclass{article}&#10;\usepackage{amsmath,bm,amsfonts}&#10;\DeclareMathOperator{\prob}{Pr}&#10;\newcommand{\Expect}{{\rm I\kern-.3em E}}&#10;\pagestyle{empty}&#10;\begin{document}&#10;&#10;&#10;\begin{equation*}&#10;\bar{\mathbf{V}}_{j} := [\mathbf{V}_{j,1}^{\top},\ldots,\mathbf{V}_{j,M_{j}}^{\top}]^{\top}&#10;\end{equation*}&#10;&#10;\end{document}"/>
  <p:tag name="IGUANATEXSIZE" val="20"/>
  <p:tag name="IGUANATEXCURSOR" val="255"/>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2.xml><?xml version="1.0" encoding="utf-8"?>
<p:tagLst xmlns:a="http://schemas.openxmlformats.org/drawingml/2006/main" xmlns:r="http://schemas.openxmlformats.org/officeDocument/2006/relationships" xmlns:p="http://schemas.openxmlformats.org/presentationml/2006/main">
  <p:tag name="OUTPUTDPI" val="1200"/>
  <p:tag name="ORIGINALHEIGHT" val="471.691"/>
  <p:tag name="ORIGINALWIDTH" val="2608.924"/>
  <p:tag name="OUTPUTTYPE" val="PNG"/>
  <p:tag name="IGUANATEXVERSION" val="160"/>
  <p:tag name="LATEXADDIN" val="\documentclass{article}&#10;\usepackage{amsmath,bm,amsfonts}&#10;\usepackage{xcolor}&#10;\DeclareMathOperator{\prob}{Pr}&#10;\newcommand{\Expect}{{\rm I\kern-.3em E}}&#10;\pagestyle{empty}&#10;\begin{document}&#10;&#10;&#10;\begin{align*}&#10;    \bar{\mathbf{R}}  = \underbrace{\begin{bmatrix} \bar{\mathbf{U}}_1 &amp; \mathbf{0} \\ \mathbf{0} &amp; \bar{\mathbf{U}}_2&#10;    \end{bmatrix} }_{MK\times JK}&#10;    \begin{bmatrix} \bar{\mathbf{U}}_1^{\top} &amp; \mathbf{C}_1\bar{\mathbf{V}}_2^{\top}  \\&#10;    \mathbf{C}_2\bar{\mathbf{V}}_1^{\top} &amp; \bar{\mathbf{U}}_2^{\top}&#10;    \end{bmatrix} + \bar{\mathbf{D}} = {\color{red}\mathbf{L}} + {\color{blue}\bar{\mathbf{D}}}&#10;\end{align*}&#10;&#10;\end{document}"/>
  <p:tag name="IGUANATEXSIZE" val="20"/>
  <p:tag name="IGUANATEXCURSOR" val="353"/>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1331.833"/>
  <p:tag name="OUTPUTTYPE" val="PNG"/>
  <p:tag name="IGUANATEXVERSION" val="160"/>
  <p:tag name="LATEXADDIN" val="\documentclass{article}&#10;\usepackage{amsmath,bm,amsfonts}&#10;\DeclareMathOperator{\prob}{Pr}&#10;\newcommand{\Expect}{{\rm I\kern-.3em E}}&#10;\pagestyle{empty}&#10;\begin{document}&#10;&#10;&#10;\begin{equation*}&#10;\mathbf{R}_{m,m} = \text{diag}(\mathbf{H}^{(m)}\mathbf{\Psi}_{j}\bm{\pi})&#10;\end{equation*}&#10;&#10;\end{document}"/>
  <p:tag name="IGUANATEXSIZE" val="20"/>
  <p:tag name="IGUANATEXCURSOR" val="233"/>
  <p:tag name="TRANSPARENCY" val="True"/>
  <p:tag name="LATEXENGINEID" val="0"/>
  <p:tag name="TEMPFOLDER" val="C:\temp\"/>
  <p:tag name="LATEXFORMHEIGHT" val="312"/>
  <p:tag name="LATEXFORMWIDTH" val="384"/>
  <p:tag name="LATEXFORMWRAP" val="True"/>
  <p:tag name="BITMAPVECTOR" val="0"/>
</p:tagLst>
</file>

<file path=ppt/tags/tag57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equation*}&#10;\bar{\mathbf{R}}&#10;\end{equation*}&#10;&#10;\end{document}"/>
  <p:tag name="IGUANATEXSIZE" val="20"/>
  <p:tag name="IGUANATEXCURSOR" val="202"/>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11.136"/>
  <p:tag name="OUTPUTTYPE" val="PNG"/>
  <p:tag name="IGUANATEXVERSION" val="160"/>
  <p:tag name="LATEXADDIN" val="\documentclass{article}&#10;\usepackage{amsmath,bm,amsfonts}&#10;\DeclareMathOperator{\prob}{Pr}&#10;\newcommand{\Expect}{{\rm I\kern-.3em E}}&#10;\pagestyle{empty}&#10;\begin{document}&#10;&#10;&#10;\begin{equation*}&#10;[\bar{\mathbf{R}}]_{m,m'} = \mathbf{R}_{m,m'}&#10;\end{equation*}&#10;&#10;\end{document}"/>
  <p:tag name="IGUANATEXSIZE" val="20"/>
  <p:tag name="IGUANATEXCURSOR" val="209"/>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6.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4051.744"/>
  <p:tag name="OUTPUTTYPE" val="PNG"/>
  <p:tag name="IGUANATEXVERSION" val="160"/>
  <p:tag name="LATEXADDIN" val="\documentclass{article}&#10;\usepackage{amsmath,bm,amsfonts}&#10;\DeclareMathOperator{\prob}{Pr}&#10;\newcommand{\Expect}{{\rm I\kern-.3em E}}&#10;\pagestyle{empty}&#10;\begin{document}&#10;&#10;&#10;\begin{equation*}&#10;\mathbf{V}_{\j,m} := \mathbf{H}^{(m)}\mathbf{\Psi}_{j}\text{diag}^{1/2}(\bm{\pi}) = &#10;\mathbf{U}_{j,m}\text{diag}^{-1/2}(\mathbf{\Psi}_{j}\bm{\pi})\mathbf{\Psi}_{j}\text{diag}^{1/2}(\bm{\pi}) = \mathbf{U}_{j,m}\mathbf{C}_{j}&#10;\end{equation*}&#10;&#10;\end{document}"/>
  <p:tag name="IGUANATEXSIZE" val="20"/>
  <p:tag name="IGUANATEXCURSOR" val="223"/>
  <p:tag name="TRANSPARENCY" val="True"/>
  <p:tag name="LATEXENGINEID" val="0"/>
  <p:tag name="TEMPFOLDER" val="C:\temp\"/>
  <p:tag name="LATEXFORMHEIGHT" val="312"/>
  <p:tag name="LATEXFORMWIDTH" val="384"/>
  <p:tag name="LATEXFORMWRAP" val="True"/>
  <p:tag name="BITMAPVECTOR" val="0"/>
</p:tagLst>
</file>

<file path=ppt/tags/tag57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244.094"/>
  <p:tag name="OUTPUTTYPE" val="PNG"/>
  <p:tag name="IGUANATEXVERSION" val="160"/>
  <p:tag name="LATEXADDIN" val="\documentclass{article}&#10;\usepackage{amsmath,bm,amsfonts}&#10;\DeclareMathOperator{\prob}{Pr}&#10;\newcommand{\Expect}{{\rm I\kern-.3em E}}&#10;\pagestyle{empty}&#10;\begin{document}&#10;&#10;&#10;\begin{equation*}&#10;m \in \mathcal{C}_{j}, m' \in \mathcal{C}_{j'}, j\neq j'&#10;\end{equation*}&#10;&#10;\end{document}"/>
  <p:tag name="IGUANATEXSIZE" val="20"/>
  <p:tag name="IGUANATEXCURSOR" val="240"/>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560.9299"/>
  <p:tag name="OUTPUTTYPE" val="PNG"/>
  <p:tag name="IGUANATEXVERSION" val="160"/>
  <p:tag name="LATEXADDIN" val="\documentclass{article}&#10;\usepackage{amsmath,bm,amsfonts}&#10;\DeclareMathOperator{\prob}{Pr}&#10;\newcommand{\Expect}{{\rm I\kern-.3em E}}&#10;\pagestyle{empty}&#10;\begin{document}&#10;&#10;&#10;\begin{equation*}&#10;m,m' \in \mathcal{C}_j\end{equation*}&#10;&#10;\end{document}"/>
  <p:tag name="IGUANATEXSIZE" val="20"/>
  <p:tag name="IGUANATEXCURSOR" val="208"/>
  <p:tag name="TRANSPARENCY" val="True"/>
  <p:tag name="FILENAME" val=""/>
  <p:tag name="LATEXENGINEID" val="0"/>
  <p:tag name="TEMPFOLDER" val="C:\Users\traganit\Documents\temp\"/>
  <p:tag name="LATEXFORMHEIGHT" val="312"/>
  <p:tag name="LATEXFORMWIDTH" val="384"/>
  <p:tag name="LATEXFORMWRAP" val="True"/>
  <p:tag name="BITMAPVECTOR" val="0"/>
</p:tagLst>
</file>

<file path=ppt/tags/tag579.xml><?xml version="1.0" encoding="utf-8"?>
<p:tagLst xmlns:a="http://schemas.openxmlformats.org/drawingml/2006/main" xmlns:r="http://schemas.openxmlformats.org/officeDocument/2006/relationships" xmlns:p="http://schemas.openxmlformats.org/presentationml/2006/main">
  <p:tag name="TIMING" val="|9|47|14.2"/>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9.3963"/>
  <p:tag name="OUTPUTTYPE" val="PNG"/>
  <p:tag name="IGUANATEXVERSION" val="160"/>
  <p:tag name="LATEXADDIN" val="\documentclass{article}&#10;\usepackage{amsmath,bm,amsfonts}&#10;\DeclareMathOperator{\prob}{Pr}&#10;\newcommand{\Expect}{{\rm I\kern-.3em E}}&#10;\pagestyle{empty}&#10;\begin{document}&#10;&#10;&#10;\begin{equation*}&#10;{\bm A}_m : K(K-1) &#10;\end{equation*}&#10;&#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580.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956.1305"/>
  <p:tag name="LATEXADDIN" val="\documentclass{article}&#10;\usepackage{amsmath,bm,amsfonts}&#10;\DeclareMathOperator{\prob}{Pr}&#10;\newcommand{\Expect}{{\rm I\kern-.3em E}}&#10;\pagestyle{empty}&#10;\begin{document}&#10;&#10;&#10;\begin{align*}&#10;\lambda = \frac{1}{\sqrt{\text{nnz}(\mathbf{\Omega})/M}}&#10;\end{align*}&#10;\end{document}"/>
  <p:tag name="IGUANATEXSIZE" val="20"/>
  <p:tag name="IGUANATEXCURSOR" val="236"/>
  <p:tag name="TRANSPARENCY" val="True"/>
  <p:tag name="FILENAME" val=""/>
  <p:tag name="LATEXENGINEID" val="0"/>
  <p:tag name="TEMPFOLDER" val="C:\temp\"/>
  <p:tag name="LATEXFORMHEIGHT" val="478.5"/>
  <p:tag name="LATEXFORMWIDTH" val="556.5"/>
  <p:tag name="LATEXFORMWRAP" val="True"/>
  <p:tag name="BITMAPVECTOR" val="0"/>
</p:tagLst>
</file>

<file path=ppt/tags/tag58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13.761"/>
  <p:tag name="OUTPUTTYPE" val="PNG"/>
  <p:tag name="IGUANATEXVERSION" val="160"/>
  <p:tag name="LATEXADDIN" val="\documentclass{article}&#10;\usepackage{amsmath,bm,amsfonts}&#10;\DeclareMathOperator{\prob}{Pr}&#10;\newcommand{\Expect}{{\rm I\kern-.3em E}}&#10;\pagestyle{empty}&#10;\begin{document}&#10;&#10;&#10;\begin{align*}&#10;[\mathbf{\Omega}]_{m,m'} = \begin{cases}&#10;\mathbf{1} &amp; \text{if } [\hat{\bar{\mathbf{R}}}]_{m,m'} \text{ observed} \\&#10;0 &amp; \text{otherwise}&#10;\end{cases}&#10;\end{align*}&#10;\end{document}"/>
  <p:tag name="IGUANATEXSIZE" val="20"/>
  <p:tag name="IGUANATEXCURSOR" val="287"/>
  <p:tag name="TRANSPARENCY" val="True"/>
  <p:tag name="FILENAME" val=""/>
  <p:tag name="LATEXENGINEID" val="0"/>
  <p:tag name="TEMPFOLDER" val="C:\Temp\"/>
  <p:tag name="LATEXFORMHEIGHT" val="478.5"/>
  <p:tag name="LATEXFORMWIDTH" val="556.5"/>
  <p:tag name="LATEXFORMWRAP" val="True"/>
  <p:tag name="BITMAPVECTOR" val="0"/>
</p:tagLst>
</file>

<file path=ppt/tags/tag58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74055"/>
  <p:tag name="OUTPUTTYPE" val="PNG"/>
  <p:tag name="IGUANATEXVERSION" val="160"/>
  <p:tag name="LATEXADDIN" val="\documentclass{article}&#10;\usepackage{amsmath,bm,amsfonts}&#10;\DeclareMathOperator{\prob}{Pr}&#10;\newcommand{\Expect}{{\rm I\kern-.3em E}}&#10;\pagestyle{empty}&#10;\begin{document}&#10;&#10;&#10;\begin{align*}&#10;\hat{\mathbf{L}}&#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83.xml><?xml version="1.0" encoding="utf-8"?>
<p:tagLst xmlns:a="http://schemas.openxmlformats.org/drawingml/2006/main" xmlns:r="http://schemas.openxmlformats.org/officeDocument/2006/relationships" xmlns:p="http://schemas.openxmlformats.org/presentationml/2006/main">
  <p:tag name="SELECTIONNAME" val="Group 11"/>
  <p:tag name="LAYER" val="2"/>
</p:tagLst>
</file>

<file path=ppt/tags/tag584.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23.697"/>
  <p:tag name="OUTPUTTYPE" val="PNG"/>
  <p:tag name="IGUANATEXVERSION" val="160"/>
  <p:tag name="LATEXADDIN" val="\documentclass{article}&#10;\usepackage{amsmath,bm,amsfonts}&#10;\DeclareMathOperator{\prob}{Pr}&#10;\newcommand{\Expect}{{\rm I\kern-.3em E}}&#10;\pagestyle{empty}&#10;\begin{document}&#10;&#10;&#10;\begin{align*}&#10;\{\hat{y}_n\}_{n=1}^{N}&#10;\end{align*}&#10;\end{document}"/>
  <p:tag name="IGUANATEXSIZE" val="20"/>
  <p:tag name="IGUANATEXCURSOR" val="206"/>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85.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559.4301"/>
  <p:tag name="OUTPUTTYPE" val="PNG"/>
  <p:tag name="IGUANATEXVERSION" val="160"/>
  <p:tag name="LATEXADDIN" val="\documentclass{article}&#10;\usepackage{amsmath,bm,amsfonts}&#10;\DeclareMathOperator{\prob}{Pr}&#10;\newcommand{\Expect}{{\rm I\kern-.3em E}}&#10;\pagestyle{empty}&#10;\begin{document}&#10;&#10;&#10;\begin{align*}&#10;\{\hat{z}_n^{(j)}\}_{j,n=1}^{J,N}&#10;\end{align*}&#10;\end{document}"/>
  <p:tag name="IGUANATEXSIZE" val="20"/>
  <p:tag name="IGUANATEXCURSOR" val="200"/>
  <p:tag name="TRANSPARENCY" val="True"/>
  <p:tag name="LATEXENGINEID" val="0"/>
  <p:tag name="TEMPFOLDER" val="C:\temp\"/>
  <p:tag name="LATEXFORMHEIGHT" val="478.5"/>
  <p:tag name="LATEXFORMWIDTH" val="556.5"/>
  <p:tag name="LATEXFORMWRAP" val="True"/>
  <p:tag name="BITMAPVECTOR" val="0"/>
</p:tagLst>
</file>

<file path=ppt/tags/tag58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97.48779"/>
  <p:tag name="LATEXADDIN" val="\documentclass{article}&#10;\usepackage{amsmath,bm,amsfonts}&#10;\DeclareMathOperator{\prob}{Pr}&#10;\newcommand{\Expect}{{\rm I\kern-.3em E}}&#10;\pagestyle{empty}&#10;\begin{document}&#10;&#10;&#10;\begin{align*}&#10;\hat{\mathbf{D}}&#10;\end{align*}&#10;\end{document}"/>
  <p:tag name="IGUANATEXSIZE" val="20"/>
  <p:tag name="IGUANATEXCURSOR" val="198"/>
  <p:tag name="TRANSPARENCY" val="True"/>
  <p:tag name="LATEXENGINEID" val="0"/>
  <p:tag name="TEMPFOLDER" val="C:\temp\"/>
  <p:tag name="LATEXFORMHEIGHT" val="478.5"/>
  <p:tag name="LATEXFORMWIDTH" val="556.5"/>
  <p:tag name="LATEXFORMWRAP" val="True"/>
  <p:tag name="BITMAPVECTOR" val="0"/>
</p:tagLst>
</file>

<file path=ppt/tags/tag587.xml><?xml version="1.0" encoding="utf-8"?>
<p:tagLst xmlns:a="http://schemas.openxmlformats.org/drawingml/2006/main" xmlns:r="http://schemas.openxmlformats.org/officeDocument/2006/relationships" xmlns:p="http://schemas.openxmlformats.org/presentationml/2006/main">
  <p:tag name="SELECTIONNAME" val="Group 46"/>
  <p:tag name="LAYER" val="2"/>
</p:tagLst>
</file>

<file path=ppt/tags/tag588.xml><?xml version="1.0" encoding="utf-8"?>
<p:tagLst xmlns:a="http://schemas.openxmlformats.org/drawingml/2006/main" xmlns:r="http://schemas.openxmlformats.org/officeDocument/2006/relationships" xmlns:p="http://schemas.openxmlformats.org/presentationml/2006/main">
  <p:tag name="OUTPUTDPI" val="1200"/>
  <p:tag name="ORIGINALHEIGHT" val="443.9445"/>
  <p:tag name="ORIGINALWIDTH" val="2230.971"/>
  <p:tag name="LATEXADDIN" val="\documentclass{article}&#10;\usepackage{amsmath,bm,amsfonts}&#10;\DeclareMathOperator{\prob}{Pr}&#10;\newcommand{\Expect}{{\rm I\kern-.3em E}}&#10;\pagestyle{empty}&#10;\begin{document}&#10;&#10;&#10;\begin{align*}&#10;\label{eq:rpca}&#10;    \{\hat{\mathbf{L}},\hat{\mathbf{D}} \} = &amp;\arg\min_{\mathbf{L},\mathbf{D}} \|\mathbf{L}\|_* + \lambda\|\text{vec}(\mathbf{D})\|_1 \\&#10;    &amp; \text{subject to }  \mathbf{\Omega}\circ\hat{\bar{\mathbf{R}}} = \mathbf{\Omega}\circ\left(\mathbf{L} + \mathbf{D}\right) \notag&#10;\end{align*}&#10;\end{document}"/>
  <p:tag name="IGUANATEXSIZE" val="20"/>
  <p:tag name="IGUANATEXCURSOR" val="427"/>
  <p:tag name="TRANSPARENCY" val="True"/>
  <p:tag name="LATEXENGINEID" val="0"/>
  <p:tag name="TEMPFOLDER" val="C:\temp\"/>
  <p:tag name="LATEXFORMHEIGHT" val="478.5"/>
  <p:tag name="LATEXFORMWIDTH" val="556.5"/>
  <p:tag name="LATEXFORMWRAP" val="True"/>
  <p:tag name="BITMAPVECTOR" val="0"/>
</p:tagLst>
</file>

<file path=ppt/tags/tag589.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2.7372"/>
  <p:tag name="OUTPUTTYPE" val="PNG"/>
  <p:tag name="IGUANATEXVERSION" val="160"/>
  <p:tag name="LATEXADDIN" val="\documentclass{article}&#10;\usepackage{amsmath,bm,amsfonts}&#10;\DeclareMathOperator{\prob}{Pr}&#10;\newcommand{\Expect}{{\rm I\kern-.3em E}}&#10;\pagestyle{empty}&#10;\begin{document}&#10;&#10;&#10;\begin{align*}&#10;\hat{\bar{\mathbf{R}}}&#10;\end{align*}&#10;\end{document}"/>
  <p:tag name="IGUANATEXSIZE" val="20"/>
  <p:tag name="IGUANATEXCURSOR" val="205"/>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85.1894"/>
  <p:tag name="OUTPUTTYPE" val="PNG"/>
  <p:tag name="IGUANATEXVERSION" val="160"/>
  <p:tag name="LATEXADDIN" val="\documentclass{article}&#10;\usepackage{amsmath,bm,amsfonts}&#10;\DeclareMathOperator{\prob}{Pr}&#10;\newcommand{\Expect}{{\rm I\kern-.3em E}}&#10;\pagestyle{empty}&#10;\begin{document}&#10;&#10;&#10;\begin{equation*}&#10;\mathcal{O}(MK^2) &#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59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02.7372"/>
  <p:tag name="OUTPUTTYPE" val="PNG"/>
  <p:tag name="IGUANATEXVERSION" val="160"/>
  <p:tag name="LATEXADDIN" val="\documentclass{article}&#10;\usepackage{amsmath,bm,amsfonts}&#10;\DeclareMathOperator{\prob}{Pr}&#10;\newcommand{\Expect}{{\rm I\kern-.3em E}}&#10;\pagestyle{empty}&#10;\begin{document}&#10;&#10;&#10;\begin{align*}&#10;\bar{\mathbf{R}}&#10;\end{align*}&#10;\end{document}"/>
  <p:tag name="IGUANATEXSIZE" val="20"/>
  <p:tag name="IGUANATEXCURSOR" val="198"/>
  <p:tag name="TRANSPARENCY" val="True"/>
  <p:tag name="FILENAME" val=""/>
  <p:tag name="LATEXENGINEID" val="0"/>
  <p:tag name="TEMPFOLDER" val="C:\Users\traganit\Documents\temp\"/>
  <p:tag name="LATEXFORMHEIGHT" val="478.5"/>
  <p:tag name="LATEXFORMWIDTH" val="556.5"/>
  <p:tag name="LATEXFORMWRAP" val="True"/>
  <p:tag name="BITMAPVECTOR" val="0"/>
</p:tagLst>
</file>

<file path=ppt/tags/tag591.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592.xml><?xml version="1.0" encoding="utf-8"?>
<p:tagLst xmlns:a="http://schemas.openxmlformats.org/drawingml/2006/main" xmlns:r="http://schemas.openxmlformats.org/officeDocument/2006/relationships" xmlns:p="http://schemas.openxmlformats.org/presentationml/2006/main">
  <p:tag name="SELECTIONNAME" val="Group 8"/>
  <p:tag name="LAYER" val="2"/>
</p:tagLst>
</file>

<file path=ppt/tags/tag593.xml><?xml version="1.0" encoding="utf-8"?>
<p:tagLst xmlns:a="http://schemas.openxmlformats.org/drawingml/2006/main" xmlns:r="http://schemas.openxmlformats.org/officeDocument/2006/relationships" xmlns:p="http://schemas.openxmlformats.org/presentationml/2006/main">
  <p:tag name="SELECTIONNAME" val="Group 32"/>
  <p:tag name="LAYER" val="2"/>
</p:tagLst>
</file>

<file path=ppt/tags/tag59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83.24"/>
  <p:tag name="OUTPUTTYPE" val="PNG"/>
  <p:tag name="IGUANATEXVERSION" val="160"/>
  <p:tag name="LATEXADDIN" val="\documentclass{article}&#10;\usepackage{amsmath,bm,amsfonts}&#10;\DeclareMathOperator{\prob}{Pr}&#10;\newcommand{\Expect}{{\mathbb{E}}}&#10;\pagestyle{empty}&#10;\begin{document}&#10;&#10;&#10;\begin{align*}&#10;        \hat{q}_{nk}[t+1] = \hat{q}_{nk}[t] + \lambda_{t+1}\left(\bar{q}_{nk} - \hat{q}_{nk}[t]\right)&#10;\end{align*}&#10;\end{document}"/>
  <p:tag name="IGUANATEXSIZE" val="20"/>
  <p:tag name="IGUANATEXCURSOR" val="271"/>
  <p:tag name="TRANSPARENCY" val="True"/>
  <p:tag name="LATEXENGINEID" val="0"/>
  <p:tag name="TEMPFOLDER" val="C:\temp\"/>
  <p:tag name="LATEXFORMHEIGHT" val="312"/>
  <p:tag name="LATEXFORMWIDTH" val="384"/>
  <p:tag name="LATEXFORMWRAP" val="True"/>
  <p:tag name="BITMAPVECTOR" val="0"/>
</p:tagLst>
</file>

<file path=ppt/tags/tag5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3.7083"/>
  <p:tag name="LATEXADDIN" val="\documentclass{article}&#10;\usepackage{amsmath,bm,amsfonts}&#10;\DeclareMathOperator{\prob}{Pr}&#10;\newcommand{\Expect}{{\mathbb{E}}}&#10;\pagestyle{empty}&#10;\begin{document}&#10;&#10;&#10;\begin{align*}&#10;    \lambda_t&gt;0&#10;\end{align*}&#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59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585.302"/>
  <p:tag name="LATEXADDIN" val="\documentclass{article}&#10;\usepackage{amsmath,bm,amsfonts}&#10;\DeclareMathOperator{\prob}{Pr}&#10;\newcommand{\Expect}{{\mathbb{E}}}&#10;\pagestyle{empty}&#10;\begin{document}&#10;&#10;&#10;\begin{align*}&#10;     \hat{Q}(\bm{\theta})[t+1] = \hat{Q}(\bm{\theta})[t] + \lambda_{t+1}\left(\Expect_{\bm{y}|\mathbf{F};\bm{\theta}[t]}[\log\prob(y_n,\check{\bm{y}}_n;\bm{\theta})] - \hat{Q}(\bm{\theta})[t]\right) \notag&#10;\end{align*}&#10;\end{document}"/>
  <p:tag name="IGUANATEXSIZE" val="20"/>
  <p:tag name="IGUANATEXCURSOR" val="321"/>
  <p:tag name="TRANSPARENCY" val="True"/>
  <p:tag name="LATEXENGINEID" val="0"/>
  <p:tag name="TEMPFOLDER" val="c:\temp\"/>
  <p:tag name="LATEXFORMHEIGHT" val="312"/>
  <p:tag name="LATEXFORMWIDTH" val="384"/>
  <p:tag name="LATEXFORMWRAP" val="True"/>
  <p:tag name="BITMAPVECTOR" val="0"/>
</p:tagLst>
</file>

<file path=ppt/tags/tag597.xml><?xml version="1.0" encoding="utf-8"?>
<p:tagLst xmlns:a="http://schemas.openxmlformats.org/drawingml/2006/main" xmlns:r="http://schemas.openxmlformats.org/officeDocument/2006/relationships" xmlns:p="http://schemas.openxmlformats.org/presentationml/2006/main">
  <p:tag name="SELECTIONNAME" val="Group 58"/>
  <p:tag name="LAYER" val="2"/>
</p:tagLst>
</file>

<file path=ppt/tags/tag59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3142.107"/>
  <p:tag name="OUTPUTTYPE" val="PNG"/>
  <p:tag name="IGUANATEXVERSION" val="160"/>
  <p:tag name="LATEXADDIN" val="\documentclass{article}&#10;\usepackage{amsmath,bm,amsfonts}&#10;\DeclareMathOperator{\prob}{Pr}&#10;\newcommand{\Expect}{{\mathbb{E}}}&#10;\pagestyle{empty}&#10;\begin{document}&#10;&#10;&#10;\begin{align*}&#10;  \mathbf{H}^{(m)}[t+1] = \frac{1}{t+1}\sum_{i=1}^{t+1}\bar{\mathbf{H}}^{(m)}[i],\quad \bm{\pi}[t+1] = \frac{1}{t+1}\sum_{i=1}^{t+1}\bar{\bm{\pi}}[i]&#10;\end{align*}&#10;\end{document}"/>
  <p:tag name="IGUANATEXSIZE" val="20"/>
  <p:tag name="IGUANATEXCURSOR" val="253"/>
  <p:tag name="TRANSPARENCY" val="True"/>
  <p:tag name="LATEXENGINEID" val="0"/>
  <p:tag name="TEMPFOLDER" val="C:\temp\"/>
  <p:tag name="LATEXFORMHEIGHT" val="312"/>
  <p:tag name="LATEXFORMWIDTH" val="384"/>
  <p:tag name="LATEXFORMWRAP" val="True"/>
  <p:tag name="BITMAPVECTOR" val="0"/>
</p:tagLst>
</file>

<file path=ppt/tags/tag59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bm,amsfonts}&#10;\DeclareMathOperator{\prob}{Pr}&#10;\newcommand{\Expect}{{\rm I\kern-.3em E}}&#10;\pagestyle{empty}&#10;\begin{document}&#10;&#10;&#10;\begin{equation*}&#10;\bm{x}&#10;\end{equation*}&#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34.1957"/>
  <p:tag name="OUTPUTTYPE" val="PNG"/>
  <p:tag name="IGUANATEXVERSION" val="160"/>
  <p:tag name="LATEXADDIN" val="\documentclass{article}&#10;\usepackage{amsmath,bm,amsfonts}&#10;\DeclareMathOperator{\prob}{Pr}&#10;\newcommand{\Expect}{{\rm I\kern-.3em E}}&#10;\pagestyle{empty}&#10;\begin{document}&#10;&#10;&#10;\begin{equation*}&#10;{\bm A}_m = {\bm I}&#10;\end{equation*}&#10;&#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60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60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366.329"/>
  <p:tag name="OUTPUTTYPE" val="PNG"/>
  <p:tag name="IGUANATEXVERSION" val="160"/>
  <p:tag name="LATEXADDIN" val="\documentclass{article}&#10;\usepackage{amsmath,bm,amsfonts}&#10;\DeclareMathOperator{\prob}{Pr}&#10;\newcommand{\Expect}{{\mathbb{E}}}&#10;\pagestyle{empty}&#10;\begin{document}&#10;&#10;&#10;\begin{align*}&#10;a_m[t] = \frac{\sum_{k=1}^{K}H^{(m)}(k,k)}{K}&#10;\end{align*}&#10;\end{document}"/>
  <p:tag name="IGUANATEXSIZE" val="20"/>
  <p:tag name="IGUANATEXCURSOR" val="212"/>
  <p:tag name="TRANSPARENCY" val="True"/>
  <p:tag name="LATEXENGINEID" val="0"/>
  <p:tag name="TEMPFOLDER" val="C:\temp\"/>
  <p:tag name="LATEXFORMHEIGHT" val="312"/>
  <p:tag name="LATEXFORMWIDTH" val="384"/>
  <p:tag name="LATEXFORMWRAP" val="True"/>
  <p:tag name="BITMAPVECTOR" val="0"/>
</p:tagLst>
</file>

<file path=ppt/tags/tag602.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815.898"/>
  <p:tag name="OUTPUTTYPE" val="PNG"/>
  <p:tag name="IGUANATEXVERSION" val="160"/>
  <p:tag name="LATEXADDIN" val="\documentclass{article}&#10;\usepackage{amsmath,bm,amsfonts}&#10;\DeclareMathOperator{\prob}{Pr}&#10;\newcommand{\Expect}{{\rm I\kern-.3em E}}&#10;\pagestyle{empty}&#10;\begin{document}&#10;&#10;&#10;\begin{equation*}&#10;\{\hat{q}_{nk}[0] \}_{n=1,k=1}^{N,K}&#10;\end{equation*}&#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603.xml><?xml version="1.0" encoding="utf-8"?>
<p:tagLst xmlns:a="http://schemas.openxmlformats.org/drawingml/2006/main" xmlns:r="http://schemas.openxmlformats.org/officeDocument/2006/relationships" xmlns:p="http://schemas.openxmlformats.org/presentationml/2006/main">
  <p:tag name="SELECTIONNAME" val="Group 63"/>
  <p:tag name="LAYER" val="3"/>
</p:tagLst>
</file>

<file path=ppt/tags/tag6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3.4233"/>
  <p:tag name="OUTPUTTYPE" val="PNG"/>
  <p:tag name="IGUANATEXVERSION" val="160"/>
  <p:tag name="LATEXADDIN" val="\documentclass{article}&#10;\usepackage{amsmath,bm,amsfonts}&#10;\DeclareMathOperator{\prob}{Pr}&#10;\newcommand{\Expect}{{\rm I\kern-.3em E}}&#10;\pagestyle{empty}&#10;\begin{document}&#10;&#10;&#10;\begin{equation*}&#10;\{\hat{q}_{nk}[t+1]\}&#10;\end{equation*}&#10;\end{document}"/>
  <p:tag name="IGUANATEXSIZE" val="20"/>
  <p:tag name="IGUANATEXCURSOR" val="205"/>
  <p:tag name="TRANSPARENCY" val="True"/>
  <p:tag name="LATEXENGINEID" val="0"/>
  <p:tag name="TEMPFOLDER" val="C:\temp\"/>
  <p:tag name="LATEXFORMHEIGHT" val="312"/>
  <p:tag name="LATEXFORMWIDTH" val="384"/>
  <p:tag name="LATEXFORMWRAP" val="True"/>
  <p:tag name="BITMAPVECTOR" val="0"/>
</p:tagLst>
</file>

<file path=ppt/tags/tag60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719.91"/>
  <p:tag name="OUTPUTTYPE" val="PNG"/>
  <p:tag name="IGUANATEXVERSION" val="160"/>
  <p:tag name="LATEXADDIN" val="\documentclass{article}&#10;\usepackage{amsmath,bm,amsfonts}&#10;\DeclareMathOperator{\prob}{Pr}&#10;\newcommand{\Expect}{{\rm I\kern-.3em E}}&#10;\pagestyle{empty}&#10;\begin{document}&#10;&#10;&#10;\begin{equation*}&#10;\{\mathbf{H}^{(m)}[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60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9.7"/>
  <p:tag name="OUTPUTTYPE" val="PNG"/>
  <p:tag name="IGUANATEXVERSION" val="160"/>
  <p:tag name="LATEXADDIN" val="\documentclass{article}&#10;\usepackage{amsmath,bm,amsfonts}&#10;\DeclareMathOperator{\prob}{Pr}&#10;\newcommand{\Expect}{{\rm I\kern-.3em E}}&#10;\pagestyle{empty}&#10;\begin{document}&#10;&#10;&#10;\begin{equation*}&#10;\bm{\pi}[t+1]&#10;\end{equation*}&#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607.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962.8796"/>
  <p:tag name="OUTPUTTYPE" val="PNG"/>
  <p:tag name="IGUANATEXVERSION" val="160"/>
  <p:tag name="LATEXADDIN" val="\documentclass{article}&#10;\usepackage{amsmath,bm,amsfonts}&#10;\DeclareMathOperator{\prob}{Pr}&#10;\newcommand{\Expect}{{\rm I\kern-.3em E}}&#10;\pagestyle{empty}&#10;\begin{document}&#10;&#10;&#10;\begin{equation*}&#10;\{H_\dagger(\bm{q}_n[t+1]\}_{n=1}^{N}&#10;\end{equation*}&#10;\end{document}"/>
  <p:tag name="IGUANATEXSIZE" val="20"/>
  <p:tag name="IGUANATEXCURSOR" val="211"/>
  <p:tag name="TRANSPARENCY" val="True"/>
  <p:tag name="LATEXENGINEID" val="0"/>
  <p:tag name="TEMPFOLDER" val="C:\temp\"/>
  <p:tag name="LATEXFORMHEIGHT" val="312"/>
  <p:tag name="LATEXFORMWIDTH" val="384"/>
  <p:tag name="LATEXFORMWRAP" val="True"/>
  <p:tag name="BITMAPVECTOR" val="0"/>
</p:tagLst>
</file>

<file path=ppt/tags/tag6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3.123"/>
  <p:tag name="LATEXADDIN" val="\documentclass{article}&#10;\usepackage{amsmath,bm,amsfonts}&#10;\DeclareMathOperator{\prob}{Pr}&#10;\newcommand{\Expect}{{\mathbb{E}}}&#10;\pagestyle{empty}&#10;\begin{document}&#10;&#10;&#10;\begin{align*}&#10;\bm{q}_n = [q_{n1},\ldots,q_{nK}]&#10;\end{align*}&#10;\end{document}"/>
  <p:tag name="IGUANATEXSIZE" val="20"/>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0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56.1305"/>
  <p:tag name="OUTPUTTYPE" val="PNG"/>
  <p:tag name="IGUANATEXVERSION" val="160"/>
  <p:tag name="LATEXADDIN" val="\documentclass{article}&#10;\usepackage{amsmath,bm,amsfonts}&#10;\DeclareMathOperator{\prob}{Pr}&#10;\newcommand{\Expect}{{\rm I\kern-.3em E}}&#10;\pagestyle{empty}&#10;\begin{document}&#10;&#10;&#10;\begin{equation*}&#10;r_t := \left(n,m,\check{y}_n^{(m)}\right)&#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493.4384"/>
  <p:tag name="OUTPUTTYPE" val="PNG"/>
  <p:tag name="IGUANATEXVERSION" val="160"/>
  <p:tag name="LATEXADDIN" val="\documentclass{article}&#10;\usepackage{amsmath,bm,amsfonts}&#10;\DeclareMathOperator{\prob}{Pr}&#10;\newcommand{\Expect}{{\rm I\kern-.3em E}}&#10;\pagestyle{empty}&#10;\begin{document}&#10;&#10;&#10;\begin{equation*}&#10;\bm{d}: K-1 &#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10.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817.023"/>
  <p:tag name="OUTPUTTYPE" val="PNG"/>
  <p:tag name="IGUANATEXVERSION" val="160"/>
  <p:tag name="LATEXADDIN" val="\documentclass{article}&#10;\usepackage{amsmath,bm,amsfonts}&#10;\DeclareMathOperator{\prob}{Pr}&#10;\newcommand{\Expect}{{\rm I\kern-.3em E}}&#10;\pagestyle{empty}&#10;\begin{document}&#10;&#10;&#10;\begin{equation*}&#10;\bm{\theta}[0]:= [\mathbf{H}^{(1)}[0],\ldots,\mathbf{H}^{(M)}[0],\bm{\pi}[0]]&#10;\end{equatio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6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67.2291"/>
  <p:tag name="LATEXADDIN" val="\documentclass{article}&#10;\usepackage{amsmath,bm,amsfonts}&#10;\usepackage[dvipsnames]{xcolor}&#10;\DeclareMathOperator{\prob}{Pr}&#10;\newcommand{\Expect}{{\rm I\kern-.3em E}}&#10;\pagestyle{empty}&#10;\begin{document}&#10;&#10;{\color{BrickRed}&#10;\begin{equation*}&#10;x_{n^*}&#10;\end{equation*}&#10;}&#10;\end{document}"/>
  <p:tag name="IGUANATEXSIZE" val="20"/>
  <p:tag name="IGUANATEXCURSOR" val="235"/>
  <p:tag name="TRANSPARENCY" val="False"/>
  <p:tag name="FILENAME" val=""/>
  <p:tag name="LATEXENGINEID" val="0"/>
  <p:tag name="TEMPFOLDER" val="C:\temp\"/>
  <p:tag name="LATEXFORMHEIGHT" val="312"/>
  <p:tag name="LATEXFORMWIDTH" val="384"/>
  <p:tag name="LATEXFORMWRAP" val="True"/>
  <p:tag name="BITMAPVECTOR" val="0"/>
</p:tagLst>
</file>

<file path=ppt/tags/tag612.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271.4661"/>
  <p:tag name="OUTPUTTYPE" val="PNG"/>
  <p:tag name="IGUANATEXVERSION" val="160"/>
  <p:tag name="LATEXADDIN" val="\documentclass{article}&#10;\usepackage{amsmath,bm,amsfonts}&#10;\usepackage[dvipsnames]{xcolor}&#10;\DeclareMathOperator{\prob}{Pr}&#10;\newcommand{\Expect}{{\rm I\kern-.3em E}}&#10;\pagestyle{empty}&#10;\begin{document}&#10;&#10;{\color{OliveGreen}&#10;\begin{equation*}&#10;\check{y}_{n^*}^{(m^*)}&#10;\end{equation*}&#10;}&#10;\end{document}"/>
  <p:tag name="IGUANATEXSIZE" val="20"/>
  <p:tag name="IGUANATEXCURSOR" val="260"/>
  <p:tag name="TRANSPARENCY" val="False"/>
  <p:tag name="FILENAME" val=""/>
  <p:tag name="LATEXENGINEID" val="0"/>
  <p:tag name="TEMPFOLDER" val="C:\Users\traganit\Documents\temp\"/>
  <p:tag name="LATEXFORMHEIGHT" val="312"/>
  <p:tag name="LATEXFORMWIDTH" val="384"/>
  <p:tag name="LATEXFORMWRAP" val="True"/>
  <p:tag name="BITMAPVECTOR" val="0"/>
</p:tagLst>
</file>

<file path=ppt/tags/tag613.xml><?xml version="1.0" encoding="utf-8"?>
<p:tagLst xmlns:a="http://schemas.openxmlformats.org/drawingml/2006/main" xmlns:r="http://schemas.openxmlformats.org/officeDocument/2006/relationships" xmlns:p="http://schemas.openxmlformats.org/presentationml/2006/main">
  <p:tag name="SELECTIONNAME" val="Group 61"/>
  <p:tag name="LAYER" val="2"/>
</p:tagLst>
</file>

<file path=ppt/tags/tag6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46.119"/>
  <p:tag name="OUTPUTTYPE" val="PNG"/>
  <p:tag name="IGUANATEXVERSION" val="160"/>
  <p:tag name="LATEXADDIN" val="\documentclass{article}&#10;\usepackage{amsmath,bm,amsfonts}&#10;\DeclareMathOperator{\prob}{Pr}&#10;\newcommand{\Expect}{{\rm I\kern-.3em E}}&#10;\pagestyle{empty}&#10;\begin{document}&#10;&#10;&#10;\begin{equation*}&#10;r_t = (n_*,m_*,\check{y}_{n_*}^{(m_*)})&#10;\end{equation*}&#10;\end{document}"/>
  <p:tag name="IGUANATEXSIZE" val="20"/>
  <p:tag name="IGUANATEXCURSOR" val="224"/>
  <p:tag name="TRANSPARENCY" val="True"/>
  <p:tag name="LATEXENGINEID" val="0"/>
  <p:tag name="TEMPFOLDER" val="C:\temp\"/>
  <p:tag name="LATEXFORMHEIGHT" val="312"/>
  <p:tag name="LATEXFORMWIDTH" val="384"/>
  <p:tag name="LATEXFORMWRAP" val="True"/>
  <p:tag name="BITMAPVECTOR" val="0"/>
</p:tagLst>
</file>

<file path=ppt/tags/tag615.xml><?xml version="1.0" encoding="utf-8"?>
<p:tagLst xmlns:a="http://schemas.openxmlformats.org/drawingml/2006/main" xmlns:r="http://schemas.openxmlformats.org/officeDocument/2006/relationships" xmlns:p="http://schemas.openxmlformats.org/presentationml/2006/main">
  <p:tag name="SELECTIONNAME" val="Group 19"/>
  <p:tag name="LAYER" val="2"/>
</p:tagLst>
</file>

<file path=ppt/tags/tag61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32.096"/>
  <p:tag name="OUTPUTTYPE" val="PNG"/>
  <p:tag name="IGUANATEXVERSION" val="160"/>
  <p:tag name="LATEXADDIN" val="\documentclass{article}&#10;\usepackage{amsmath,bm,amsfonts}&#10;\DeclareMathOperator{\prob}{Pr}&#10;\newcommand{\Expect}{{\mathbb{E}}}&#10;\pagestyle{empty}&#10;\begin{document}&#10;&#10;&#10;\begin{align*}&#10;n_* = \arg\max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61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037.87"/>
  <p:tag name="OUTPUTTYPE" val="PNG"/>
  <p:tag name="IGUANATEXVERSION" val="160"/>
  <p:tag name="LATEXADDIN" val="\documentclass{article}&#10;\usepackage{amsmath,bm,amsfonts}&#10;\DeclareMathOperator{\prob}{Pr}&#10;\newcommand{\Expect}{{\mathbb{E}}}&#10;\pagestyle{empty}&#10;\begin{document}&#10;&#10;&#10;\begin{align*}&#10;m_* = \arg\max_{m} a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18.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1416.573"/>
  <p:tag name="LATEXADDIN" val="\documentclass{article}&#10;\usepackage{amsmath,bm,amsfonts}&#10;\DeclareMathOperator{\prob}{Pr}&#10;\newcommand{\Expect}{{\mathbb{E}}}&#10;\pagestyle{empty}&#10;\begin{document}&#10;&#10;&#10;\begin{align*}&#10;    H_e(\bm{q}_n) = -\sum_{k=1}^{K}q_{nk}\log q_{nk}&#10;\end{align*}&#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619.xml><?xml version="1.0" encoding="utf-8"?>
<p:tagLst xmlns:a="http://schemas.openxmlformats.org/drawingml/2006/main" xmlns:r="http://schemas.openxmlformats.org/officeDocument/2006/relationships" xmlns:p="http://schemas.openxmlformats.org/presentationml/2006/main">
  <p:tag name="OUTPUTDPI" val="1200"/>
  <p:tag name="ORIGINALHEIGHT" val="175.478"/>
  <p:tag name="ORIGINALWIDTH" val="1185.602"/>
  <p:tag name="LATEXADDIN" val="\documentclass{article}&#10;\usepackage{amsmath,bm,amsfonts}&#10;\DeclareMathOperator{\prob}{Pr}&#10;\newcommand{\Expect}{{\mathbb{E}}}&#10;\pagestyle{empty}&#10;\begin{document}&#10;&#10;&#10;\begin{align*}&#10;    H_o(\bm{q}_n) &amp; = 1 - \max_{k} q_{nk}&#10;\end{align*}&#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70.49118"/>
  <p:tag name="OUTPUTTYPE" val="PNG"/>
  <p:tag name="IGUANATEXVERSION" val="160"/>
  <p:tag name="LATEXADDIN" val="\documentclass{article}&#10;\usepackage{amsmath,bm,amsfonts}&#10;\DeclareMathOperator{\prob}{Pr}&#10;\newcommand{\Expect}{{\rm I\kern-.3em E}}&#10;\pagestyle{empty}&#10;\begin{document}&#10;&#10;&#10;\begin{equation*}&#10;\bm{d}&#10;\end{equation*}&#10;&#10;\end{document}"/>
  <p:tag name="IGUANATEXSIZE" val="20"/>
  <p:tag name="IGUANATEXCURSOR" val="191"/>
  <p:tag name="TRANSPARENCY" val="True"/>
  <p:tag name="LATEXENGINEID" val="0"/>
  <p:tag name="TEMPFOLDER" val="c:\temp\"/>
  <p:tag name="LATEXFORMHEIGHT" val="312"/>
  <p:tag name="LATEXFORMWIDTH" val="384"/>
  <p:tag name="LATEXFORMWRAP" val="True"/>
  <p:tag name="BITMAPVECTOR" val="0"/>
</p:tagLst>
</file>

<file path=ppt/tags/tag6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42.52"/>
  <p:tag name="LATEXADDIN" val="\documentclass{article}&#10;\usepackage{amsmath,bm,amsfonts}&#10;\DeclareMathOperator{\prob}{Pr}&#10;\newcommand{\Expect}{{\mathbb{E}}}&#10;\pagestyle{empty}&#10;\begin{document}&#10;&#10;&#10;\begin{align*}&#10;    H_b(\bm{q}_n) &amp; = -\left( \max_{k}q_{nk} - \max_{k\neq k^*}q_{nk} \right)&#10;\end{align*}&#10;\end{document}"/>
  <p:tag name="IGUANATEXSIZE" val="20"/>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6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89.4638"/>
  <p:tag name="OUTPUTTYPE" val="PNG"/>
  <p:tag name="IGUANATEXVERSION" val="160"/>
  <p:tag name="LATEXADDIN" val="\documentclass{article}&#10;\usepackage{amsmath,bm,amsfonts}&#10;\DeclareMathOperator{\prob}{Pr}&#10;\newcommand{\Expect}{{\mathbb{E}}}&#10;\pagestyle{empty}&#10;\begin{document}&#10;&#10;&#10;\begin{align*}&#10;N_m[t]&#10;\end{align*}&#10;\end{document}"/>
  <p:tag name="IGUANATEXSIZE" val="20"/>
  <p:tag name="IGUANATEXCURSOR" val="196"/>
  <p:tag name="TRANSPARENCY" val="True"/>
  <p:tag name="LATEXENGINEID" val="0"/>
  <p:tag name="TEMPFOLDER" val="C:\temp\"/>
  <p:tag name="LATEXFORMHEIGHT" val="312"/>
  <p:tag name="LATEXFORMWIDTH" val="384"/>
  <p:tag name="LATEXFORMWRAP" val="True"/>
  <p:tag name="BITMAPVECTOR" val="0"/>
</p:tagLst>
</file>

<file path=ppt/tags/tag622.xml><?xml version="1.0" encoding="utf-8"?>
<p:tagLst xmlns:a="http://schemas.openxmlformats.org/drawingml/2006/main" xmlns:r="http://schemas.openxmlformats.org/officeDocument/2006/relationships" xmlns:p="http://schemas.openxmlformats.org/presentationml/2006/main">
  <p:tag name="SELECTIONNAME" val="Group 19"/>
  <p:tag name="LAYER" val="3"/>
</p:tagLst>
</file>

<file path=ppt/tags/tag623.xml><?xml version="1.0" encoding="utf-8"?>
<p:tagLst xmlns:a="http://schemas.openxmlformats.org/drawingml/2006/main" xmlns:r="http://schemas.openxmlformats.org/officeDocument/2006/relationships" xmlns:p="http://schemas.openxmlformats.org/presentationml/2006/main">
  <p:tag name="SELECTIONNAME" val="Group 12"/>
  <p:tag name="LAYER" val="2"/>
</p:tagLst>
</file>

<file path=ppt/tags/tag624.xml><?xml version="1.0" encoding="utf-8"?>
<p:tagLst xmlns:a="http://schemas.openxmlformats.org/drawingml/2006/main" xmlns:r="http://schemas.openxmlformats.org/officeDocument/2006/relationships" xmlns:p="http://schemas.openxmlformats.org/presentationml/2006/main">
  <p:tag name="SELECTIONNAME" val="Group 18"/>
  <p:tag name="LAYER" val="2"/>
</p:tagLst>
</file>

<file path=ppt/tags/tag6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1.86"/>
  <p:tag name="OUTPUTTYPE" val="PNG"/>
  <p:tag name="IGUANATEXVERSION" val="160"/>
  <p:tag name="LATEXADDIN" val="\documentclass{article}&#10;\usepackage{amsmath,bm,amsfonts}&#10;\DeclareMathOperator{\prob}{Pr}&#10;\newcommand{\Expect}{{\mathbb{E}}}&#10;\pagestyle{empty}&#10;\begin{document}&#10;&#10;&#10;\begin{align*}&#10;p_m[t]\propto\exp(-N_m[t])&#10;\end{align*}&#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2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208.099"/>
  <p:tag name="OUTPUTTYPE" val="PNG"/>
  <p:tag name="IGUANATEXVERSION" val="160"/>
  <p:tag name="LATEXADDIN" val="\documentclass{article}&#10;\usepackage{amsmath,bm,amsfonts}&#10;\DeclareMathOperator{\prob}{Pr}&#10;\newcommand{\Expect}{{\mathbb{E}}}&#10;\pagestyle{empty}&#10;\begin{document}&#10;&#10;&#10;\begin{align*}&#10;n_* = \arg\min_{n} H_\dagger(\bm{q}_n[t])&#10;\end{align*}&#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627.xml><?xml version="1.0" encoding="utf-8"?>
<p:tagLst xmlns:a="http://schemas.openxmlformats.org/drawingml/2006/main" xmlns:r="http://schemas.openxmlformats.org/officeDocument/2006/relationships" xmlns:p="http://schemas.openxmlformats.org/presentationml/2006/main">
  <p:tag name="OUTPUTDPI" val="1200"/>
  <p:tag name="ORIGINALHEIGHT" val="517.4354"/>
  <p:tag name="ORIGINALWIDTH" val="2340.457"/>
  <p:tag name="OUTPUTTYPE" val="PNG"/>
  <p:tag name="IGUANATEXVERSION" val="160"/>
  <p:tag name="LATEXADDIN" val="\documentclass{article}&#10;\usepackage{amsmath}&#10;\usepackage{bm,amssymb}&#10;\pagestyle{empty}&#10;\begin{document}&#10;&#10; \begin{align*}&#10; {\rm min}&amp;~\sum_{(m,m')\in\Omega}{\rm KL}\left(\hat{\bm R}_{m,m'} || \bm A_m\bm D\bm A_{m'}^\top\right)\\&#10; &amp;~\bm A_m\geq \bm 0,\bm 1^\top\bm A_m=\bm 1^\top,~\bm 1^\top\bm d=1,\bm d\geq \bm 0&#10; \end{align*}&#10;&#10; &#10;\end{document}"/>
  <p:tag name="IGUANATEXSIZE" val="20"/>
  <p:tag name="IGUANATEXCURSOR" val="312"/>
  <p:tag name="TRANSPARENCY" val="True"/>
  <p:tag name="LATEXENGINEID" val="0"/>
  <p:tag name="TEMPFOLDER" val="c:\temp\"/>
  <p:tag name="LATEXFORMHEIGHT" val="218"/>
  <p:tag name="LATEXFORMWIDTH" val="384"/>
  <p:tag name="LATEXFORMWRAP" val="True"/>
  <p:tag name="BITMAPVECTOR" val="0"/>
</p:tagLst>
</file>

<file path=ppt/tags/tag628.xml><?xml version="1.0" encoding="utf-8"?>
<p:tagLst xmlns:a="http://schemas.openxmlformats.org/drawingml/2006/main" xmlns:r="http://schemas.openxmlformats.org/officeDocument/2006/relationships" xmlns:p="http://schemas.openxmlformats.org/presentationml/2006/main">
  <p:tag name="OUTPUTDPI" val="1200"/>
  <p:tag name="ORIGINALHEIGHT" val="554.1807"/>
  <p:tag name="ORIGINALWIDTH" val="2341.207"/>
  <p:tag name="OUTPUTTYPE" val="PNG"/>
  <p:tag name="IGUANATEXVERSION" val="160"/>
  <p:tag name="LATEXADDIN" val="\documentclass{article}&#10;\usepackage{amsmath}&#10;\usepackage{bm,amssymb}&#10;\pagestyle{empty}&#10;\begin{document}&#10;&#10; \begin{align*}&#10; {\rm find}&amp;~\{\bm A_m\}_{m=1}^M,\bm d\\&#10; {\rm s.t.}&amp;~\hat{\bm R}_{m,m'}=\bm A_m\bm D\bm A_{m'}^\top,~(m,m')\in\bm \varOmega,\\&#10; &amp;~\bm A_m\geq \bm 0,\bm 1^\top\bm A_m=\bm 1^\top,~\bm 1^\top\bm d=1,\bm d\geq \bm 0&#10; \end{align*}&#10;&#10; &#10;\end{document}"/>
  <p:tag name="IGUANATEXSIZE" val="20"/>
  <p:tag name="IGUANATEXCURSOR" val="333"/>
  <p:tag name="TRANSPARENCY" val="True"/>
  <p:tag name="LATEXENGINEID" val="0"/>
  <p:tag name="TEMPFOLDER" val="c:\temp\"/>
  <p:tag name="LATEXFORMHEIGHT" val="218"/>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73.9783"/>
  <p:tag name="ORIGINALWIDTH" val="790.4012"/>
  <p:tag name="OUTPUTTYPE" val="PNG"/>
  <p:tag name="IGUANATEXVERSION" val="160"/>
  <p:tag name="LATEXADDIN" val="\documentclass{article}&#10;\usepackage{amsmath,bm,amsfonts}&#10;\DeclareMathOperator{\prob}{Pr}&#10;\newcommand{\Expect}{{\rm I\kern-.3em E}}&#10;\pagestyle{empty}&#10;\begin{document}&#10;&#10;&#10;\begin{equation*}&#10;\{{\bm a}_{m,k} \}_{k=1,m=1}^{K,M}&#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DeclareFontFamily{U}{mathx}{}&#10;\DeclareFontShape{U}{mathx}{m}{n}{&lt;-&gt; mathx10}{}&#10;\DeclareSymbolFont{mathx}{U}{mathx}{m}{n}&#10;%\DeclareMathAccent{\widehat}{0}{mathx}{&quot;70}&#10;\DeclareMathAccent{\widecheck}{0}{mathx}{&quot;71}&#10;\pagestyle{empty}&#10;\begin{document}&#10;&#10;${\sf Pr}(\check{y}_n^{(m)}=1|y_n=1)$&#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055.118"/>
  <p:tag name="OUTPUTTYPE" val="PNG"/>
  <p:tag name="IGUANATEXVERSION" val="160"/>
  <p:tag name="LATEXADDIN" val="\documentclass{article}&#10;\usepackage{amsmath}&#10;\pagestyle{empty}&#10;\DeclareFontFamily{U}{mathx}{}&#10;\DeclareFontShape{U}{mathx}{m}{n}{&lt;-&gt; mathx10}{}&#10;\DeclareSymbolFont{mathx}{U}{mathx}{m}{n}&#10;%\DeclareMathAccent{\widehat}{0}{mathx}{&quot;70}&#10;\DeclareMathAccent{\widecheck}{0}{mathx}{&quot;71}&#10;\begin{document}&#10;&#10;${\sf Pr}(\check{y}_n^{(m)}=2|y_n=3)$&#10;&#10;&#10;\end{document}"/>
  <p:tag name="IGUANATEXSIZE" val="20"/>
  <p:tag name="IGUANATEXCURSOR" val="305"/>
  <p:tag name="TRANSPARENCY" val="True"/>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670.4162"/>
  <p:tag name="OUTPUTTYPE" val="PNG"/>
  <p:tag name="IGUANATEXVERSION" val="160"/>
  <p:tag name="LATEXADDIN" val="\documentclass{article}&#10;\usepackage{amsmath,bm,amsfonts}&#10;\usepackage{xcolor}&#10;\DeclareMathOperator{\prob}{Pr}&#10;\newcommand{\Expect}{{\rm I\kern-.3em E}}&#10;\pagestyle{empty}&#10;\begin{document}&#10;&#10;&#10;\begin{equation*}&#10; \{{\bm A}_m\}_{m=1}^{M}, \bm{d}&#10;\end{equation*}&#10;&#10;\end{document}"/>
  <p:tag name="IGUANATEXSIZE" val="20"/>
  <p:tag name="IGUANATEXCURSOR" val="237"/>
  <p:tag name="TRANSPARENCY" val="True"/>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usepackage{xcolor}&#10;\DeclareMathOperator{\prob}{Pr}&#10;\newcommand{\Expect}{{\rm I\kern-.3em E}}&#10;\pagestyle{empty}&#10;\begin{document}&#10;&#10;&#10;\begin{equation*}&#10; \check{\mathcal{Y}}&#10;\end{equation*}&#10;&#10;\end{document}"/>
  <p:tag name="IGUANATEXSIZE" val="20"/>
  <p:tag name="IGUANATEXCURSOR" val="222"/>
  <p:tag name="TRANSPARENCY" val="True"/>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19.4|42.8"/>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3327.334"/>
  <p:tag name="OUTPUTTYPE" val="PNG"/>
  <p:tag name="IGUANATEXVERSION" val="160"/>
  <p:tag name="LATEXADDIN" val="\documentclass{article}&#10;\usepackage{amsmath,bm,amsfonts}&#10;\DeclareMathOperator{\prob}{Pr}&#10;\newcommand{\Expect}{{\rm I\kern-.3em E}}&#10;\pagestyle{empty}&#10;\begin{document}&#10;&#10;&#10;\begin{equation*}&#10;{\bm A}_m = \left(w^{(m)}- \frac{1-w^{(m)}}{K-1}\right)\mathbf{I} + \frac{1-w^{(m)}}{K-1}\mathbf{1}\mathbf{1}^{\top}, \quad 0\leq w^{(m)}\leq 1 &#10;\end{equation*}&#10;&#10;\end{document}"/>
  <p:tag name="IGUANATEXSIZE" val="20"/>
  <p:tag name="IGUANATEXCURSOR" val="316"/>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31.4"/>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624.297"/>
  <p:tag name="OUTPUTTYPE" val="PNG"/>
  <p:tag name="IGUANATEXVERSION" val="160"/>
  <p:tag name="LATEXADDIN" val="\documentclass{article}&#10;\usepackage{amsmath,bm,amsfonts}&#10;\DeclareMathOperator{\prob}{Pr}&#10;\newcommand{\Expect}{{\rm I\kern-.3em E}}&#10;\pagestyle{empty}&#10;\begin{document}&#10;&#10;&#10;\begin{equation*}&#10;{\bm A}_m(k,k') = \begin{cases} &#10;w_k^{(m)} &amp; k = k' \\&#10;\frac{1-w_k^{(m)}}{K-1} &amp; k\neq k' &#10;\end{cases} &#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332.583"/>
  <p:tag name="OUTPUTTYPE" val="PNG"/>
  <p:tag name="IGUANATEXVERSION" val="160"/>
  <p:tag name="LATEXADDIN" val="\documentclass{article}&#10;\usepackage{amsmath,bm,amsfonts}&#10;\DeclareMathOperator{\prob}{Pr}&#10;\newcommand{\Expect}{{\rm I\kern-.3em E}}&#10;\pagestyle{empty}&#10;\begin{document}&#10;&#10;&#10;\begin{equation*}&#10;\bm{w}^{(m)} := [w_1^{(m)} \ldots w_{K}^{(m)}]^{\top}&#10;\end{equation*}&#10;&#10;\end{document}"/>
  <p:tag name="IGUANATEXSIZE" val="20"/>
  <p:tag name="IGUANATEXCURSOR" val="221"/>
  <p:tag name="TRANSPARENCY" val="True"/>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550.806"/>
  <p:tag name="OUTPUTTYPE" val="PNG"/>
  <p:tag name="IGUANATEXVERSION" val="160"/>
  <p:tag name="LATEXADDIN" val="\documentclass{article}&#10;\usepackage{amsmath,bm,amsfonts}&#10;\DeclareMathOperator{\prob}{Pr}&#10;\newcommand{\Expect}{{\rm I\kern-.3em E}}&#10;\pagestyle{empty}&#10;\begin{document}&#10;&#10;&#10;\begin{equation*}&#10;w_k^{(m)}:=\prob(\check{y}_n^{(m)} =k|y_n = k)&#10;\end{equation*}&#10;&#10;\end{document}"/>
  <p:tag name="IGUANATEXSIZE" val="20"/>
  <p:tag name="IGUANATEXCURSOR" val="187"/>
  <p:tag name="TRANSPARENCY" val="True"/>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1,1) = \prob(\check{y}_n^{(m)} = 1 | y_n = 1)&#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15.786"/>
  <p:tag name="OUTPUTTYPE" val="PNG"/>
  <p:tag name="IGUANATEXVERSION" val="160"/>
  <p:tag name="LATEXADDIN" val="\documentclass{article}&#10;\usepackage{amsmath,bm,amsfonts}&#10;\DeclareMathOperator{\prob}{Pr}&#10;\newcommand{\Expect}{{\rm I\kern-.3em E}}&#10;\pagestyle{empty}&#10;\begin{document}&#10;&#10;&#10;\begin{equation*}&#10;{\bm A}_m(2,2) = \prob(\check{y}_n^{(m)} = 2 | y_n = 2)&#10;\end{equation*}&#10;&#10;\end{document}"/>
  <p:tag name="IGUANATEXSIZE" val="20"/>
  <p:tag name="IGUANATEXCURSOR" val="200"/>
  <p:tag name="TRANSPARENCY" val="True"/>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8.9464"/>
  <p:tag name="OUTPUTTYPE" val="PNG"/>
  <p:tag name="IGUANATEXVERSION" val="160"/>
  <p:tag name="LATEXADDIN" val="\documentclass{article}&#10;\usepackage{amsmath,bm,amsfonts}&#10;\DeclareMathOperator{\prob}{Pr}&#10;\newcommand{\Expect}{{\rm I\kern-.3em E}}&#10;\pagestyle{empty}&#10;\begin{document}&#10;&#10;&#10;\begin{equation*}&#10;\mathcal{O}(MK)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OUTPUTTYPE" val="PNG"/>
  <p:tag name="IGUANATEXVERSION" val="160"/>
  <p:tag name="LATEXADDIN" val="\documentclass{article}&#10;\usepackage{amsmath,bm,amsfonts}&#10;\DeclareMathOperator{\prob}{Pr}&#10;\newcommand{\Expect}{{\rm I\kern-.3em E}}&#10;\pagestyle{empty}&#10;\begin{document}&#10;&#10;&#10;\begin{equation*}&#10;\mathcal{O}(M) &#10;\end{equation*}&#10;&#10;\end{document}"/>
  <p:tag name="IGUANATEXSIZE" val="20"/>
  <p:tag name="IGUANATEXCURSOR" val="199"/>
  <p:tag name="TRANSPARENCY" val="True"/>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5.6843"/>
  <p:tag name="OUTPUTTYPE" val="PNG"/>
  <p:tag name="IGUANATEXVERSION" val="160"/>
  <p:tag name="LATEXADDIN" val="\documentclass{article}&#10;\usepackage{amsmath,bm,amsfonts}&#10;\DeclareMathOperator{\prob}{Pr}&#10;\newcommand{\Expect}{{\rm I\kern-.3em E}}&#10;\pagestyle{empty}&#10;\begin{document}&#10;&#10;&#10;\begin{equation*}&#10;\{{\bm A}_m\}_{m=1}^{M}&#10;\end{equation*}&#10;&#10;\end{document}"/>
  <p:tag name="IGUANATEXSIZE" val="20"/>
  <p:tag name="IGUANATEXCURSOR" val="197"/>
  <p:tag name="TRANSPARENCY" val="True"/>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RIGINALHEIGHT" val="80.98985"/>
  <p:tag name="ORIGINALWIDTH" val="68.99134"/>
  <p:tag name="OUTPUTDPI" val="1200"/>
  <p:tag name="LATEXADDIN" val="\documentclass{article}&#10;\usepackage{amsmath,bm,amsfonts}&#10;\DeclareMathOperator{\prob}{Pr}&#10;\newcommand{\Expect}{{\rm I\kern-.3em E}}&#10;\pagestyle{empty}&#10;\begin{document}&#10;&#10;&#10;\begin{equation*}&#10;\bm{y}&#10;\end{equation*}&#10;&#10;\end{document}"/>
  <p:tag name="IGUANATEXSIZE" val="20"/>
  <p:tag name="IGUANATEXCURSOR" val="192"/>
  <p:tag name="TRANSPARENCY" val="True"/>
  <p:tag name="FILENAME" val=""/>
  <p:tag name="INPUTTYPE" val="0"/>
  <p:tag name="LATEXENGINEID" val="0"/>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812"/>
  <p:tag name="OUTPUTTYPE" val="PNG"/>
  <p:tag name="IGUANATEXVERSION" val="160"/>
  <p:tag name="LATEXADDIN" val="\documentclass{article}&#10;\usepackage{amsmath,bm,amsfonts}&#10;\DeclareMathOperator{\prob}{Pr}&#10;\newcommand{\Expect}{{\rm I\kern-.3em E}}&#10;\pagestyle{empty}&#10;\begin{document}&#10;&#10;&#10;\begin{equation*}&#10;\Expect_{q(\bm{y})}\left[\log\prob\left(\bm{y},\check{\mathcal{Y}};\bm{\psi}\right) \right] = \log\prob(\check{\mathcal{Y}};\bm{\psi}) - D_{\mathrm KL}\left(q(\bm{y}) || \prob(\bm{y}|\check{\mathcal{Y}};\bm{\psi})\right)&#10;\end{equation*}&#10;\end{document}"/>
  <p:tag name="IGUANATEXSIZE" val="20"/>
  <p:tag name="IGUANATEXCURSOR" val="384"/>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9.4413"/>
  <p:tag name="OUTPUTTYPE" val="PNG"/>
  <p:tag name="IGUANATEXVERSION" val="160"/>
  <p:tag name="LATEXADDIN" val="\documentclass{article}&#10;\usepackage{amsmath,bm,amsfonts}&#10;\DeclareMathOperator{\prob}{Pr}&#10;\newcommand{\Expect}{{\rm I\kern-.3em E}}&#10;\pagestyle{empty}&#10;\begin{document}&#10;&#10;&#10;\begin{equation*}&#10;\hat{y} \approx f(\bm{x})&#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029.621"/>
  <p:tag name="OUTPUTTYPE" val="PNG"/>
  <p:tag name="IGUANATEXVERSION" val="160"/>
  <p:tag name="LATEXADDIN" val="\documentclass{article}&#10;\usepackage{amsmath,bm,amsfonts}&#10;\usepackage{xcolor}&#10;\DeclareMathOperator{\prob}{Pr}&#10;\newcommand{\Expect}{{\rm I\kern-.3em E}}&#10;\pagestyle{empty}&#10;\begin{document}&#10;&#10;&#10;\begin{equation*}&#10;\bm{\psi} := [\{{\bm A}_m\}_{m=1}^{M}, \bm{d}]&#10;\end{equation*}&#10;&#10;\end{document}"/>
  <p:tag name="IGUANATEXSIZE" val="20"/>
  <p:tag name="IGUANATEXCURSOR" val="250"/>
  <p:tag name="TRANSPARENCY" val="True"/>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SELECTIONNAME" val="Group 38"/>
  <p:tag name="LAYER" val="2"/>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92.7259"/>
  <p:tag name="ORIGINALWIDTH" val="1583.802"/>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10;\end{equation*}&#10;&#10;&#10;\end{document}"/>
  <p:tag name="IGUANATEXSIZE" val="20"/>
  <p:tag name="IGUANATEXCURSOR" val="269"/>
  <p:tag name="TRANSPARENCY" val="True"/>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SELECTIONNAME" val="Group 39"/>
  <p:tag name="LAYER" val="2"/>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2021.747"/>
  <p:tag name="OUTPUTTYPE" val="PNG"/>
  <p:tag name="IGUANATEXVERSION" val="160"/>
  <p:tag name="LATEXADDIN" val="\documentclass{article}&#10;\usepackage{amsmath,bm,amsfonts}&#10;\DeclareMathOperator{\prob}{Pr}&#10;\newcommand{\Expect}{{\mathbb{E}}}&#10;\pagestyle{empty}&#10;\begin{document}&#10;&#10;&#10;\begin{align*}&#10;&amp; Q(\bm{\psi} ; \bm{\psi}[i]) = \Expect_{\bm{y}|\check{\mathcal{Y}};\bm{\psi}[i]}[\log\prob(\bm{y},\check{\mathcal{Y}};\bm{\psi})] \end{alig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5.48929"/>
  <p:tag name="OUTPUTTYPE" val="PNG"/>
  <p:tag name="IGUANATEXVERSION" val="160"/>
  <p:tag name="LATEXADDIN" val="\documentclass{article}&#10;\usepackage{amsmath,bm,amsfonts}&#10;\DeclareMathOperator{\prob}{Pr}&#10;\newcommand{\Expect}{{\rm I\kern-.3em E}}&#10;\pagestyle{empty}&#10;\begin{document}&#10;&#10;&#10;\begin{equation*}&#10;\check{\mathcal{Y}}&#10;\end{equation*}&#10;&#10;\end{document}"/>
  <p:tag name="IGUANATEXSIZE" val="20"/>
  <p:tag name="IGUANATEXCURSOR" val="201"/>
  <p:tag name="TRANSPARENCY" val="True"/>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429.696"/>
  <p:tag name="OUTPUTTYPE" val="PNG"/>
  <p:tag name="IGUANATEXVERSION" val="160"/>
  <p:tag name="LATEXADDIN" val="\documentclass{article}&#10;\usepackage{amsmath,bm,amsfonts}&#10;\DeclareMathOperator{\prob}{Pr}&#10;\newcommand{\Expect}{{\rm I\kern-.3em E}}&#10;\pagestyle{empty}&#10;\begin{document}&#10;&#10;&#10;\begin{equation*}&#10;L(\bm{\psi}) = \log\prob(\check{\mathcal{Y}} ; \bm{\psi}) = \log\left(\sum_{\bm{y}}\prob(\bm{y},\check{\mathcal{Y}} ;\bm{\psi})\right)&#10;\end{equation*}&#10;\end{document}"/>
  <p:tag name="IGUANATEXSIZE" val="20"/>
  <p:tag name="IGUANATEXCURSOR" val="297"/>
  <p:tag name="TRANSPARENCY" val="True"/>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5259.842"/>
  <p:tag name="OUTPUTTYPE" val="PNG"/>
  <p:tag name="IGUANATEXVERSION" val="160"/>
  <p:tag name="LATEXADDIN" val="\documentclass{article}&#10;\usepackage{amsmath,bm,amsfonts}&#10;\DeclareMathOperator{\prob}{Pr}&#10;\newcommand{\Expect}{{\mathbb{E}}}&#10;\pagestyle{empty}&#10;\begin{document}&#10;&#10;&#10;\begin{align*}&#10;&amp; Q(\bm \psi; \bm \psi^i) = \mathbb{E}_{{\cal Y}\sim {\sf Pr}({\cal Y}|\check{\cal Y}; \bm \psi^t)}[\log {\sf Pr}(\check{\cal Y},{\cal Y}; \bm \psi)] = \sum_{n=1}^N \sum_{k=1}^K q(y_n=k; \bm \psi^i)  \log {\sf Pr}(y_n = k, \check{y}_n^{(1)},\dots,\check{y}_n^{(M)};\bm \psi)&#10;\end{align*}&#10;\end{document}"/>
  <p:tag name="IGUANATEXSIZE" val="20"/>
  <p:tag name="IGUANATEXCURSOR" val="262"/>
  <p:tag name="TRANSPARENCY" val="True"/>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08.4739"/>
  <p:tag name="ORIGINALWIDTH" val="1519.31"/>
  <p:tag name="OUTPUTTYPE" val="PNG"/>
  <p:tag name="IGUANATEXVERSION" val="160"/>
  <p:tag name="LATEXADDIN" val="\documentclass{article}&#10;\usepackage{amsmath,bm,amsfonts}&#10;\DeclareMathOperator{\prob}{Pr}&#10;\newcommand{\Expect}{{\rm I\kern-.3em E}}&#10;\pagestyle{empty}&#10;\begin{document}&#10;&#10;\begin{equation*}&#10;\label{eq:thetaupd_iid}&#10;\bm{\psi}^{i+1} = \arg\max_{\bm{\psi}} Q(\bm{\psi} ; \bm{\psi}^{i})\Rightarrow&#10;\end{equation*}&#10;&#10;&#10;\end{document}"/>
  <p:tag name="IGUANATEXSIZE" val="20"/>
  <p:tag name="IGUANATEXCURSOR" val="275"/>
  <p:tag name="TRANSPARENCY" val="True"/>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SELECTIONNAME" val="Group 63"/>
  <p:tag name="LAYER" val="2"/>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103.4871"/>
  <p:tag name="OUTPUTTYPE" val="PNG"/>
  <p:tag name="IGUANATEXVERSION" val="160"/>
  <p:tag name="LATEXADDIN" val="\documentclass{article}&#10;\usepackage{amsmath,bm,amsfonts}&#10;\DeclareMathOperator{\prob}{Pr}&#10;\newcommand{\Expect}{{\rm I\kern-.3em E}}&#10;\pagestyle{empty}&#10;\begin{document}&#10;&#10;&#10;\begin{equation*}&#10;\check{\mathbf{Y}}&#10;\end{equation*}&#10;&#10;\end{document}"/>
  <p:tag name="IGUANATEXSIZE" val="20"/>
  <p:tag name="IGUANATEXCURSOR" val="203"/>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3410.573"/>
  <p:tag name="OUTPUTTYPE" val="PNG"/>
  <p:tag name="IGUANATEXVERSION" val="160"/>
  <p:tag name="LATEXADDIN" val="\documentclass{article}&#10;\usepackage{amsmath,bm,amsfonts,dsfont}&#10;\DeclareMathOperator{\prob}{Pr}&#10;\newcommand{\Expect}{{\rm I\kern-.3em E}}&#10;\pagestyle{empty}&#10;\begin{document}&#10;&#10;\begin{equation*}&#10;\label{eq:EM_gammaupd}&#10;\bm A^{i+1}_m (k',k)= \frac{\sum_{n=1}^N q(y_n=k; \bm \psi^i) \mathbb{I}[\check{y}_n^m=k']}{\sum_{k''=1}^K\sum_{n=1}^N q(y_n=k; \bm \psi^i)\mathbb{I}[\check{y}_n^m=k'']}\quad \forall m,k',k&#10;\end{equation*} &#10;&#10;&#10;\end{document}"/>
  <p:tag name="IGUANATEXSIZE" val="20"/>
  <p:tag name="IGUANATEXCURSOR" val="366"/>
  <p:tag name="TRANSPARENCY" val="True"/>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2326.959"/>
  <p:tag name="OUTPUTTYPE" val="PNG"/>
  <p:tag name="IGUANATEXVERSION" val="160"/>
  <p:tag name="LATEXADDIN" val="\documentclass{article}&#10;\usepackage{amsmath,bm,amsfonts,dsfont}&#10;\DeclareMathOperator{\prob}{Pr}&#10;\newcommand{\Expect}{{\rm I\kern-.3em E}}&#10;\pagestyle{empty}&#10;\begin{document}&#10;&#10;\begin{equation*}&#10;\label{eq:EM_gammaupd}&#10;\bm d^{i+1}(k) = \frac{\sum_{n=1}^N q(y_n=k; \bm \psi^i)}{\sum_{k'=1}^K\sum_{n=1}^N q(y_n=k'; \bm \psi^i)} \quad \forall k&#10;\end{equation*} &#10;&#10;&#10;\end{document}"/>
  <p:tag name="IGUANATEXSIZE" val="20"/>
  <p:tag name="IGUANATEXCURSOR" val="319"/>
  <p:tag name="TRANSPARENCY" val="True"/>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58.4552"/>
  <p:tag name="ORIGINALWIDTH" val="5618.298"/>
  <p:tag name="OUTPUTTYPE" val="PNG"/>
  <p:tag name="IGUANATEXVERSION" val="160"/>
  <p:tag name="LATEXADDIN" val="\documentclass{article}&#10;\usepackage{amsmath,bm,amsfonts,dsfont}&#10;\DeclareMathOperator{\prob}{Pr}&#10;\newcommand{\Expect}{{\rm I\kern-.3em E}}&#10;\pagestyle{empty}&#10;\begin{document}&#10;&#10;\begin{align*}&#10;q(y_n = k;\bm{\psi}^i) :={\sf Pr}(y_n=k| \check{y}_n^{(1)},\dots,\check{y}_n^{(M)};\bm \psi^t) = \frac{\exp\left(\log\bm{d}^{i}(k) +\sum_{m=1}^{M}\sum_{k'=1}^{K} \log\bm{A}_m^{i}(k',k){\mathbb{I}[\check{y}_n^m=k']}\right)}{Z}&#10;\end{align*}&#10;&#10;\end{document}"/>
  <p:tag name="IGUANATEXSIZE" val="20"/>
  <p:tag name="IGUANATEXCURSOR" val="272"/>
  <p:tag name="TRANSPARENCY" val="True"/>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253.093"/>
  <p:tag name="OUTPUTTYPE" val="PNG"/>
  <p:tag name="IGUANATEXVERSION" val="160"/>
  <p:tag name="LATEXADDIN" val="\documentclass{article}&#10;\usepackage{amsmath,bm,amsfonts}&#10;\DeclareMathOperator{\prob}{Pr}&#10;\newcommand{\Expect}{{\rm I\kern-.3em E}}&#10;\pagestyle{empty}&#10;\begin{document}&#10;&#10;&#10;\begin{equation*}&#10;\bm{\psi}^{0}:= [\bm{d}^{0},{\bm A}_1^0,\ldots,{\bm A}_M^0]&#10;\end{equation*}&#10;\end{document}"/>
  <p:tag name="IGUANATEXSIZE" val="20"/>
  <p:tag name="IGUANATEXCURSOR" val="242"/>
  <p:tag name="TRANSPARENCY" val="True"/>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3.603"/>
  <p:tag name="OUTPUTTYPE" val="PNG"/>
  <p:tag name="IGUANATEXVERSION" val="160"/>
  <p:tag name="LATEXADDIN" val="\documentclass{article}&#10;\usepackage{amsmath,bm,amsfonts}&#10;\DeclareMathOperator{\prob}{Pr}&#10;\newcommand{\Expect}{{\rm I\kern-.3em E}}&#10;\pagestyle{empty}&#10;\begin{document}&#10;&#10;&#10;\begin{equation*}&#10;\bm{\nu}_0 :=[\nu_{0,1},\ldots,\nu_{0,K}]^{\top}&#10;\end{equation*}&#10;\end{document}"/>
  <p:tag name="IGUANATEXSIZE" val="20"/>
  <p:tag name="IGUANATEXCURSOR" val="220"/>
  <p:tag name="TRANSPARENCY" val="True"/>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SELECTIONNAME" val="Group 44"/>
  <p:tag name="LAYER" val="2"/>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74.578"/>
  <p:tag name="OUTPUTTYPE" val="PNG"/>
  <p:tag name="IGUANATEXVERSION" val="160"/>
  <p:tag name="LATEXADDIN" val="\documentclass{article}&#10;\usepackage{amsmath,bm,amsfonts}&#10;\DeclareMathOperator{\prob}{Pr}&#10;\newcommand{\Expect}{{\rm I\kern-.3em E}}&#10;\pagestyle{empty}&#10;\begin{document}&#10;&#10;&#10;\begin{equation*}&#10;\bm{\pi}_{k}^{(m)} :=[\pi_{k,1}^{(m)},\ldots,\pi_{k,K}^{(m)}]^{\top}&#10;\end{equation*}&#10;\end{document}"/>
  <p:tag name="IGUANATEXSIZE" val="20"/>
  <p:tag name="IGUANATEXCURSOR" val="239"/>
  <p:tag name="TRANSPARENCY" val="True"/>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365.2043"/>
  <p:tag name="OUTPUTTYPE" val="PNG"/>
  <p:tag name="IGUANATEXVERSION" val="160"/>
  <p:tag name="LATEXADDIN" val="\documentclass{article}&#10;\usepackage{amsmath,bm,amsfonts,dsfont}&#10;\usepackage{xcolor}&#10;\DeclareMathOperator{\prob}{Pr}&#10;\newcommand{\Expect}{{\rm I\kern-.3em E}}&#10;\pagestyle{empty}&#10;\begin{document}&#10;&#10;&#10;\begin{align*}&#10;\bm{y},\bm{d},\bm{A}&#10;\end{align*}&#10;&#10;\end{document}"/>
  <p:tag name="IGUANATEXSIZE" val="20"/>
  <p:tag name="IGUANATEXCURSOR" val="230"/>
  <p:tag name="TRANSPARENCY" val="True"/>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4319.46"/>
  <p:tag name="OUTPUTTYPE" val="PNG"/>
  <p:tag name="IGUANATEXVERSION" val="160"/>
  <p:tag name="LATEXADDIN" val="\documentclass{article}&#10;\usepackage{amsmath,bm,amsfonts,dsfont}&#10;\usepackage{xcolor}&#10;\DeclareMathOperator{\prob}{Pr}&#10;\newcommand{\Expect}{{\rm I\kern-.3em E}}&#10;\pagestyle{empty}&#10;\begin{document}&#10;&#10;&#10;\begin{align*}\label{eq:bayes_post}&#10;        {\sf Pr}(\{\bm A_m\}, \bm d, {\cal Y}|\check{\cal Y}) \propto \prod_{n=1}^N \bm d(y_n) \prod_{m=1}^M \bm A_m(\check{y}_n^{(m)},y_n)\cdot &#10;        {\sf Pr}(\bm d|\bm \nu)\prod_{m=1}^M\sum_{k=1}^K{\sf Pr}(\bm{a}_{m,k}|\bm \pi_{k}^{(m)})&#10;\end{align*}&#10;&#10;\end{document}"/>
  <p:tag name="IGUANATEXSIZE" val="20"/>
  <p:tag name="IGUANATEXCURSOR" val="454"/>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Theme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F130E8C8-9401-4F1D-B315-5DCA0505DACB}" vid="{1111FDDD-0002-425E-8620-8978CED3FD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Allppt-Diagram-Theme-Color-01">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57687C"/>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46120</TotalTime>
  <Words>11075</Words>
  <Application>Microsoft Office PowerPoint</Application>
  <PresentationFormat>On-screen Show (4:3)</PresentationFormat>
  <Paragraphs>1564</Paragraphs>
  <Slides>107</Slides>
  <Notes>62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ＭＳ Ｐゴシック</vt:lpstr>
      <vt:lpstr>SimSun</vt:lpstr>
      <vt:lpstr>SimSun</vt:lpstr>
      <vt:lpstr>Arial</vt:lpstr>
      <vt:lpstr>Arial Unicode MS</vt:lpstr>
      <vt:lpstr>Calibri</vt:lpstr>
      <vt:lpstr>Cambria</vt:lpstr>
      <vt:lpstr>Cambria Math</vt:lpstr>
      <vt:lpstr>cmbx10</vt:lpstr>
      <vt:lpstr>Google Sans</vt:lpstr>
      <vt:lpstr>Times New Roman</vt:lpstr>
      <vt:lpstr>Wingdings</vt:lpstr>
      <vt:lpstr>Theme1</vt:lpstr>
      <vt:lpstr>End-to-End Learning from Crowdsourced Labels: A Signal Processing perspective</vt:lpstr>
      <vt:lpstr>Relevant links</vt:lpstr>
      <vt:lpstr>Outline</vt:lpstr>
      <vt:lpstr>The wisdom of crowds</vt:lpstr>
      <vt:lpstr>Fusing data versus fusing decisions</vt:lpstr>
      <vt:lpstr>Crowdsourcing in the learning context</vt:lpstr>
      <vt:lpstr>Two-stage: Label denoising followed by learning</vt:lpstr>
      <vt:lpstr>Learning with noisy labels – End-to-end learning</vt:lpstr>
      <vt:lpstr>Crowdsourcing across disciplines</vt:lpstr>
      <vt:lpstr>Crowdsourcing: “Hidden” catalyst behind AI tools</vt:lpstr>
      <vt:lpstr>Opportunities and challenges</vt:lpstr>
      <vt:lpstr>Crowdsourcing for classification</vt:lpstr>
      <vt:lpstr>Outline</vt:lpstr>
      <vt:lpstr>Majority voting or averaging</vt:lpstr>
      <vt:lpstr>Annotator model with independent responses</vt:lpstr>
      <vt:lpstr>Parametric model</vt:lpstr>
      <vt:lpstr>Alternative models</vt:lpstr>
      <vt:lpstr>Outline</vt:lpstr>
      <vt:lpstr>Estimating model parameters</vt:lpstr>
      <vt:lpstr>EM for crowdsourcing</vt:lpstr>
      <vt:lpstr>A Bayesian point of view</vt:lpstr>
      <vt:lpstr>How about prior information?</vt:lpstr>
      <vt:lpstr>Estimating parameters from annotator statistics</vt:lpstr>
      <vt:lpstr>Estimating annotator statistics</vt:lpstr>
      <vt:lpstr>Moment matching with third-order statistics</vt:lpstr>
      <vt:lpstr>Canonical Polyadic Decomposition in one slide</vt:lpstr>
      <vt:lpstr>Confusion matrix identifiability</vt:lpstr>
      <vt:lpstr>Learning from Third-order Statistics </vt:lpstr>
      <vt:lpstr>Learning from Pairwise Statistics </vt:lpstr>
      <vt:lpstr>Learning from Pairwise Statistics </vt:lpstr>
      <vt:lpstr>Learning from Pairwise Statistics </vt:lpstr>
      <vt:lpstr>Learning from Pairwise Statistics </vt:lpstr>
      <vt:lpstr>Identifiability Result </vt:lpstr>
      <vt:lpstr>A Closer Look at The Assumption </vt:lpstr>
      <vt:lpstr>Identifiability Result </vt:lpstr>
      <vt:lpstr>Identifiability Result </vt:lpstr>
      <vt:lpstr>Enhanced Identifiability Guaranteed Approach </vt:lpstr>
      <vt:lpstr>Towards More Realistic Conditions </vt:lpstr>
      <vt:lpstr>Towards More Realistic Conditions </vt:lpstr>
      <vt:lpstr>Towards More Realistic Conditions </vt:lpstr>
      <vt:lpstr>Empirical Results </vt:lpstr>
      <vt:lpstr>Two-stage Approach: Key Takeaways </vt:lpstr>
      <vt:lpstr>Other algorithms</vt:lpstr>
      <vt:lpstr>Crowdsourcing with dependent data</vt:lpstr>
      <vt:lpstr>Outline</vt:lpstr>
      <vt:lpstr>End-To-End (E2E) Learning </vt:lpstr>
      <vt:lpstr>End-To-End (E2E) Learning</vt:lpstr>
      <vt:lpstr>E2E learning via maximum likelihood and EM</vt:lpstr>
      <vt:lpstr>E2E learning via maximum likelihood and EM</vt:lpstr>
      <vt:lpstr>Deep learning with Crowd Layer</vt:lpstr>
      <vt:lpstr>Coupled Cross Entropy Minimization (CCEM)</vt:lpstr>
      <vt:lpstr>Model identifiability under CCEM</vt:lpstr>
      <vt:lpstr>Model identifiability under CCEM</vt:lpstr>
      <vt:lpstr>Model identifiability under CCEM</vt:lpstr>
      <vt:lpstr>Towards More Realistic Settings</vt:lpstr>
      <vt:lpstr>Enhanced identifiability under CCEM</vt:lpstr>
      <vt:lpstr>Enhanced identifiability under CCEM</vt:lpstr>
      <vt:lpstr>Enhanced identifiability under CCEM</vt:lpstr>
      <vt:lpstr>Empirical Results</vt:lpstr>
      <vt:lpstr>Other E2E Crowdsourcing Approaches</vt:lpstr>
      <vt:lpstr>Empirical Results</vt:lpstr>
      <vt:lpstr>Instance-dependent Label Noise </vt:lpstr>
      <vt:lpstr>Instance-dependent Label Noise </vt:lpstr>
      <vt:lpstr>Instance-dependent Label Noise </vt:lpstr>
      <vt:lpstr>Instance-dependent Label Noise </vt:lpstr>
      <vt:lpstr>Identifiability under Instance-dependent Label Noise  </vt:lpstr>
      <vt:lpstr>Empirical Results</vt:lpstr>
      <vt:lpstr>Empirical Results</vt:lpstr>
      <vt:lpstr>Empirical Results</vt:lpstr>
      <vt:lpstr>Outline</vt:lpstr>
      <vt:lpstr>Other Types of Annotations </vt:lpstr>
      <vt:lpstr>Other Types of Annotations </vt:lpstr>
      <vt:lpstr>Other Types of Annotations </vt:lpstr>
      <vt:lpstr>Other Types of Annotations </vt:lpstr>
      <vt:lpstr>Crowdsourcing under attack</vt:lpstr>
      <vt:lpstr>Information-theoretic characterization of spammers</vt:lpstr>
      <vt:lpstr>Testing the effect of spammers</vt:lpstr>
      <vt:lpstr>Flagging spammers with cross-covariances</vt:lpstr>
      <vt:lpstr>Spammer detection performance</vt:lpstr>
      <vt:lpstr>Real crowdsourced data</vt:lpstr>
      <vt:lpstr>Effect of colluding adversaries</vt:lpstr>
      <vt:lpstr>Colluding adversaries</vt:lpstr>
      <vt:lpstr>Annotator agreement matrix</vt:lpstr>
      <vt:lpstr>Real data tests</vt:lpstr>
      <vt:lpstr>Crowdsourcing with dependent annotators</vt:lpstr>
      <vt:lpstr>DS model for dependent classifiers</vt:lpstr>
      <vt:lpstr>Identifying annotator dependencies</vt:lpstr>
      <vt:lpstr>Synthetic tests</vt:lpstr>
      <vt:lpstr>Real data tests</vt:lpstr>
      <vt:lpstr>PowerPoint Presentation</vt:lpstr>
      <vt:lpstr>PowerPoint Presentation</vt:lpstr>
      <vt:lpstr>Numerical tests: Dog dataset</vt:lpstr>
      <vt:lpstr>Web dataset</vt:lpstr>
      <vt:lpstr>PowerPoint Presentation</vt:lpstr>
      <vt:lpstr>PowerPoint Presentation</vt:lpstr>
      <vt:lpstr>Outline</vt:lpstr>
      <vt:lpstr>Conclusions and open issues</vt:lpstr>
      <vt:lpstr>Open issues and future directions</vt:lpstr>
      <vt:lpstr>Identifying colluding adversaries</vt:lpstr>
      <vt:lpstr>Numerical tests: Synthetic data</vt:lpstr>
      <vt:lpstr>Community Bayesian classifier combination</vt:lpstr>
      <vt:lpstr>Moments of annotator responses</vt:lpstr>
      <vt:lpstr>Identifying annotator groups </vt:lpstr>
      <vt:lpstr>Online EM </vt:lpstr>
      <vt:lpstr>Active Learning for crowdsourcing</vt:lpstr>
      <vt:lpstr>Exploring the annotator space</vt:lpstr>
      <vt:lpstr>Moment matching with second-order statistics</vt:lpstr>
    </vt:vector>
  </TitlesOfParts>
  <Company>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unreliable labels via crowdsourcing</dc:title>
  <dc:creator>Panagiotis Traganitis</dc:creator>
  <cp:lastModifiedBy>Shahana Ibrahim</cp:lastModifiedBy>
  <cp:revision>2588</cp:revision>
  <dcterms:created xsi:type="dcterms:W3CDTF">2017-11-07T00:12:30Z</dcterms:created>
  <dcterms:modified xsi:type="dcterms:W3CDTF">2025-04-03T22:07:18Z</dcterms:modified>
</cp:coreProperties>
</file>